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2.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1"/>
  </p:notesMasterIdLst>
  <p:sldIdLst>
    <p:sldId id="258" r:id="rId2"/>
    <p:sldId id="359" r:id="rId3"/>
    <p:sldId id="294" r:id="rId4"/>
    <p:sldId id="361" r:id="rId5"/>
    <p:sldId id="360" r:id="rId6"/>
    <p:sldId id="392" r:id="rId7"/>
    <p:sldId id="262" r:id="rId8"/>
    <p:sldId id="362" r:id="rId9"/>
    <p:sldId id="363" r:id="rId10"/>
    <p:sldId id="370" r:id="rId11"/>
    <p:sldId id="281" r:id="rId12"/>
    <p:sldId id="333" r:id="rId13"/>
    <p:sldId id="371" r:id="rId14"/>
    <p:sldId id="334" r:id="rId15"/>
    <p:sldId id="314" r:id="rId16"/>
    <p:sldId id="319" r:id="rId17"/>
    <p:sldId id="315" r:id="rId18"/>
    <p:sldId id="317" r:id="rId19"/>
    <p:sldId id="320" r:id="rId20"/>
    <p:sldId id="393" r:id="rId21"/>
    <p:sldId id="364" r:id="rId22"/>
    <p:sldId id="365" r:id="rId23"/>
    <p:sldId id="366" r:id="rId24"/>
    <p:sldId id="369" r:id="rId25"/>
    <p:sldId id="372" r:id="rId26"/>
    <p:sldId id="271" r:id="rId27"/>
    <p:sldId id="368" r:id="rId28"/>
    <p:sldId id="273" r:id="rId29"/>
    <p:sldId id="274" r:id="rId30"/>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9">
          <p15:clr>
            <a:srgbClr val="A4A3A4"/>
          </p15:clr>
        </p15:guide>
        <p15:guide id="2" pos="383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599"/>
  </p:normalViewPr>
  <p:slideViewPr>
    <p:cSldViewPr snapToGrid="0" snapToObjects="1">
      <p:cViewPr varScale="1">
        <p:scale>
          <a:sx n="69" d="100"/>
          <a:sy n="69" d="100"/>
        </p:scale>
        <p:origin x="564" y="40"/>
      </p:cViewPr>
      <p:guideLst>
        <p:guide orient="horz" pos="2159"/>
        <p:guide pos="383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9A03AD-B023-3B40-A092-CAF86B75D668}" type="datetimeFigureOut">
              <a:rPr kumimoji="1" lang="zh-CN" altLang="en-US" smtClean="0"/>
              <a:t>2020/9/3</a:t>
            </a:fld>
            <a:endParaRPr kumimoji="1"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幻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0CC537-28E5-BE47-A983-C13A7BD990B3}" type="slidenum">
              <a:rPr kumimoji="1" lang="zh-CN" altLang="en-US" smtClean="0"/>
              <a:t>‹#›</a:t>
            </a:fld>
            <a:endParaRPr kumimoji="1"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t>1</a:t>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t>10</a:t>
            </a:fld>
            <a:endParaRPr lang="zh-CN" altLang="en-US">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t>11</a:t>
            </a:fld>
            <a:endParaRPr lang="zh-CN" altLang="en-US">
              <a:solidFill>
                <a:prstClr val="black"/>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t>12</a:t>
            </a:fld>
            <a:endParaRPr lang="zh-CN" altLang="en-US">
              <a:solidFill>
                <a:prstClr val="black"/>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等线" panose="02010600030101010101" charset="-122"/>
              </a:rPr>
              <a:t>13</a:t>
            </a:fld>
            <a:endParaRPr lang="zh-CN" altLang="en-US">
              <a:solidFill>
                <a:prstClr val="black"/>
              </a:solidFill>
              <a:latin typeface="等线" panose="02010600030101010101" charset="-122"/>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t>14</a:t>
            </a:fld>
            <a:endParaRPr lang="zh-CN" altLang="en-US">
              <a:solidFill>
                <a:prstClr val="black"/>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t>15</a:t>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t>16</a:t>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t>17</a:t>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t>18</a:t>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t>19</a:t>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t>2</a:t>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t>20</a:t>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t>21</a:t>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t>22</a:t>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t>23</a:t>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t>24</a:t>
            </a:fld>
            <a:endParaRPr lang="zh-CN" altLang="en-US">
              <a:solidFill>
                <a:prstClr val="black"/>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等线" panose="02010600030101010101" charset="-122"/>
              </a:rPr>
              <a:t>25</a:t>
            </a:fld>
            <a:endParaRPr lang="zh-CN" altLang="en-US">
              <a:solidFill>
                <a:prstClr val="black"/>
              </a:solidFill>
              <a:latin typeface="等线" panose="02010600030101010101" charset="-122"/>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t>26</a:t>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t>27</a:t>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t>28</a:t>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t>29</a:t>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t>3</a:t>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t>4</a:t>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t>5</a:t>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t>6</a:t>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t>7</a:t>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t>8</a:t>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t>9</a:t>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499" y="6356756"/>
            <a:ext cx="2742787" cy="364275"/>
          </a:xfrm>
          <a:prstGeom prst="rect">
            <a:avLst/>
          </a:prstGeom>
        </p:spPr>
        <p:txBody>
          <a:bodyPr/>
          <a:lstStyle/>
          <a:p>
            <a:pPr fontAlgn="base">
              <a:spcBef>
                <a:spcPct val="0"/>
              </a:spcBef>
              <a:spcAft>
                <a:spcPct val="0"/>
              </a:spcAft>
            </a:pPr>
            <a:fld id="{3BED4874-415F-4462-8CBD-90FA9588F106}" type="datetimeFigureOut">
              <a:rPr lang="zh-CN" altLang="en-US">
                <a:solidFill>
                  <a:prstClr val="black"/>
                </a:solidFill>
                <a:latin typeface="Calibri" panose="020F0502020204030204" pitchFamily="34" charset="0"/>
                <a:ea typeface="宋体" panose="02010600030101010101" pitchFamily="2" charset="-122"/>
              </a:rPr>
              <a:t>2020/9/3</a:t>
            </a:fld>
            <a:endParaRPr lang="zh-CN" altLang="en-US">
              <a:solidFill>
                <a:prstClr val="black"/>
              </a:solidFill>
              <a:latin typeface="Calibri" panose="020F0502020204030204" pitchFamily="34" charset="0"/>
              <a:ea typeface="宋体" panose="02010600030101010101" pitchFamily="2" charset="-122"/>
            </a:endParaRPr>
          </a:p>
        </p:txBody>
      </p:sp>
      <p:sp>
        <p:nvSpPr>
          <p:cNvPr id="3" name="页脚占位符 2"/>
          <p:cNvSpPr>
            <a:spLocks noGrp="1"/>
          </p:cNvSpPr>
          <p:nvPr>
            <p:ph type="ftr" sz="quarter" idx="11"/>
          </p:nvPr>
        </p:nvSpPr>
        <p:spPr>
          <a:xfrm>
            <a:off x="4038911" y="6356756"/>
            <a:ext cx="4114179" cy="364275"/>
          </a:xfrm>
          <a:prstGeom prst="rect">
            <a:avLst/>
          </a:prstGeom>
        </p:spPr>
        <p:txBody>
          <a:bodyPr/>
          <a:lstStyle/>
          <a:p>
            <a:pPr fontAlgn="base">
              <a:spcBef>
                <a:spcPct val="0"/>
              </a:spcBef>
              <a:spcAft>
                <a:spcPct val="0"/>
              </a:spcAft>
            </a:pPr>
            <a:endParaRPr lang="zh-CN" altLang="en-US">
              <a:solidFill>
                <a:prstClr val="black"/>
              </a:solidFill>
              <a:latin typeface="Calibri" panose="020F0502020204030204" pitchFamily="34" charset="0"/>
              <a:ea typeface="宋体" panose="02010600030101010101" pitchFamily="2" charset="-122"/>
            </a:endParaRPr>
          </a:p>
        </p:txBody>
      </p:sp>
      <p:sp>
        <p:nvSpPr>
          <p:cNvPr id="4" name="灯片编号占位符 3"/>
          <p:cNvSpPr>
            <a:spLocks noGrp="1"/>
          </p:cNvSpPr>
          <p:nvPr>
            <p:ph type="sldNum" sz="quarter" idx="12"/>
          </p:nvPr>
        </p:nvSpPr>
        <p:spPr>
          <a:xfrm>
            <a:off x="8610728" y="6356756"/>
            <a:ext cx="2742787" cy="364275"/>
          </a:xfrm>
          <a:prstGeom prst="rect">
            <a:avLst/>
          </a:prstGeom>
        </p:spPr>
        <p:txBody>
          <a:bodyPr/>
          <a:lstStyle/>
          <a:p>
            <a:pPr fontAlgn="base">
              <a:spcBef>
                <a:spcPct val="0"/>
              </a:spcBef>
              <a:spcAft>
                <a:spcPct val="0"/>
              </a:spcAft>
            </a:pPr>
            <a:fld id="{8C92ADDF-ABC6-4EEC-846D-A1AE2D410679}" type="slidenum">
              <a:rPr lang="zh-CN" altLang="en-US">
                <a:solidFill>
                  <a:prstClr val="black"/>
                </a:solidFill>
                <a:latin typeface="Calibri" panose="020F0502020204030204" pitchFamily="34" charset="0"/>
                <a:ea typeface="宋体" panose="02010600030101010101" pitchFamily="2" charset="-122"/>
              </a:rPr>
              <a:t>‹#›</a:t>
            </a:fld>
            <a:endParaRPr lang="zh-CN" altLang="en-US">
              <a:solidFill>
                <a:prstClr val="black"/>
              </a:solidFill>
              <a:latin typeface="Calibri" panose="020F0502020204030204" pitchFamily="34" charset="0"/>
              <a:ea typeface="宋体" panose="02010600030101010101" pitchFamily="2" charset="-122"/>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866775" rtl="0" eaLnBrk="1" latinLnBrk="0" hangingPunct="1">
        <a:lnSpc>
          <a:spcPct val="90000"/>
        </a:lnSpc>
        <a:spcBef>
          <a:spcPct val="0"/>
        </a:spcBef>
        <a:buNone/>
        <a:defRPr sz="4170" kern="1200">
          <a:solidFill>
            <a:schemeClr val="tx1"/>
          </a:solidFill>
          <a:latin typeface="+mj-lt"/>
          <a:ea typeface="+mj-ea"/>
          <a:cs typeface="+mj-cs"/>
        </a:defRPr>
      </a:lvl1pPr>
    </p:titleStyle>
    <p:body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p:bodyStyle>
    <p:otherStyle>
      <a:defPPr>
        <a:defRPr lang="zh-CN"/>
      </a:defPPr>
      <a:lvl1pPr marL="0" algn="l" defTabSz="866775" rtl="0" eaLnBrk="1" latinLnBrk="0" hangingPunct="1">
        <a:defRPr sz="1705" kern="1200">
          <a:solidFill>
            <a:schemeClr val="tx1"/>
          </a:solidFill>
          <a:latin typeface="+mn-lt"/>
          <a:ea typeface="+mn-ea"/>
          <a:cs typeface="+mn-cs"/>
        </a:defRPr>
      </a:lvl1pPr>
      <a:lvl2pPr marL="433705" algn="l" defTabSz="866775" rtl="0" eaLnBrk="1" latinLnBrk="0" hangingPunct="1">
        <a:defRPr sz="1705" kern="1200">
          <a:solidFill>
            <a:schemeClr val="tx1"/>
          </a:solidFill>
          <a:latin typeface="+mn-lt"/>
          <a:ea typeface="+mn-ea"/>
          <a:cs typeface="+mn-cs"/>
        </a:defRPr>
      </a:lvl2pPr>
      <a:lvl3pPr marL="866775" algn="l" defTabSz="866775" rtl="0" eaLnBrk="1" latinLnBrk="0" hangingPunct="1">
        <a:defRPr sz="1705" kern="1200">
          <a:solidFill>
            <a:schemeClr val="tx1"/>
          </a:solidFill>
          <a:latin typeface="+mn-lt"/>
          <a:ea typeface="+mn-ea"/>
          <a:cs typeface="+mn-cs"/>
        </a:defRPr>
      </a:lvl3pPr>
      <a:lvl4pPr marL="1300480" algn="l" defTabSz="866775" rtl="0" eaLnBrk="1" latinLnBrk="0" hangingPunct="1">
        <a:defRPr sz="1705" kern="1200">
          <a:solidFill>
            <a:schemeClr val="tx1"/>
          </a:solidFill>
          <a:latin typeface="+mn-lt"/>
          <a:ea typeface="+mn-ea"/>
          <a:cs typeface="+mn-cs"/>
        </a:defRPr>
      </a:lvl4pPr>
      <a:lvl5pPr marL="1734185" algn="l" defTabSz="866775" rtl="0" eaLnBrk="1" latinLnBrk="0" hangingPunct="1">
        <a:defRPr sz="1705" kern="1200">
          <a:solidFill>
            <a:schemeClr val="tx1"/>
          </a:solidFill>
          <a:latin typeface="+mn-lt"/>
          <a:ea typeface="+mn-ea"/>
          <a:cs typeface="+mn-cs"/>
        </a:defRPr>
      </a:lvl5pPr>
      <a:lvl6pPr marL="2167255" algn="l" defTabSz="866775" rtl="0" eaLnBrk="1" latinLnBrk="0" hangingPunct="1">
        <a:defRPr sz="1705" kern="1200">
          <a:solidFill>
            <a:schemeClr val="tx1"/>
          </a:solidFill>
          <a:latin typeface="+mn-lt"/>
          <a:ea typeface="+mn-ea"/>
          <a:cs typeface="+mn-cs"/>
        </a:defRPr>
      </a:lvl6pPr>
      <a:lvl7pPr marL="2600960" algn="l" defTabSz="866775" rtl="0" eaLnBrk="1" latinLnBrk="0" hangingPunct="1">
        <a:defRPr sz="1705" kern="1200">
          <a:solidFill>
            <a:schemeClr val="tx1"/>
          </a:solidFill>
          <a:latin typeface="+mn-lt"/>
          <a:ea typeface="+mn-ea"/>
          <a:cs typeface="+mn-cs"/>
        </a:defRPr>
      </a:lvl7pPr>
      <a:lvl8pPr marL="3034665" algn="l" defTabSz="866775" rtl="0" eaLnBrk="1" latinLnBrk="0" hangingPunct="1">
        <a:defRPr sz="1705" kern="1200">
          <a:solidFill>
            <a:schemeClr val="tx1"/>
          </a:solidFill>
          <a:latin typeface="+mn-lt"/>
          <a:ea typeface="+mn-ea"/>
          <a:cs typeface="+mn-cs"/>
        </a:defRPr>
      </a:lvl8pPr>
      <a:lvl9pPr marL="3468370" algn="l" defTabSz="866775" rtl="0" eaLnBrk="1" latinLnBrk="0" hangingPunct="1">
        <a:defRPr sz="170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9" name="文本框 8"/>
          <p:cNvSpPr txBox="1"/>
          <p:nvPr/>
        </p:nvSpPr>
        <p:spPr>
          <a:xfrm>
            <a:off x="1635575" y="1742709"/>
            <a:ext cx="9469110" cy="3960700"/>
          </a:xfrm>
          <a:prstGeom prst="rect">
            <a:avLst/>
          </a:prstGeom>
          <a:noFill/>
        </p:spPr>
        <p:txBody>
          <a:bodyPr wrap="square" rtlCol="0">
            <a:spAutoFit/>
          </a:bodyPr>
          <a:lstStyle/>
          <a:p>
            <a:pPr algn="r">
              <a:lnSpc>
                <a:spcPct val="150000"/>
              </a:lnSpc>
            </a:pPr>
            <a:r>
              <a:rPr lang="en-US" altLang="zh-CN" sz="4200" b="1" dirty="0">
                <a:latin typeface="楷体" panose="02010609060101010101" pitchFamily="49" charset="-122"/>
                <a:ea typeface="楷体" panose="02010609060101010101" pitchFamily="49" charset="-122"/>
              </a:rPr>
              <a:t>2020</a:t>
            </a:r>
            <a:r>
              <a:rPr lang="zh-CN" altLang="en-US" sz="4200" b="1" dirty="0">
                <a:latin typeface="楷体" panose="02010609060101010101" pitchFamily="49" charset="-122"/>
                <a:ea typeface="楷体" panose="02010609060101010101" pitchFamily="49" charset="-122"/>
              </a:rPr>
              <a:t>级学术学位硕士研究生入学教育</a:t>
            </a:r>
            <a:endParaRPr lang="en-US" altLang="zh-CN" sz="4200" b="1" dirty="0">
              <a:latin typeface="楷体" panose="02010609060101010101" pitchFamily="49" charset="-122"/>
              <a:ea typeface="楷体" panose="02010609060101010101" pitchFamily="49" charset="-122"/>
            </a:endParaRPr>
          </a:p>
          <a:p>
            <a:pPr algn="r">
              <a:lnSpc>
                <a:spcPct val="150000"/>
              </a:lnSpc>
            </a:pPr>
            <a:r>
              <a:rPr lang="en-US" altLang="zh-CN" sz="4000" b="1" dirty="0">
                <a:latin typeface="楷体" panose="02010609060101010101" pitchFamily="49" charset="-122"/>
                <a:ea typeface="楷体" panose="02010609060101010101" pitchFamily="49" charset="-122"/>
              </a:rPr>
              <a:t>              —— </a:t>
            </a:r>
            <a:r>
              <a:rPr lang="zh-CN" altLang="en-US" sz="4000" b="1" dirty="0">
                <a:latin typeface="楷体" panose="02010609060101010101" pitchFamily="49" charset="-122"/>
                <a:ea typeface="楷体" panose="02010609060101010101" pitchFamily="49" charset="-122"/>
              </a:rPr>
              <a:t>培养工作介绍</a:t>
            </a:r>
            <a:endParaRPr lang="en-US" altLang="zh-CN" sz="4000" b="1" dirty="0">
              <a:latin typeface="楷体" panose="02010609060101010101" pitchFamily="49" charset="-122"/>
              <a:ea typeface="楷体" panose="02010609060101010101" pitchFamily="49" charset="-122"/>
            </a:endParaRPr>
          </a:p>
          <a:p>
            <a:pPr algn="ctr"/>
            <a:endParaRPr lang="en-US" altLang="zh-CN" sz="3600" dirty="0">
              <a:latin typeface="楷体" panose="02010609060101010101" pitchFamily="49" charset="-122"/>
              <a:ea typeface="楷体" panose="02010609060101010101" pitchFamily="49" charset="-122"/>
            </a:endParaRPr>
          </a:p>
          <a:p>
            <a:pPr algn="ctr"/>
            <a:endParaRPr lang="en-US" altLang="zh-CN" sz="2000" dirty="0">
              <a:latin typeface="楷体" panose="02010609060101010101" pitchFamily="49" charset="-122"/>
              <a:ea typeface="楷体" panose="02010609060101010101" pitchFamily="49" charset="-122"/>
            </a:endParaRPr>
          </a:p>
          <a:p>
            <a:pPr algn="r">
              <a:lnSpc>
                <a:spcPct val="150000"/>
              </a:lnSpc>
            </a:pPr>
            <a:r>
              <a:rPr lang="zh-CN" altLang="en-US" sz="2800" dirty="0">
                <a:latin typeface="楷体" panose="02010609060101010101" pitchFamily="49" charset="-122"/>
                <a:ea typeface="楷体" panose="02010609060101010101" pitchFamily="49" charset="-122"/>
              </a:rPr>
              <a:t>            </a:t>
            </a:r>
            <a:r>
              <a:rPr lang="zh-CN" altLang="en-US" sz="2400" dirty="0">
                <a:latin typeface="楷体" panose="02010609060101010101" pitchFamily="49" charset="-122"/>
                <a:ea typeface="楷体" panose="02010609060101010101" pitchFamily="49" charset="-122"/>
              </a:rPr>
              <a:t>华东师范大学研究生培养办公室 编制</a:t>
            </a:r>
            <a:r>
              <a:rPr lang="en-US" altLang="zh-CN" sz="2400" dirty="0">
                <a:latin typeface="楷体" panose="02010609060101010101" pitchFamily="49" charset="-122"/>
                <a:ea typeface="楷体" panose="02010609060101010101" pitchFamily="49" charset="-122"/>
              </a:rPr>
              <a:t>                    </a:t>
            </a:r>
          </a:p>
          <a:p>
            <a:pPr algn="r">
              <a:lnSpc>
                <a:spcPct val="150000"/>
              </a:lnSpc>
            </a:pPr>
            <a:r>
              <a:rPr lang="en-US" altLang="zh-CN" sz="2400" b="0" dirty="0">
                <a:latin typeface="楷体" panose="02010609060101010101" pitchFamily="49" charset="-122"/>
                <a:ea typeface="楷体" panose="02010609060101010101" pitchFamily="49" charset="-122"/>
              </a:rPr>
              <a:t>2020</a:t>
            </a:r>
            <a:r>
              <a:rPr lang="zh-CN" altLang="en-US" sz="2400" b="0" dirty="0">
                <a:latin typeface="楷体" panose="02010609060101010101" pitchFamily="49" charset="-122"/>
                <a:ea typeface="楷体" panose="02010609060101010101" pitchFamily="49" charset="-122"/>
              </a:rPr>
              <a:t>年</a:t>
            </a:r>
            <a:r>
              <a:rPr lang="en-US" altLang="zh-CN" sz="2400" dirty="0">
                <a:latin typeface="楷体" panose="02010609060101010101" pitchFamily="49" charset="-122"/>
                <a:ea typeface="楷体" panose="02010609060101010101" pitchFamily="49" charset="-122"/>
              </a:rPr>
              <a:t>8</a:t>
            </a:r>
            <a:r>
              <a:rPr lang="zh-CN" altLang="en-US" sz="2400" b="0" dirty="0">
                <a:latin typeface="楷体" panose="02010609060101010101" pitchFamily="49" charset="-122"/>
                <a:ea typeface="楷体" panose="02010609060101010101" pitchFamily="49" charset="-122"/>
              </a:rPr>
              <a:t>月</a:t>
            </a:r>
          </a:p>
        </p:txBody>
      </p:sp>
      <p:pic>
        <p:nvPicPr>
          <p:cNvPr id="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0019" y="3431267"/>
            <a:ext cx="2296127" cy="22445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386862" y="5856177"/>
            <a:ext cx="2066192" cy="369332"/>
          </a:xfrm>
          <a:prstGeom prst="rect">
            <a:avLst/>
          </a:prstGeom>
          <a:noFill/>
        </p:spPr>
        <p:txBody>
          <a:bodyPr wrap="square" rtlCol="0">
            <a:spAutoFit/>
          </a:bodyPr>
          <a:lstStyle/>
          <a:p>
            <a:pPr algn="ctr"/>
            <a:r>
              <a:rPr lang="zh-CN" altLang="en-US" dirty="0"/>
              <a:t>扫我，关注更多</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7743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4"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标题 1"/>
          <p:cNvSpPr txBox="1"/>
          <p:nvPr/>
        </p:nvSpPr>
        <p:spPr>
          <a:xfrm>
            <a:off x="1635575" y="206205"/>
            <a:ext cx="9431020" cy="114300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 </a:t>
            </a:r>
          </a:p>
        </p:txBody>
      </p:sp>
      <p:sp>
        <p:nvSpPr>
          <p:cNvPr id="24" name="矩形 23"/>
          <p:cNvSpPr/>
          <p:nvPr/>
        </p:nvSpPr>
        <p:spPr>
          <a:xfrm>
            <a:off x="228600" y="3960041"/>
            <a:ext cx="4800600" cy="1324610"/>
          </a:xfrm>
          <a:prstGeom prst="rect">
            <a:avLst/>
          </a:prstGeom>
        </p:spPr>
        <p:txBody>
          <a:bodyPr wrap="square">
            <a:spAutoFit/>
          </a:bodyPr>
          <a:lstStyle/>
          <a:p>
            <a:pPr algn="ctr">
              <a:lnSpc>
                <a:spcPct val="150000"/>
              </a:lnSpc>
              <a:spcBef>
                <a:spcPct val="20000"/>
              </a:spcBef>
              <a:defRPr/>
            </a:pPr>
            <a:r>
              <a:rPr lang="zh-CN" altLang="en-US" sz="2400" b="1" kern="0" dirty="0">
                <a:solidFill>
                  <a:prstClr val="black"/>
                </a:solidFill>
                <a:latin typeface="楷体" panose="02010609060101010101" pitchFamily="49" charset="-122"/>
                <a:ea typeface="楷体" panose="02010609060101010101" pitchFamily="49" charset="-122"/>
                <a:cs typeface="楷体" panose="02010609060101010101" pitchFamily="49" charset="-122"/>
              </a:rPr>
              <a:t>《学术规范与学术伦理》（文科类）</a:t>
            </a:r>
            <a:endParaRPr lang="en-US" altLang="zh-CN" sz="2400" b="1"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algn="ctr">
              <a:lnSpc>
                <a:spcPct val="150000"/>
              </a:lnSpc>
              <a:spcBef>
                <a:spcPct val="20000"/>
              </a:spcBef>
              <a:defRPr/>
            </a:pPr>
            <a:r>
              <a:rPr lang="zh-CN" altLang="en-US" sz="2600" b="1" kern="0" dirty="0">
                <a:solidFill>
                  <a:srgbClr val="C00000"/>
                </a:solidFill>
                <a:latin typeface="楷体" panose="02010609060101010101" pitchFamily="49" charset="-122"/>
                <a:ea typeface="楷体" panose="02010609060101010101" pitchFamily="49" charset="-122"/>
                <a:cs typeface="楷体" panose="02010609060101010101" pitchFamily="49" charset="-122"/>
              </a:rPr>
              <a:t>课程安排</a:t>
            </a:r>
          </a:p>
        </p:txBody>
      </p:sp>
      <p:sp>
        <p:nvSpPr>
          <p:cNvPr id="12" name="标题 1"/>
          <p:cNvSpPr txBox="1"/>
          <p:nvPr/>
        </p:nvSpPr>
        <p:spPr>
          <a:xfrm>
            <a:off x="1521275" y="471318"/>
            <a:ext cx="4939030" cy="58293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四</a:t>
            </a:r>
            <a:r>
              <a:rPr lang="zh-CN" altLang="zh-CN" sz="4000" b="1" dirty="0">
                <a:solidFill>
                  <a:srgbClr val="FFFF00"/>
                </a:solidFill>
                <a:latin typeface="华文新魏" panose="02010800040101010101" pitchFamily="2" charset="-122"/>
                <a:ea typeface="华文新魏" panose="02010800040101010101" pitchFamily="2" charset="-122"/>
              </a:rPr>
              <a:t>、课程学习</a:t>
            </a:r>
            <a:r>
              <a:rPr lang="zh-CN" altLang="en-US" sz="3000" b="1" dirty="0">
                <a:solidFill>
                  <a:srgbClr val="FFFF00"/>
                </a:solidFill>
                <a:latin typeface="华文新魏" panose="02010800040101010101" pitchFamily="2" charset="-122"/>
                <a:ea typeface="华文新魏" panose="02010800040101010101" pitchFamily="2" charset="-122"/>
              </a:rPr>
              <a:t>（公共课）</a:t>
            </a:r>
          </a:p>
        </p:txBody>
      </p:sp>
      <p:sp>
        <p:nvSpPr>
          <p:cNvPr id="13" name="矩形 12"/>
          <p:cNvSpPr/>
          <p:nvPr/>
        </p:nvSpPr>
        <p:spPr>
          <a:xfrm>
            <a:off x="386715" y="3011170"/>
            <a:ext cx="4841240" cy="521970"/>
          </a:xfrm>
          <a:prstGeom prst="rect">
            <a:avLst/>
          </a:prstGeom>
        </p:spPr>
        <p:txBody>
          <a:bodyPr wrap="square">
            <a:spAutoFit/>
          </a:bodyPr>
          <a:lstStyle/>
          <a:p>
            <a:pPr>
              <a:spcAft>
                <a:spcPts val="600"/>
              </a:spcAft>
              <a:defRPr/>
            </a:pPr>
            <a:r>
              <a:rPr lang="zh-CN" altLang="en-US" sz="2800" b="1" kern="0" dirty="0">
                <a:solidFill>
                  <a:srgbClr val="0070C0"/>
                </a:solidFill>
                <a:latin typeface="楷体" panose="02010609060101010101" pitchFamily="49" charset="-122"/>
                <a:ea typeface="楷体" panose="02010609060101010101" pitchFamily="49" charset="-122"/>
              </a:rPr>
              <a:t>本学期</a:t>
            </a:r>
            <a:r>
              <a:rPr lang="zh-CN" altLang="en-US" sz="2800" kern="0" dirty="0">
                <a:solidFill>
                  <a:prstClr val="black"/>
                </a:solidFill>
                <a:latin typeface="楷体" panose="02010609060101010101" pitchFamily="49" charset="-122"/>
                <a:ea typeface="楷体" panose="02010609060101010101" pitchFamily="49" charset="-122"/>
                <a:cs typeface="楷体" panose="02010609060101010101" pitchFamily="49" charset="-122"/>
              </a:rPr>
              <a:t>公共选修课</a:t>
            </a:r>
            <a:r>
              <a:rPr lang="zh-CN" altLang="en-US" sz="28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特别推荐</a:t>
            </a:r>
          </a:p>
        </p:txBody>
      </p:sp>
      <p:sp>
        <p:nvSpPr>
          <p:cNvPr id="4" name="文本框 3"/>
          <p:cNvSpPr txBox="1"/>
          <p:nvPr/>
        </p:nvSpPr>
        <p:spPr>
          <a:xfrm>
            <a:off x="130550" y="5919212"/>
            <a:ext cx="4740388" cy="275590"/>
          </a:xfrm>
          <a:prstGeom prst="rect">
            <a:avLst/>
          </a:prstGeom>
          <a:noFill/>
        </p:spPr>
        <p:txBody>
          <a:bodyPr wrap="square" rtlCol="0">
            <a:spAutoFit/>
          </a:bodyPr>
          <a:lstStyle/>
          <a:p>
            <a:pPr algn="ctr"/>
            <a:r>
              <a:rPr lang="zh-CN" altLang="en-US" sz="1200" b="1" dirty="0">
                <a:solidFill>
                  <a:srgbClr val="0070C0"/>
                </a:solidFill>
              </a:rPr>
              <a:t>周三晚6</a:t>
            </a:r>
            <a:r>
              <a:rPr lang="en-US" altLang="zh-CN" sz="1200" b="1" dirty="0">
                <a:solidFill>
                  <a:srgbClr val="0070C0"/>
                </a:solidFill>
              </a:rPr>
              <a:t>:</a:t>
            </a:r>
            <a:r>
              <a:rPr lang="zh-CN" altLang="en-US" sz="1200" b="1" dirty="0">
                <a:solidFill>
                  <a:srgbClr val="0070C0"/>
                </a:solidFill>
              </a:rPr>
              <a:t>00-8:00</a:t>
            </a:r>
            <a:r>
              <a:rPr lang="zh-CN" altLang="en-US" sz="1200" b="1" dirty="0">
                <a:solidFill>
                  <a:prstClr val="black"/>
                </a:solidFill>
              </a:rPr>
              <a:t>（第</a:t>
            </a:r>
            <a:r>
              <a:rPr lang="en-US" altLang="zh-CN" sz="1200" b="1" dirty="0">
                <a:solidFill>
                  <a:srgbClr val="0070C0"/>
                </a:solidFill>
              </a:rPr>
              <a:t>2</a:t>
            </a:r>
            <a:r>
              <a:rPr lang="zh-CN" altLang="en-US" sz="1200" b="1" dirty="0">
                <a:solidFill>
                  <a:prstClr val="black"/>
                </a:solidFill>
              </a:rPr>
              <a:t>周开始），</a:t>
            </a:r>
            <a:r>
              <a:rPr lang="zh-CN" altLang="en-US" sz="1200" b="1" dirty="0">
                <a:solidFill>
                  <a:srgbClr val="0070C0"/>
                </a:solidFill>
              </a:rPr>
              <a:t>闵行一教214</a:t>
            </a:r>
            <a:r>
              <a:rPr lang="zh-CN" altLang="en-US" sz="1200" b="1" dirty="0">
                <a:solidFill>
                  <a:prstClr val="black"/>
                </a:solidFill>
              </a:rPr>
              <a:t>教室</a:t>
            </a:r>
          </a:p>
        </p:txBody>
      </p:sp>
      <p:graphicFrame>
        <p:nvGraphicFramePr>
          <p:cNvPr id="6" name="表格 5"/>
          <p:cNvGraphicFramePr/>
          <p:nvPr>
            <p:custDataLst>
              <p:tags r:id="rId1"/>
            </p:custDataLst>
          </p:nvPr>
        </p:nvGraphicFramePr>
        <p:xfrm>
          <a:off x="5227956" y="1319361"/>
          <a:ext cx="6657976" cy="5358994"/>
        </p:xfrm>
        <a:graphic>
          <a:graphicData uri="http://schemas.openxmlformats.org/drawingml/2006/table">
            <a:tbl>
              <a:tblPr firstRow="1" bandRow="1">
                <a:tableStyleId>{5940675A-B579-460E-94D1-54222C63F5DA}</a:tableStyleId>
              </a:tblPr>
              <a:tblGrid>
                <a:gridCol w="447647">
                  <a:extLst>
                    <a:ext uri="{9D8B030D-6E8A-4147-A177-3AD203B41FA5}">
                      <a16:colId xmlns:a16="http://schemas.microsoft.com/office/drawing/2014/main" val="20000"/>
                    </a:ext>
                  </a:extLst>
                </a:gridCol>
                <a:gridCol w="2959032">
                  <a:extLst>
                    <a:ext uri="{9D8B030D-6E8A-4147-A177-3AD203B41FA5}">
                      <a16:colId xmlns:a16="http://schemas.microsoft.com/office/drawing/2014/main" val="20001"/>
                    </a:ext>
                  </a:extLst>
                </a:gridCol>
                <a:gridCol w="740529">
                  <a:extLst>
                    <a:ext uri="{9D8B030D-6E8A-4147-A177-3AD203B41FA5}">
                      <a16:colId xmlns:a16="http://schemas.microsoft.com/office/drawing/2014/main" val="20002"/>
                    </a:ext>
                  </a:extLst>
                </a:gridCol>
                <a:gridCol w="2510768">
                  <a:extLst>
                    <a:ext uri="{9D8B030D-6E8A-4147-A177-3AD203B41FA5}">
                      <a16:colId xmlns:a16="http://schemas.microsoft.com/office/drawing/2014/main" val="20003"/>
                    </a:ext>
                  </a:extLst>
                </a:gridCol>
              </a:tblGrid>
              <a:tr h="167387">
                <a:tc>
                  <a:txBody>
                    <a:bodyPr/>
                    <a:lstStyle/>
                    <a:p>
                      <a:pPr indent="0">
                        <a:buNone/>
                      </a:pPr>
                      <a:r>
                        <a:rPr lang="en-US" sz="1050" b="1">
                          <a:latin typeface="宋体" panose="02010600030101010101" pitchFamily="2" charset="-122"/>
                          <a:ea typeface="宋体" panose="02010600030101010101" pitchFamily="2" charset="-122"/>
                          <a:cs typeface="等线" panose="02010600030101010101" charset="-122"/>
                        </a:rPr>
                        <a:t>时间</a:t>
                      </a:r>
                      <a:endParaRPr lang="en-US" altLang="en-US" sz="1050" b="1">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1">
                          <a:latin typeface="宋体" panose="02010600030101010101" pitchFamily="2" charset="-122"/>
                          <a:ea typeface="宋体" panose="02010600030101010101" pitchFamily="2" charset="-122"/>
                          <a:cs typeface="等线" panose="02010600030101010101" charset="-122"/>
                        </a:rPr>
                        <a:t>讲题</a:t>
                      </a:r>
                      <a:endParaRPr lang="en-US" altLang="en-US" sz="1050" b="1">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1">
                          <a:latin typeface="宋体" panose="02010600030101010101" pitchFamily="2" charset="-122"/>
                          <a:ea typeface="宋体" panose="02010600030101010101" pitchFamily="2" charset="-122"/>
                          <a:cs typeface="等线" panose="02010600030101010101" charset="-122"/>
                        </a:rPr>
                        <a:t>授课人</a:t>
                      </a:r>
                      <a:endParaRPr lang="en-US" altLang="en-US" sz="1050" b="1">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1">
                          <a:latin typeface="宋体" panose="02010600030101010101" pitchFamily="2" charset="-122"/>
                          <a:ea typeface="宋体" panose="02010600030101010101" pitchFamily="2" charset="-122"/>
                          <a:cs typeface="等线" panose="02010600030101010101" charset="-122"/>
                        </a:rPr>
                        <a:t>备注</a:t>
                      </a:r>
                      <a:endParaRPr lang="en-US" altLang="en-US" sz="1050" b="1">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67387">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1</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导论：课程的目的、设计与组织实施</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吴冠军</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课程主持教授</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11789">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2</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名师校长告诉你哲学家如何思考学术规范</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童世骏</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哲学系教授、学校原党委书记、上海纽约大学校长</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10527">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3</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冷战史大家带你走进不忘初心的学术之路</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沈志华</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历史学系教授、学校终身教授、校学术委员会主任</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74946">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4</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档案馆长告诉你华东师大的前世今生</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汤涛</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校档案馆馆长、校史党史办主任</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73684">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5</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思想史家为你深度解读韦伯信念中的学术关怀</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刘擎</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政治学系教授、学校紫江特聘教授</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34774">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6</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图书馆馆长带你领略学术巨搫的精神境界和独立思想</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胡晓明</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中文系教授、校图书馆馆长</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410527">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7</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著名哲学家带你解析哲学视域下的方法论议题</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杨国荣</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哲学系教授、中国现代思想文化研究所所长、长江学者特聘教授</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411158">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8</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关于科研诚信与学术声誉的政治哲学分析</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吴冠军</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政治学系系主任、欧陆政治哲学研究所所长、长江学者特聘教授</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73684">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9</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课堂研讨（不同系别的学生交流）</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上海市郊</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 </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74315">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10</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宋体" panose="02010600030101010101" pitchFamily="2" charset="-122"/>
                        </a:rPr>
                        <a:t>长江学者手把手教你提炼“问题意识”</a:t>
                      </a:r>
                      <a:endParaRPr lang="en-US" altLang="en-US" sz="1050" b="0">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文军</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社会发展学院院长、长江学者特聘教授</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34774">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11</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应用语言学家畅谈学术论文的生产</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胡范铸</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国际汉语文化学院教授、语言生态中心主任</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274946">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12</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宋体" panose="02010600030101010101" pitchFamily="2" charset="-122"/>
                        </a:rPr>
                        <a:t>文学长江跟你聊聊“个人问学史”路径</a:t>
                      </a:r>
                      <a:endParaRPr lang="en-US" altLang="en-US" sz="1050" b="0">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朱国华</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中文系教授、长江学者特聘教授</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334774">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13</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宋体" panose="02010600030101010101" pitchFamily="2" charset="-122"/>
                        </a:rPr>
                        <a:t>海归教授带你体悟“科学范式与人文研究”的学思</a:t>
                      </a:r>
                      <a:endParaRPr lang="en-US" altLang="en-US" sz="1050" b="0">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姜进</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历史学系教授</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334774">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14</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青年才俊面对面地跟你聊聊做学问（师生对话会）</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四位青年教授</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文、史、哲、法</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r h="334774">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15</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宋体" panose="02010600030101010101" pitchFamily="2" charset="-122"/>
                        </a:rPr>
                        <a:t>学术C刊主编带你换个角度看学术规范与学术伦理</a:t>
                      </a:r>
                      <a:endParaRPr lang="en-US" altLang="en-US" sz="1050" b="0">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胡键</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上海社科院研究员、《社会科学》总编</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15"/>
                  </a:ext>
                </a:extLst>
              </a:tr>
              <a:tr h="334774">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16</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课程主持教授与同学共同讨论学术规范与学术伦理</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吴冠军</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dirty="0" err="1">
                          <a:latin typeface="宋体" panose="02010600030101010101" pitchFamily="2" charset="-122"/>
                          <a:ea typeface="宋体" panose="02010600030101010101" pitchFamily="2" charset="-122"/>
                          <a:cs typeface="等线" panose="02010600030101010101" charset="-122"/>
                        </a:rPr>
                        <a:t>课程主持教授</a:t>
                      </a:r>
                      <a:endParaRPr lang="en-US" altLang="en-US" sz="1050" b="0" dirty="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16"/>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0" y="0"/>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1" name="内容占位符 2"/>
          <p:cNvSpPr txBox="1"/>
          <p:nvPr/>
        </p:nvSpPr>
        <p:spPr>
          <a:xfrm>
            <a:off x="484805" y="3796302"/>
            <a:ext cx="11221720" cy="2260516"/>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342900">
              <a:lnSpc>
                <a:spcPct val="150000"/>
              </a:lnSpc>
              <a:spcBef>
                <a:spcPts val="0"/>
              </a:spcBef>
              <a:buFont typeface="Wingdings" panose="05000000000000000000" charset="0"/>
              <a:buChar char="Ø"/>
            </a:pPr>
            <a:r>
              <a:rPr lang="zh-CN" altLang="zh-CN" sz="2400" b="1" dirty="0">
                <a:solidFill>
                  <a:srgbClr val="0070C0"/>
                </a:solidFill>
                <a:latin typeface="楷体" panose="02010609060101010101" pitchFamily="49" charset="-122"/>
                <a:ea typeface="楷体" panose="02010609060101010101" pitchFamily="49" charset="-122"/>
              </a:rPr>
              <a:t>选课路径</a:t>
            </a:r>
          </a:p>
          <a:p>
            <a:pPr marL="0">
              <a:lnSpc>
                <a:spcPct val="150000"/>
              </a:lnSpc>
              <a:spcBef>
                <a:spcPts val="0"/>
              </a:spcBef>
              <a:buNone/>
            </a:pPr>
            <a:r>
              <a:rPr lang="en-US" altLang="zh-CN" sz="2000" dirty="0">
                <a:latin typeface="楷体" panose="02010609060101010101" pitchFamily="49" charset="-122"/>
                <a:ea typeface="楷体" panose="02010609060101010101" pitchFamily="49" charset="-122"/>
              </a:rPr>
              <a:t>   </a:t>
            </a:r>
            <a:r>
              <a:rPr lang="zh-CN" altLang="zh-CN" sz="2000" dirty="0">
                <a:solidFill>
                  <a:srgbClr val="FF0000"/>
                </a:solidFill>
                <a:latin typeface="楷体" panose="02010609060101010101" pitchFamily="49" charset="-122"/>
                <a:ea typeface="楷体" panose="02010609060101010101" pitchFamily="49" charset="-122"/>
              </a:rPr>
              <a:t>公共数据库（学号</a:t>
            </a:r>
            <a:r>
              <a:rPr lang="en-US" altLang="zh-CN" sz="2000" dirty="0">
                <a:solidFill>
                  <a:srgbClr val="FF0000"/>
                </a:solidFill>
                <a:latin typeface="楷体" panose="02010609060101010101" pitchFamily="49" charset="-122"/>
                <a:ea typeface="楷体" panose="02010609060101010101" pitchFamily="49" charset="-122"/>
              </a:rPr>
              <a:t>+</a:t>
            </a:r>
            <a:r>
              <a:rPr lang="zh-CN" altLang="zh-CN" sz="2000" dirty="0">
                <a:solidFill>
                  <a:srgbClr val="FF0000"/>
                </a:solidFill>
                <a:latin typeface="楷体" panose="02010609060101010101" pitchFamily="49" charset="-122"/>
                <a:ea typeface="楷体" panose="02010609060101010101" pitchFamily="49" charset="-122"/>
              </a:rPr>
              <a:t>密码）</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 → </a:t>
            </a:r>
            <a:r>
              <a:rPr lang="zh-CN" altLang="zh-CN" sz="2000" dirty="0">
                <a:solidFill>
                  <a:srgbClr val="FF0000"/>
                </a:solidFill>
                <a:latin typeface="楷体" panose="02010609060101010101" pitchFamily="49" charset="-122"/>
                <a:ea typeface="楷体" panose="02010609060101010101" pitchFamily="49" charset="-122"/>
              </a:rPr>
              <a:t>研究生培养新系统</a:t>
            </a:r>
            <a:r>
              <a:rPr lang="en-US" altLang="zh-CN" sz="2000" dirty="0">
                <a:solidFill>
                  <a:srgbClr val="FF0000"/>
                </a:solidFill>
                <a:latin typeface="楷体" panose="02010609060101010101" pitchFamily="49" charset="-122"/>
                <a:ea typeface="楷体" panose="02010609060101010101" pitchFamily="49" charset="-122"/>
              </a:rPr>
              <a:t> </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000" dirty="0">
                <a:solidFill>
                  <a:srgbClr val="FF0000"/>
                </a:solidFill>
                <a:latin typeface="楷体" panose="02010609060101010101" pitchFamily="49" charset="-122"/>
                <a:ea typeface="楷体" panose="02010609060101010101" pitchFamily="49" charset="-122"/>
              </a:rPr>
              <a:t>“</a:t>
            </a:r>
            <a:r>
              <a:rPr lang="zh-CN" altLang="zh-CN" sz="2000" dirty="0">
                <a:solidFill>
                  <a:srgbClr val="FF0000"/>
                </a:solidFill>
                <a:latin typeface="楷体" panose="02010609060101010101" pitchFamily="49" charset="-122"/>
                <a:ea typeface="楷体" panose="02010609060101010101" pitchFamily="49" charset="-122"/>
              </a:rPr>
              <a:t>培养</a:t>
            </a:r>
            <a:r>
              <a:rPr lang="en-US" altLang="zh-CN" sz="2000" dirty="0">
                <a:solidFill>
                  <a:srgbClr val="FF0000"/>
                </a:solidFill>
                <a:latin typeface="楷体" panose="02010609060101010101" pitchFamily="49" charset="-122"/>
                <a:ea typeface="楷体" panose="02010609060101010101" pitchFamily="49" charset="-122"/>
              </a:rPr>
              <a:t>”</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 →</a:t>
            </a:r>
            <a:r>
              <a:rPr lang="en-US" altLang="zh-CN" sz="2000" dirty="0">
                <a:solidFill>
                  <a:srgbClr val="FF0000"/>
                </a:solidFill>
                <a:latin typeface="楷体" panose="02010609060101010101" pitchFamily="49" charset="-122"/>
                <a:ea typeface="楷体" panose="02010609060101010101" pitchFamily="49" charset="-122"/>
              </a:rPr>
              <a:t>“</a:t>
            </a:r>
            <a:r>
              <a:rPr lang="zh-CN" altLang="en-US" sz="2000" dirty="0">
                <a:solidFill>
                  <a:srgbClr val="FF0000"/>
                </a:solidFill>
                <a:latin typeface="楷体" panose="02010609060101010101" pitchFamily="49" charset="-122"/>
                <a:ea typeface="楷体" panose="02010609060101010101" pitchFamily="49" charset="-122"/>
              </a:rPr>
              <a:t>我要</a:t>
            </a:r>
            <a:r>
              <a:rPr lang="zh-CN" altLang="zh-CN" sz="2000" dirty="0">
                <a:solidFill>
                  <a:srgbClr val="FF0000"/>
                </a:solidFill>
                <a:latin typeface="楷体" panose="02010609060101010101" pitchFamily="49" charset="-122"/>
                <a:ea typeface="楷体" panose="02010609060101010101" pitchFamily="49" charset="-122"/>
              </a:rPr>
              <a:t>选课</a:t>
            </a:r>
            <a:r>
              <a:rPr lang="en-US" altLang="zh-CN" sz="2000" dirty="0">
                <a:solidFill>
                  <a:srgbClr val="FF0000"/>
                </a:solidFill>
                <a:latin typeface="楷体" panose="02010609060101010101" pitchFamily="49" charset="-122"/>
                <a:ea typeface="楷体" panose="02010609060101010101" pitchFamily="49" charset="-122"/>
              </a:rPr>
              <a:t>”</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 → 点击</a:t>
            </a:r>
            <a:r>
              <a:rPr lang="en-US" altLang="zh-CN" sz="2000" dirty="0">
                <a:solidFill>
                  <a:srgbClr val="FF0000"/>
                </a:solidFill>
                <a:latin typeface="楷体" panose="02010609060101010101" pitchFamily="49" charset="-122"/>
                <a:ea typeface="楷体" panose="02010609060101010101" pitchFamily="49" charset="-122"/>
              </a:rPr>
              <a:t>“</a:t>
            </a:r>
            <a:r>
              <a:rPr lang="zh-CN" altLang="zh-CN" sz="2000" dirty="0">
                <a:solidFill>
                  <a:srgbClr val="FF0000"/>
                </a:solidFill>
                <a:latin typeface="楷体" panose="02010609060101010101" pitchFamily="49" charset="-122"/>
                <a:ea typeface="楷体" panose="02010609060101010101" pitchFamily="49" charset="-122"/>
              </a:rPr>
              <a:t>选课途径</a:t>
            </a:r>
            <a:r>
              <a:rPr lang="en-US" altLang="zh-CN" sz="2000" dirty="0">
                <a:solidFill>
                  <a:srgbClr val="FF0000"/>
                </a:solidFill>
                <a:latin typeface="楷体" panose="02010609060101010101" pitchFamily="49" charset="-122"/>
                <a:ea typeface="楷体" panose="02010609060101010101" pitchFamily="49" charset="-122"/>
              </a:rPr>
              <a:t>”</a:t>
            </a:r>
            <a:r>
              <a:rPr lang="zh-CN" altLang="en-US" sz="2000" dirty="0">
                <a:latin typeface="楷体" panose="02010609060101010101" pitchFamily="49" charset="-122"/>
                <a:ea typeface="楷体" panose="02010609060101010101" pitchFamily="49" charset="-122"/>
              </a:rPr>
              <a:t>（</a:t>
            </a:r>
            <a:r>
              <a:rPr lang="zh-CN" altLang="zh-CN" sz="2000" dirty="0">
                <a:latin typeface="楷体" panose="02010609060101010101" pitchFamily="49" charset="-122"/>
                <a:ea typeface="楷体" panose="02010609060101010101" pitchFamily="49" charset="-122"/>
              </a:rPr>
              <a:t>公共课、</a:t>
            </a:r>
            <a:r>
              <a:rPr lang="zh-CN" altLang="en-US" sz="2000" dirty="0">
                <a:latin typeface="楷体" panose="02010609060101010101" pitchFamily="49" charset="-122"/>
                <a:ea typeface="楷体" panose="02010609060101010101" pitchFamily="49" charset="-122"/>
              </a:rPr>
              <a:t>公选课、</a:t>
            </a:r>
            <a:r>
              <a:rPr lang="zh-CN" sz="2000" dirty="0">
                <a:latin typeface="楷体" panose="02010609060101010101" pitchFamily="49" charset="-122"/>
                <a:ea typeface="楷体" panose="02010609060101010101" pitchFamily="49" charset="-122"/>
              </a:rPr>
              <a:t>专业课</a:t>
            </a:r>
            <a:r>
              <a:rPr lang="zh-CN" altLang="en-US" sz="2000" dirty="0">
                <a:latin typeface="楷体" panose="02010609060101010101" pitchFamily="49" charset="-122"/>
                <a:ea typeface="楷体" panose="02010609060101010101" pitchFamily="49" charset="-122"/>
              </a:rPr>
              <a:t>、跨选课）</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 → </a:t>
            </a:r>
            <a:r>
              <a:rPr lang="zh-CN" altLang="zh-CN" sz="2000" dirty="0">
                <a:solidFill>
                  <a:srgbClr val="FF0000"/>
                </a:solidFill>
                <a:latin typeface="楷体" panose="02010609060101010101" pitchFamily="49" charset="-122"/>
                <a:ea typeface="楷体" panose="02010609060101010101" pitchFamily="49" charset="-122"/>
              </a:rPr>
              <a:t>查看可选课程信息</a:t>
            </a:r>
            <a:r>
              <a:rPr lang="zh-CN" altLang="zh-CN" sz="2000" dirty="0">
                <a:latin typeface="楷体" panose="02010609060101010101" pitchFamily="49" charset="-122"/>
                <a:ea typeface="楷体" panose="02010609060101010101" pitchFamily="49" charset="-122"/>
              </a:rPr>
              <a:t>，进行选课。</a:t>
            </a:r>
            <a:endParaRPr lang="en-US" altLang="zh-CN" sz="2000" dirty="0">
              <a:latin typeface="楷体" panose="02010609060101010101" pitchFamily="49" charset="-122"/>
              <a:ea typeface="楷体" panose="02010609060101010101" pitchFamily="49" charset="-122"/>
            </a:endParaRPr>
          </a:p>
          <a:p>
            <a:pPr marL="0">
              <a:lnSpc>
                <a:spcPct val="150000"/>
              </a:lnSpc>
              <a:spcBef>
                <a:spcPts val="0"/>
              </a:spcBef>
              <a:buFont typeface="Arial" panose="020B0604020202020204" pitchFamily="34" charset="0"/>
              <a:buNone/>
            </a:pPr>
            <a:r>
              <a:rPr lang="en-US" altLang="zh-CN" sz="2000" b="1" dirty="0">
                <a:solidFill>
                  <a:srgbClr val="0070C0"/>
                </a:solidFill>
                <a:latin typeface="楷体" panose="02010609060101010101" pitchFamily="49" charset="-122"/>
                <a:ea typeface="楷体" panose="02010609060101010101" pitchFamily="49" charset="-122"/>
              </a:rPr>
              <a:t>  </a:t>
            </a:r>
            <a:r>
              <a:rPr lang="zh-CN" altLang="en-US" sz="2000" b="1" dirty="0">
                <a:solidFill>
                  <a:srgbClr val="0070C0"/>
                </a:solidFill>
                <a:latin typeface="楷体" panose="02010609060101010101" pitchFamily="49" charset="-122"/>
                <a:ea typeface="楷体" panose="02010609060101010101" pitchFamily="49" charset="-122"/>
              </a:rPr>
              <a:t>详</a:t>
            </a:r>
            <a:r>
              <a:rPr lang="zh-CN" altLang="zh-CN" sz="2000" b="1" dirty="0">
                <a:solidFill>
                  <a:srgbClr val="0070C0"/>
                </a:solidFill>
                <a:latin typeface="楷体" panose="02010609060101010101" pitchFamily="49" charset="-122"/>
                <a:ea typeface="楷体" panose="02010609060101010101" pitchFamily="49" charset="-122"/>
              </a:rPr>
              <a:t>请参考《20</a:t>
            </a:r>
            <a:r>
              <a:rPr lang="en-US" altLang="zh-CN" sz="2000" b="1" dirty="0">
                <a:solidFill>
                  <a:srgbClr val="0070C0"/>
                </a:solidFill>
                <a:latin typeface="楷体" panose="02010609060101010101" pitchFamily="49" charset="-122"/>
                <a:ea typeface="楷体" panose="02010609060101010101" pitchFamily="49" charset="-122"/>
              </a:rPr>
              <a:t>20</a:t>
            </a:r>
            <a:r>
              <a:rPr lang="zh-CN" altLang="zh-CN" sz="2000" b="1" dirty="0">
                <a:solidFill>
                  <a:srgbClr val="0070C0"/>
                </a:solidFill>
                <a:latin typeface="楷体" panose="02010609060101010101" pitchFamily="49" charset="-122"/>
                <a:ea typeface="楷体" panose="02010609060101010101" pitchFamily="49" charset="-122"/>
              </a:rPr>
              <a:t>-202</a:t>
            </a:r>
            <a:r>
              <a:rPr lang="en-US" altLang="zh-CN" sz="2000" b="1" dirty="0">
                <a:solidFill>
                  <a:srgbClr val="0070C0"/>
                </a:solidFill>
                <a:latin typeface="楷体" panose="02010609060101010101" pitchFamily="49" charset="-122"/>
                <a:ea typeface="楷体" panose="02010609060101010101" pitchFamily="49" charset="-122"/>
              </a:rPr>
              <a:t>1</a:t>
            </a:r>
            <a:r>
              <a:rPr lang="zh-CN" altLang="zh-CN" sz="2000" b="1" dirty="0">
                <a:solidFill>
                  <a:srgbClr val="0070C0"/>
                </a:solidFill>
                <a:latin typeface="楷体" panose="02010609060101010101" pitchFamily="49" charset="-122"/>
                <a:ea typeface="楷体" panose="02010609060101010101" pitchFamily="49" charset="-122"/>
              </a:rPr>
              <a:t>学年第一学期华东师范大学学术学位研究生选课指南》</a:t>
            </a:r>
            <a:r>
              <a:rPr lang="zh-CN" altLang="en-US" sz="2000" dirty="0">
                <a:latin typeface="楷体" panose="02010609060101010101" pitchFamily="49" charset="-122"/>
                <a:ea typeface="楷体" panose="02010609060101010101" pitchFamily="49" charset="-122"/>
              </a:rPr>
              <a:t>（已发院系）</a:t>
            </a:r>
            <a:endParaRPr lang="en-US" altLang="zh-CN" sz="2000" dirty="0"/>
          </a:p>
        </p:txBody>
      </p:sp>
      <p:sp>
        <p:nvSpPr>
          <p:cNvPr id="10" name="标题 1"/>
          <p:cNvSpPr txBox="1"/>
          <p:nvPr/>
        </p:nvSpPr>
        <p:spPr>
          <a:xfrm>
            <a:off x="1635240" y="468154"/>
            <a:ext cx="5277485" cy="58293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四</a:t>
            </a:r>
            <a:r>
              <a:rPr lang="zh-CN" altLang="zh-CN" sz="4000" b="1" dirty="0">
                <a:solidFill>
                  <a:srgbClr val="FFFF00"/>
                </a:solidFill>
                <a:latin typeface="华文新魏" panose="02010800040101010101" pitchFamily="2" charset="-122"/>
                <a:ea typeface="华文新魏" panose="02010800040101010101" pitchFamily="2" charset="-122"/>
              </a:rPr>
              <a:t>、课程学习</a:t>
            </a:r>
            <a:r>
              <a:rPr lang="zh-CN" altLang="en-US" sz="3000" b="1" dirty="0">
                <a:solidFill>
                  <a:srgbClr val="FFFF00"/>
                </a:solidFill>
                <a:latin typeface="华文新魏" panose="02010800040101010101" pitchFamily="2" charset="-122"/>
                <a:ea typeface="华文新魏" panose="02010800040101010101" pitchFamily="2" charset="-122"/>
              </a:rPr>
              <a:t>（选课要求）</a:t>
            </a:r>
          </a:p>
        </p:txBody>
      </p:sp>
      <p:sp>
        <p:nvSpPr>
          <p:cNvPr id="3" name="矩形 2"/>
          <p:cNvSpPr/>
          <p:nvPr/>
        </p:nvSpPr>
        <p:spPr>
          <a:xfrm>
            <a:off x="3552091" y="1051084"/>
            <a:ext cx="8502163" cy="2953385"/>
          </a:xfrm>
          <a:prstGeom prst="rect">
            <a:avLst/>
          </a:prstGeom>
        </p:spPr>
        <p:txBody>
          <a:bodyPr wrap="square">
            <a:spAutoFit/>
          </a:bodyPr>
          <a:lstStyle/>
          <a:p>
            <a:pPr marL="486410" indent="-342900" algn="r">
              <a:lnSpc>
                <a:spcPct val="150000"/>
              </a:lnSpc>
              <a:buFont typeface="Wingdings" panose="05000000000000000000" charset="0"/>
              <a:buChar char="Ø"/>
            </a:pPr>
            <a:r>
              <a:rPr lang="zh-CN" altLang="zh-CN" sz="2400" b="1" dirty="0">
                <a:solidFill>
                  <a:srgbClr val="0070C0"/>
                </a:solidFill>
                <a:latin typeface="楷体" panose="02010609060101010101" pitchFamily="49" charset="-122"/>
                <a:ea typeface="楷体" panose="02010609060101010101" pitchFamily="49" charset="-122"/>
              </a:rPr>
              <a:t>选课时间</a:t>
            </a:r>
          </a:p>
          <a:p>
            <a:pPr marL="360045">
              <a:lnSpc>
                <a:spcPct val="150000"/>
              </a:lnSpc>
              <a:buFont typeface="Arial" panose="020B0604020202020204" pitchFamily="34" charset="0"/>
              <a:buNone/>
            </a:pPr>
            <a:r>
              <a:rPr lang="zh-CN" altLang="zh-CN" sz="2000" dirty="0">
                <a:latin typeface="楷体" panose="02010609060101010101" pitchFamily="49" charset="-122"/>
                <a:ea typeface="楷体" panose="02010609060101010101" pitchFamily="49" charset="-122"/>
              </a:rPr>
              <a:t>选课一般安排在当学期前后两周</a:t>
            </a:r>
            <a:r>
              <a:rPr lang="zh-CN" altLang="en-US" sz="2000" dirty="0">
                <a:latin typeface="楷体" panose="02010609060101010101" pitchFamily="49" charset="-122"/>
                <a:ea typeface="楷体" panose="02010609060101010101" pitchFamily="49" charset="-122"/>
              </a:rPr>
              <a:t>。</a:t>
            </a:r>
            <a:r>
              <a:rPr lang="zh-CN" altLang="zh-CN" sz="2000" dirty="0">
                <a:latin typeface="楷体" panose="02010609060101010101" pitchFamily="49" charset="-122"/>
                <a:ea typeface="楷体" panose="02010609060101010101" pitchFamily="49" charset="-122"/>
              </a:rPr>
              <a:t>前四周为试听和调整（含退课）时段。</a:t>
            </a:r>
          </a:p>
          <a:p>
            <a:pPr marL="360045">
              <a:lnSpc>
                <a:spcPct val="150000"/>
              </a:lnSpc>
              <a:buFont typeface="Arial" panose="020B0604020202020204" pitchFamily="34" charset="0"/>
              <a:buNone/>
            </a:pPr>
            <a:r>
              <a:rPr lang="zh-CN" altLang="en-US" sz="2000" b="1" dirty="0">
                <a:solidFill>
                  <a:srgbClr val="C00000"/>
                </a:solidFill>
                <a:latin typeface="楷体" panose="02010609060101010101" pitchFamily="49" charset="-122"/>
                <a:ea typeface="楷体" panose="02010609060101010101" pitchFamily="49" charset="-122"/>
                <a:sym typeface="+mn-ea"/>
              </a:rPr>
              <a:t>本学期选课时间</a:t>
            </a:r>
            <a:r>
              <a:rPr lang="zh-CN" altLang="en-US" sz="2000" dirty="0">
                <a:latin typeface="楷体" panose="02010609060101010101" pitchFamily="49" charset="-122"/>
                <a:ea typeface="楷体" panose="02010609060101010101" pitchFamily="49" charset="-122"/>
                <a:sym typeface="+mn-ea"/>
              </a:rPr>
              <a:t>：</a:t>
            </a:r>
            <a:r>
              <a:rPr lang="en-US" altLang="zh-CN" sz="2000" dirty="0">
                <a:latin typeface="楷体" panose="02010609060101010101" pitchFamily="49" charset="-122"/>
                <a:ea typeface="楷体" panose="02010609060101010101" pitchFamily="49" charset="-122"/>
                <a:sym typeface="+mn-ea"/>
              </a:rPr>
              <a:t>9</a:t>
            </a:r>
            <a:r>
              <a:rPr lang="zh-CN" altLang="en-US" sz="2000" dirty="0">
                <a:latin typeface="楷体" panose="02010609060101010101" pitchFamily="49" charset="-122"/>
                <a:ea typeface="楷体" panose="02010609060101010101" pitchFamily="49" charset="-122"/>
                <a:sym typeface="+mn-ea"/>
              </a:rPr>
              <a:t>月</a:t>
            </a:r>
            <a:r>
              <a:rPr lang="en-US" altLang="zh-CN" sz="2000" dirty="0">
                <a:latin typeface="楷体" panose="02010609060101010101" pitchFamily="49" charset="-122"/>
                <a:ea typeface="楷体" panose="02010609060101010101" pitchFamily="49" charset="-122"/>
                <a:sym typeface="+mn-ea"/>
              </a:rPr>
              <a:t>14</a:t>
            </a:r>
            <a:r>
              <a:rPr lang="zh-CN" altLang="en-US" sz="2000" dirty="0">
                <a:latin typeface="楷体" panose="02010609060101010101" pitchFamily="49" charset="-122"/>
                <a:ea typeface="楷体" panose="02010609060101010101" pitchFamily="49" charset="-122"/>
                <a:sym typeface="+mn-ea"/>
              </a:rPr>
              <a:t>日</a:t>
            </a:r>
            <a:r>
              <a:rPr lang="en-US" altLang="zh-CN" sz="2000" dirty="0">
                <a:latin typeface="楷体" panose="02010609060101010101" pitchFamily="49" charset="-122"/>
                <a:ea typeface="楷体" panose="02010609060101010101" pitchFamily="49" charset="-122"/>
                <a:sym typeface="+mn-ea"/>
              </a:rPr>
              <a:t>8:00</a:t>
            </a:r>
            <a:r>
              <a:rPr lang="zh-CN" altLang="en-US" sz="2000" dirty="0">
                <a:latin typeface="楷体" panose="02010609060101010101" pitchFamily="49" charset="-122"/>
                <a:ea typeface="楷体" panose="02010609060101010101" pitchFamily="49" charset="-122"/>
                <a:sym typeface="+mn-ea"/>
              </a:rPr>
              <a:t>至</a:t>
            </a:r>
            <a:r>
              <a:rPr lang="en-US" altLang="zh-CN" sz="2000" dirty="0">
                <a:latin typeface="楷体" panose="02010609060101010101" pitchFamily="49" charset="-122"/>
                <a:ea typeface="楷体" panose="02010609060101010101" pitchFamily="49" charset="-122"/>
                <a:sym typeface="+mn-ea"/>
              </a:rPr>
              <a:t>25</a:t>
            </a:r>
            <a:r>
              <a:rPr lang="zh-CN" altLang="en-US" sz="2000" dirty="0">
                <a:latin typeface="楷体" panose="02010609060101010101" pitchFamily="49" charset="-122"/>
                <a:ea typeface="楷体" panose="02010609060101010101" pitchFamily="49" charset="-122"/>
                <a:sym typeface="+mn-ea"/>
              </a:rPr>
              <a:t>日</a:t>
            </a:r>
            <a:r>
              <a:rPr lang="en-US" altLang="zh-CN" sz="2000" dirty="0">
                <a:latin typeface="楷体" panose="02010609060101010101" pitchFamily="49" charset="-122"/>
                <a:ea typeface="楷体" panose="02010609060101010101" pitchFamily="49" charset="-122"/>
                <a:sym typeface="+mn-ea"/>
              </a:rPr>
              <a:t>17:00,9月28日-10月9日只能退课，不能选课</a:t>
            </a:r>
            <a:r>
              <a:rPr lang="zh-CN" altLang="en-US" sz="2000" dirty="0">
                <a:latin typeface="楷体" panose="02010609060101010101" pitchFamily="49" charset="-122"/>
                <a:ea typeface="楷体" panose="02010609060101010101" pitchFamily="49" charset="-122"/>
                <a:sym typeface="+mn-ea"/>
              </a:rPr>
              <a:t>。</a:t>
            </a:r>
            <a:endParaRPr lang="en-US" altLang="zh-CN" sz="2000" dirty="0">
              <a:latin typeface="楷体" panose="02010609060101010101" pitchFamily="49" charset="-122"/>
              <a:ea typeface="楷体" panose="02010609060101010101" pitchFamily="49" charset="-122"/>
              <a:sym typeface="+mn-ea"/>
            </a:endParaRPr>
          </a:p>
          <a:p>
            <a:pPr marL="360045">
              <a:lnSpc>
                <a:spcPct val="150000"/>
              </a:lnSpc>
              <a:buFont typeface="Arial" panose="020B0604020202020204" pitchFamily="34" charset="0"/>
              <a:buNone/>
            </a:pPr>
            <a:r>
              <a:rPr lang="zh-CN" altLang="zh-CN" sz="2000" dirty="0">
                <a:latin typeface="楷体" panose="02010609060101010101" pitchFamily="49" charset="-122"/>
                <a:ea typeface="楷体" panose="02010609060101010101" pitchFamily="49" charset="-122"/>
              </a:rPr>
              <a:t>研究生需在规定时间内按要求完成选课。</a:t>
            </a:r>
            <a:r>
              <a:rPr lang="zh-CN" altLang="zh-CN" sz="2000" b="1" dirty="0">
                <a:latin typeface="楷体" panose="02010609060101010101" pitchFamily="49" charset="-122"/>
                <a:ea typeface="楷体" panose="02010609060101010101" pitchFamily="49" charset="-122"/>
              </a:rPr>
              <a:t>未经选课者，不得参加课程学习和考核，成绩不予记载。</a:t>
            </a:r>
            <a:endParaRPr lang="zh-CN" altLang="en-US"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Rectangle 2"/>
          <p:cNvSpPr txBox="1"/>
          <p:nvPr/>
        </p:nvSpPr>
        <p:spPr>
          <a:xfrm>
            <a:off x="1635575" y="420124"/>
            <a:ext cx="5273480" cy="728345"/>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sz="4000" b="1" kern="0" dirty="0">
                <a:solidFill>
                  <a:srgbClr val="FFFF00"/>
                </a:solidFill>
                <a:latin typeface="华文新魏" panose="02010800040101010101" pitchFamily="2" charset="-122"/>
                <a:ea typeface="华文新魏" panose="02010800040101010101" pitchFamily="2" charset="-122"/>
              </a:rPr>
              <a:t>四、课程学习</a:t>
            </a:r>
            <a:r>
              <a:rPr lang="zh-CN" altLang="en-US" sz="3000" b="1" kern="0" dirty="0">
                <a:solidFill>
                  <a:srgbClr val="FFFF00"/>
                </a:solidFill>
                <a:latin typeface="华文新魏" panose="02010800040101010101" pitchFamily="2" charset="-122"/>
                <a:ea typeface="华文新魏" panose="02010800040101010101" pitchFamily="2" charset="-122"/>
              </a:rPr>
              <a:t>（修读规定）</a:t>
            </a:r>
          </a:p>
        </p:txBody>
      </p:sp>
      <p:sp>
        <p:nvSpPr>
          <p:cNvPr id="41" name="内容占位符 2"/>
          <p:cNvSpPr txBox="1"/>
          <p:nvPr/>
        </p:nvSpPr>
        <p:spPr>
          <a:xfrm>
            <a:off x="1151793" y="2398535"/>
            <a:ext cx="10577146" cy="3326006"/>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fontAlgn="auto">
              <a:lnSpc>
                <a:spcPct val="150000"/>
              </a:lnSpc>
              <a:spcBef>
                <a:spcPts val="0"/>
              </a:spcBef>
              <a:buFont typeface="Arial" panose="020B0604020202020204" pitchFamily="34" charset="0"/>
              <a:buNone/>
            </a:pPr>
            <a:r>
              <a:rPr lang="zh-CN" altLang="en-US" sz="2200" b="1" dirty="0">
                <a:solidFill>
                  <a:srgbClr val="0070C0"/>
                </a:solidFill>
                <a:latin typeface="楷体" panose="02010609060101010101" pitchFamily="49" charset="-122"/>
                <a:ea typeface="楷体" panose="02010609060101010101" pitchFamily="49" charset="-122"/>
              </a:rPr>
              <a:t>主要内容</a:t>
            </a:r>
            <a:r>
              <a:rPr lang="zh-CN" altLang="en-US" sz="2000" b="1" dirty="0">
                <a:solidFill>
                  <a:srgbClr val="0070C0"/>
                </a:solidFill>
                <a:latin typeface="楷体" panose="02010609060101010101" pitchFamily="49" charset="-122"/>
                <a:ea typeface="楷体" panose="02010609060101010101" pitchFamily="49" charset="-122"/>
              </a:rPr>
              <a:t>：</a:t>
            </a:r>
            <a:endParaRPr lang="en-US" altLang="zh-CN" sz="2000" b="1" dirty="0">
              <a:solidFill>
                <a:srgbClr val="0070C0"/>
              </a:solidFill>
              <a:latin typeface="楷体" panose="02010609060101010101" pitchFamily="49" charset="-122"/>
              <a:ea typeface="楷体" panose="02010609060101010101" pitchFamily="49" charset="-122"/>
            </a:endParaRPr>
          </a:p>
          <a:p>
            <a:pPr marL="0" fontAlgn="auto">
              <a:lnSpc>
                <a:spcPct val="150000"/>
              </a:lnSpc>
              <a:spcBef>
                <a:spcPts val="0"/>
              </a:spcBef>
              <a:buFont typeface="Arial" panose="020B0604020202020204" pitchFamily="34" charset="0"/>
              <a:buNone/>
            </a:pPr>
            <a:r>
              <a:rPr lang="en-US" altLang="zh-CN" sz="2000" dirty="0">
                <a:latin typeface="楷体" panose="02010609060101010101" pitchFamily="49" charset="-122"/>
                <a:ea typeface="楷体" panose="02010609060101010101" pitchFamily="49" charset="-122"/>
              </a:rPr>
              <a:t>1</a:t>
            </a:r>
            <a:r>
              <a:rPr lang="zh-CN" altLang="en-US" sz="2000" dirty="0">
                <a:latin typeface="楷体" panose="02010609060101010101" pitchFamily="49" charset="-122"/>
                <a:ea typeface="楷体" panose="02010609060101010101" pitchFamily="49" charset="-122"/>
              </a:rPr>
              <a:t>、根据所在学科专业培养方案要求和个人培养计划，每学期在规定时间内按要求完成</a:t>
            </a:r>
            <a:r>
              <a:rPr lang="zh-CN" altLang="en-US" sz="2200" dirty="0">
                <a:solidFill>
                  <a:srgbClr val="0070C0"/>
                </a:solidFill>
                <a:latin typeface="楷体" panose="02010609060101010101" pitchFamily="49" charset="-122"/>
                <a:ea typeface="楷体" panose="02010609060101010101" pitchFamily="49" charset="-122"/>
              </a:rPr>
              <a:t>选课</a:t>
            </a:r>
            <a:r>
              <a:rPr lang="zh-CN" altLang="en-US" sz="2000" dirty="0">
                <a:latin typeface="楷体" panose="02010609060101010101" pitchFamily="49" charset="-122"/>
                <a:ea typeface="楷体" panose="02010609060101010101" pitchFamily="49" charset="-122"/>
              </a:rPr>
              <a:t>。</a:t>
            </a:r>
            <a:endParaRPr lang="en-US" altLang="zh-CN" sz="2000" dirty="0">
              <a:latin typeface="楷体" panose="02010609060101010101" pitchFamily="49" charset="-122"/>
              <a:ea typeface="楷体" panose="02010609060101010101" pitchFamily="49" charset="-122"/>
            </a:endParaRPr>
          </a:p>
          <a:p>
            <a:pPr marL="0" fontAlgn="auto">
              <a:lnSpc>
                <a:spcPct val="150000"/>
              </a:lnSpc>
              <a:spcBef>
                <a:spcPts val="0"/>
              </a:spcBef>
              <a:buFont typeface="Arial" panose="020B0604020202020204" pitchFamily="34" charset="0"/>
              <a:buNone/>
            </a:pPr>
            <a:r>
              <a:rPr lang="zh-CN" altLang="en-US" sz="2000" dirty="0">
                <a:latin typeface="楷体" panose="02010609060101010101" pitchFamily="49" charset="-122"/>
                <a:ea typeface="楷体" panose="02010609060101010101" pitchFamily="49" charset="-122"/>
              </a:rPr>
              <a:t>   未经选课者，不得参加课程学习和考核，成绩不予记载。</a:t>
            </a:r>
            <a:endParaRPr lang="en-US" altLang="zh-CN" sz="2000" dirty="0">
              <a:latin typeface="楷体" panose="02010609060101010101" pitchFamily="49" charset="-122"/>
              <a:ea typeface="楷体" panose="02010609060101010101" pitchFamily="49" charset="-122"/>
            </a:endParaRPr>
          </a:p>
          <a:p>
            <a:pPr marL="0" fontAlgn="auto">
              <a:lnSpc>
                <a:spcPct val="150000"/>
              </a:lnSpc>
              <a:spcBef>
                <a:spcPts val="0"/>
              </a:spcBef>
              <a:buFont typeface="Arial" panose="020B0604020202020204" pitchFamily="34" charset="0"/>
              <a:buNone/>
            </a:pPr>
            <a:r>
              <a:rPr lang="en-US" altLang="zh-CN" sz="2000" dirty="0">
                <a:latin typeface="楷体" panose="02010609060101010101" pitchFamily="49" charset="-122"/>
                <a:ea typeface="楷体" panose="02010609060101010101" pitchFamily="49" charset="-122"/>
              </a:rPr>
              <a:t>2</a:t>
            </a:r>
            <a:r>
              <a:rPr lang="zh-CN" altLang="en-US" sz="2000" dirty="0">
                <a:latin typeface="楷体" panose="02010609060101010101" pitchFamily="49" charset="-122"/>
                <a:ea typeface="楷体" panose="02010609060101010101" pitchFamily="49" charset="-122"/>
              </a:rPr>
              <a:t>、</a:t>
            </a:r>
            <a:r>
              <a:rPr lang="en-US" altLang="zh-CN" sz="2000" dirty="0" err="1">
                <a:latin typeface="楷体" panose="02010609060101010101" pitchFamily="49" charset="-122"/>
                <a:ea typeface="楷体" panose="02010609060101010101" pitchFamily="49" charset="-122"/>
              </a:rPr>
              <a:t>按时参加课程学习，独立完成课程考试、论文、作业及调研报告，严格遵守学术规范</a:t>
            </a:r>
            <a:r>
              <a:rPr lang="en-US" altLang="zh-CN" sz="2000" dirty="0">
                <a:latin typeface="楷体" panose="02010609060101010101" pitchFamily="49" charset="-122"/>
                <a:ea typeface="楷体" panose="02010609060101010101" pitchFamily="49" charset="-122"/>
              </a:rPr>
              <a:t>。</a:t>
            </a:r>
          </a:p>
          <a:p>
            <a:pPr marL="0" fontAlgn="auto">
              <a:lnSpc>
                <a:spcPct val="150000"/>
              </a:lnSpc>
              <a:spcBef>
                <a:spcPts val="0"/>
              </a:spcBef>
              <a:buFont typeface="Arial" panose="020B0604020202020204" pitchFamily="34" charset="0"/>
              <a:buNone/>
            </a:pPr>
            <a:r>
              <a:rPr lang="en-US" altLang="zh-CN" sz="2000" dirty="0">
                <a:latin typeface="楷体" panose="02010609060101010101" pitchFamily="49" charset="-122"/>
                <a:ea typeface="楷体" panose="02010609060101010101" pitchFamily="49" charset="-122"/>
              </a:rPr>
              <a:t>   </a:t>
            </a:r>
            <a:r>
              <a:rPr lang="en-US" altLang="zh-CN" sz="2000" dirty="0" err="1">
                <a:latin typeface="楷体" panose="02010609060101010101" pitchFamily="49" charset="-122"/>
                <a:ea typeface="楷体" panose="02010609060101010101" pitchFamily="49" charset="-122"/>
              </a:rPr>
              <a:t>完成课程各教学环节并通过考核，方可获得学分</a:t>
            </a:r>
            <a:r>
              <a:rPr lang="en-US" altLang="zh-CN" sz="2000" dirty="0">
                <a:latin typeface="楷体" panose="02010609060101010101" pitchFamily="49" charset="-122"/>
                <a:ea typeface="楷体" panose="02010609060101010101" pitchFamily="49" charset="-122"/>
              </a:rPr>
              <a:t>。</a:t>
            </a:r>
          </a:p>
          <a:p>
            <a:pPr marL="0" fontAlgn="auto">
              <a:lnSpc>
                <a:spcPct val="150000"/>
              </a:lnSpc>
              <a:spcBef>
                <a:spcPts val="0"/>
              </a:spcBef>
              <a:buFont typeface="Arial" panose="020B0604020202020204" pitchFamily="34" charset="0"/>
              <a:buNone/>
            </a:pPr>
            <a:r>
              <a:rPr lang="en-US" altLang="zh-CN" sz="2000" dirty="0">
                <a:latin typeface="楷体" panose="02010609060101010101" pitchFamily="49" charset="-122"/>
                <a:ea typeface="楷体" panose="02010609060101010101" pitchFamily="49" charset="-122"/>
              </a:rPr>
              <a:t>3</a:t>
            </a:r>
            <a:r>
              <a:rPr lang="zh-CN" altLang="en-US" sz="2000" dirty="0">
                <a:latin typeface="楷体" panose="02010609060101010101" pitchFamily="49" charset="-122"/>
                <a:ea typeface="楷体" panose="02010609060101010101" pitchFamily="49" charset="-122"/>
              </a:rPr>
              <a:t>、</a:t>
            </a:r>
            <a:r>
              <a:rPr lang="en-US" altLang="zh-CN" sz="2200" dirty="0" err="1">
                <a:solidFill>
                  <a:srgbClr val="0070C0"/>
                </a:solidFill>
                <a:latin typeface="楷体" panose="02010609060101010101" pitchFamily="49" charset="-122"/>
                <a:ea typeface="楷体" panose="02010609060101010101" pitchFamily="49" charset="-122"/>
              </a:rPr>
              <a:t>缺课</a:t>
            </a:r>
            <a:r>
              <a:rPr lang="en-US" altLang="zh-CN" sz="2000" dirty="0" err="1">
                <a:latin typeface="楷体" panose="02010609060101010101" pitchFamily="49" charset="-122"/>
                <a:ea typeface="楷体" panose="02010609060101010101" pitchFamily="49" charset="-122"/>
              </a:rPr>
              <a:t>学时数累计超过教学规定总学时数三分之一（含</a:t>
            </a:r>
            <a:r>
              <a:rPr lang="en-US" altLang="zh-CN" sz="2000" dirty="0">
                <a:latin typeface="楷体" panose="02010609060101010101" pitchFamily="49" charset="-122"/>
                <a:ea typeface="楷体" panose="02010609060101010101" pitchFamily="49" charset="-122"/>
              </a:rPr>
              <a:t>），</a:t>
            </a:r>
            <a:r>
              <a:rPr lang="en-US" altLang="zh-CN" sz="2000" dirty="0" err="1">
                <a:latin typeface="楷体" panose="02010609060101010101" pitchFamily="49" charset="-122"/>
                <a:ea typeface="楷体" panose="02010609060101010101" pitchFamily="49" charset="-122"/>
              </a:rPr>
              <a:t>或抽查考勤累计缺课三次以上</a:t>
            </a:r>
            <a:endParaRPr lang="en-US" altLang="zh-CN" sz="2000" dirty="0">
              <a:latin typeface="楷体" panose="02010609060101010101" pitchFamily="49" charset="-122"/>
              <a:ea typeface="楷体" panose="02010609060101010101" pitchFamily="49" charset="-122"/>
            </a:endParaRPr>
          </a:p>
          <a:p>
            <a:pPr marL="0" fontAlgn="auto">
              <a:lnSpc>
                <a:spcPct val="150000"/>
              </a:lnSpc>
              <a:spcBef>
                <a:spcPts val="0"/>
              </a:spcBef>
              <a:buFont typeface="Arial" panose="020B0604020202020204" pitchFamily="34" charset="0"/>
              <a:buNone/>
            </a:pPr>
            <a:r>
              <a:rPr lang="en-US" altLang="zh-CN" sz="2000" dirty="0">
                <a:latin typeface="楷体" panose="02010609060101010101" pitchFamily="49" charset="-122"/>
                <a:ea typeface="楷体" panose="02010609060101010101" pitchFamily="49" charset="-122"/>
              </a:rPr>
              <a:t>  （含）者，不得参加该课程考核，成绩记为“不合格(F)”。</a:t>
            </a:r>
            <a:endParaRPr lang="zh-CN" altLang="en-US" sz="2400" dirty="0">
              <a:latin typeface="楷体" panose="02010609060101010101" pitchFamily="49" charset="-122"/>
              <a:ea typeface="楷体" panose="02010609060101010101" pitchFamily="49" charset="-122"/>
            </a:endParaRPr>
          </a:p>
        </p:txBody>
      </p:sp>
      <p:sp>
        <p:nvSpPr>
          <p:cNvPr id="3" name="矩形 2"/>
          <p:cNvSpPr/>
          <p:nvPr/>
        </p:nvSpPr>
        <p:spPr>
          <a:xfrm>
            <a:off x="5486115" y="1466662"/>
            <a:ext cx="6097050" cy="968214"/>
          </a:xfrm>
          <a:prstGeom prst="rect">
            <a:avLst/>
          </a:prstGeom>
        </p:spPr>
        <p:txBody>
          <a:bodyPr wrap="square">
            <a:spAutoFit/>
          </a:bodyPr>
          <a:lstStyle/>
          <a:p>
            <a:pPr algn="r">
              <a:lnSpc>
                <a:spcPct val="150000"/>
              </a:lnSpc>
            </a:pPr>
            <a:r>
              <a:rPr lang="zh-CN" altLang="en-US" sz="2200" b="1" dirty="0">
                <a:solidFill>
                  <a:srgbClr val="FF0000"/>
                </a:solidFill>
                <a:latin typeface="楷体" panose="02010609060101010101" pitchFamily="49" charset="-122"/>
                <a:ea typeface="楷体" panose="02010609060101010101" pitchFamily="49" charset="-122"/>
              </a:rPr>
              <a:t>《华东师范大学研究生课程学习和成绩管理规定》  </a:t>
            </a:r>
            <a:r>
              <a:rPr lang="zh-CN" altLang="en-US" dirty="0">
                <a:latin typeface="楷体" panose="02010609060101010101" pitchFamily="49" charset="-122"/>
                <a:ea typeface="楷体" panose="02010609060101010101" pitchFamily="49" charset="-122"/>
              </a:rPr>
              <a:t>（</a:t>
            </a:r>
            <a:r>
              <a:rPr lang="zh-CN" altLang="en-US" dirty="0">
                <a:solidFill>
                  <a:srgbClr val="0070C0"/>
                </a:solidFill>
                <a:latin typeface="楷体" panose="02010609060101010101" pitchFamily="49" charset="-122"/>
                <a:ea typeface="楷体" panose="02010609060101010101" pitchFamily="49" charset="-122"/>
              </a:rPr>
              <a:t>华师研</a:t>
            </a:r>
            <a:r>
              <a:rPr lang="en-US" altLang="zh-CN" dirty="0">
                <a:solidFill>
                  <a:srgbClr val="0070C0"/>
                </a:solidFill>
                <a:latin typeface="楷体" panose="02010609060101010101" pitchFamily="49" charset="-122"/>
                <a:ea typeface="楷体" panose="02010609060101010101" pitchFamily="49" charset="-122"/>
              </a:rPr>
              <a:t>〔</a:t>
            </a:r>
            <a:r>
              <a:rPr lang="zh-CN" altLang="en-US" dirty="0">
                <a:solidFill>
                  <a:srgbClr val="0070C0"/>
                </a:solidFill>
                <a:latin typeface="楷体" panose="02010609060101010101" pitchFamily="49" charset="-122"/>
                <a:ea typeface="楷体" panose="02010609060101010101" pitchFamily="49" charset="-122"/>
              </a:rPr>
              <a:t>2019</a:t>
            </a:r>
            <a:r>
              <a:rPr lang="en-US" altLang="zh-CN" dirty="0">
                <a:solidFill>
                  <a:srgbClr val="0070C0"/>
                </a:solidFill>
                <a:latin typeface="楷体" panose="02010609060101010101" pitchFamily="49" charset="-122"/>
                <a:ea typeface="楷体" panose="02010609060101010101" pitchFamily="49" charset="-122"/>
              </a:rPr>
              <a:t>〕</a:t>
            </a:r>
            <a:r>
              <a:rPr lang="zh-CN" altLang="en-US" dirty="0">
                <a:solidFill>
                  <a:srgbClr val="0070C0"/>
                </a:solidFill>
                <a:latin typeface="楷体" panose="02010609060101010101" pitchFamily="49" charset="-122"/>
                <a:ea typeface="楷体" panose="02010609060101010101" pitchFamily="49" charset="-122"/>
              </a:rPr>
              <a:t>349号</a:t>
            </a:r>
            <a:r>
              <a:rPr lang="zh-CN" altLang="en-US" dirty="0">
                <a:latin typeface="楷体" panose="02010609060101010101" pitchFamily="49" charset="-122"/>
                <a:ea typeface="楷体" panose="02010609060101010101" pitchFamily="49" charset="-122"/>
              </a:rPr>
              <a:t>）</a:t>
            </a:r>
            <a:endParaRPr lang="zh-CN" altLang="en-US" dirty="0"/>
          </a:p>
        </p:txBody>
      </p:sp>
      <p:sp>
        <p:nvSpPr>
          <p:cNvPr id="4" name="矩形 3"/>
          <p:cNvSpPr/>
          <p:nvPr/>
        </p:nvSpPr>
        <p:spPr>
          <a:xfrm>
            <a:off x="1151793" y="5904161"/>
            <a:ext cx="5029199" cy="398780"/>
          </a:xfrm>
          <a:prstGeom prst="rect">
            <a:avLst/>
          </a:prstGeom>
        </p:spPr>
        <p:txBody>
          <a:bodyPr wrap="square">
            <a:spAutoFit/>
          </a:bodyPr>
          <a:lstStyle/>
          <a:p>
            <a:r>
              <a:rPr lang="zh-CN" altLang="en-US" sz="2000" dirty="0">
                <a:solidFill>
                  <a:prstClr val="black"/>
                </a:solidFill>
                <a:latin typeface="楷体" panose="02010609060101010101" pitchFamily="49" charset="-122"/>
                <a:ea typeface="楷体" panose="02010609060101010101" pitchFamily="49" charset="-122"/>
              </a:rPr>
              <a:t>详细内容，请查阅</a:t>
            </a:r>
            <a:r>
              <a:rPr lang="en-US" altLang="zh-CN" sz="2000" b="1" dirty="0">
                <a:solidFill>
                  <a:srgbClr val="C00000"/>
                </a:solidFill>
                <a:latin typeface="楷体" panose="02010609060101010101" pitchFamily="49" charset="-122"/>
                <a:ea typeface="楷体" panose="02010609060101010101" pitchFamily="49" charset="-122"/>
              </a:rPr>
              <a:t>《</a:t>
            </a:r>
            <a:r>
              <a:rPr lang="zh-CN" altLang="en-US" sz="2000" b="1" dirty="0">
                <a:solidFill>
                  <a:srgbClr val="C00000"/>
                </a:solidFill>
                <a:latin typeface="楷体" panose="02010609060101010101" pitchFamily="49" charset="-122"/>
                <a:ea typeface="楷体" panose="02010609060101010101" pitchFamily="49" charset="-122"/>
              </a:rPr>
              <a:t>研究生手册</a:t>
            </a:r>
            <a:r>
              <a:rPr lang="en-US" altLang="zh-CN" sz="2000" b="1" dirty="0">
                <a:solidFill>
                  <a:srgbClr val="C00000"/>
                </a:solidFill>
                <a:latin typeface="楷体" panose="02010609060101010101" pitchFamily="49" charset="-122"/>
                <a:ea typeface="楷体" panose="02010609060101010101" pitchFamily="49" charset="-122"/>
              </a:rPr>
              <a:t>》</a:t>
            </a:r>
            <a:r>
              <a:rPr lang="zh-CN" altLang="en-US" sz="2000" b="1" dirty="0">
                <a:solidFill>
                  <a:srgbClr val="C00000"/>
                </a:solidFill>
                <a:latin typeface="楷体" panose="02010609060101010101" pitchFamily="49" charset="-122"/>
                <a:ea typeface="楷体" panose="02010609060101010101" pitchFamily="49" charset="-122"/>
              </a:rPr>
              <a:t>（</a:t>
            </a:r>
            <a:r>
              <a:rPr lang="en-US" altLang="zh-CN" sz="2000" b="1" dirty="0">
                <a:solidFill>
                  <a:srgbClr val="C00000"/>
                </a:solidFill>
                <a:latin typeface="楷体" panose="02010609060101010101" pitchFamily="49" charset="-122"/>
                <a:ea typeface="楷体" panose="02010609060101010101" pitchFamily="49" charset="-122"/>
              </a:rPr>
              <a:t>2020</a:t>
            </a:r>
            <a:r>
              <a:rPr lang="zh-CN" altLang="en-US" sz="2000" b="1" dirty="0">
                <a:solidFill>
                  <a:srgbClr val="C00000"/>
                </a:solidFill>
                <a:latin typeface="楷体" panose="02010609060101010101" pitchFamily="49" charset="-122"/>
                <a:ea typeface="楷体" panose="02010609060101010101" pitchFamily="49" charset="-122"/>
              </a:rPr>
              <a:t>）</a:t>
            </a:r>
            <a:endParaRPr lang="zh-CN" altLang="en-US" b="1" dirty="0">
              <a:solidFill>
                <a:srgbClr val="C0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10" name="Rectangle 2"/>
          <p:cNvSpPr txBox="1"/>
          <p:nvPr/>
        </p:nvSpPr>
        <p:spPr>
          <a:xfrm>
            <a:off x="1512483" y="349784"/>
            <a:ext cx="5273480" cy="728345"/>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sz="4000" b="1" kern="0" dirty="0">
                <a:solidFill>
                  <a:srgbClr val="FFFF00"/>
                </a:solidFill>
                <a:latin typeface="华文新魏" panose="02010800040101010101" pitchFamily="2" charset="-122"/>
                <a:ea typeface="华文新魏" panose="02010800040101010101" pitchFamily="2" charset="-122"/>
              </a:rPr>
              <a:t>四、课程学习</a:t>
            </a:r>
            <a:r>
              <a:rPr lang="zh-CN" altLang="en-US" sz="3000" b="1" kern="0" dirty="0">
                <a:solidFill>
                  <a:srgbClr val="FFFF00"/>
                </a:solidFill>
                <a:latin typeface="华文新魏" panose="02010800040101010101" pitchFamily="2" charset="-122"/>
                <a:ea typeface="华文新魏" panose="02010800040101010101" pitchFamily="2" charset="-122"/>
              </a:rPr>
              <a:t>（修读规定）</a:t>
            </a:r>
          </a:p>
        </p:txBody>
      </p:sp>
      <p:sp>
        <p:nvSpPr>
          <p:cNvPr id="4" name="矩形 3"/>
          <p:cNvSpPr/>
          <p:nvPr/>
        </p:nvSpPr>
        <p:spPr>
          <a:xfrm>
            <a:off x="1357745" y="2041689"/>
            <a:ext cx="9416271" cy="4385816"/>
          </a:xfrm>
          <a:prstGeom prst="rect">
            <a:avLst/>
          </a:prstGeom>
        </p:spPr>
        <p:txBody>
          <a:bodyPr wrap="square">
            <a:spAutoFit/>
          </a:bodyPr>
          <a:lstStyle/>
          <a:p>
            <a:pPr>
              <a:lnSpc>
                <a:spcPct val="150000"/>
              </a:lnSpc>
            </a:pPr>
            <a:r>
              <a:rPr lang="en-US" altLang="zh-CN" sz="2000" b="1" dirty="0">
                <a:solidFill>
                  <a:srgbClr val="0070C0"/>
                </a:solidFill>
                <a:latin typeface="楷体" panose="02010609060101010101" pitchFamily="49" charset="-122"/>
                <a:ea typeface="楷体" panose="02010609060101010101" pitchFamily="49" charset="-122"/>
              </a:rPr>
              <a:t>4</a:t>
            </a:r>
            <a:r>
              <a:rPr lang="zh-CN" altLang="en-US" sz="2000" b="1" dirty="0">
                <a:solidFill>
                  <a:srgbClr val="0070C0"/>
                </a:solidFill>
                <a:latin typeface="楷体" panose="02010609060101010101" pitchFamily="49" charset="-122"/>
                <a:ea typeface="楷体" panose="02010609060101010101" pitchFamily="49" charset="-122"/>
              </a:rPr>
              <a:t>、关于缓考</a:t>
            </a:r>
            <a:endParaRPr lang="en-US" altLang="zh-CN" sz="2000" b="1" dirty="0">
              <a:solidFill>
                <a:srgbClr val="0070C0"/>
              </a:solidFill>
              <a:latin typeface="楷体" panose="02010609060101010101" pitchFamily="49" charset="-122"/>
              <a:ea typeface="楷体" panose="02010609060101010101" pitchFamily="49" charset="-122"/>
            </a:endParaRPr>
          </a:p>
          <a:p>
            <a:pPr>
              <a:lnSpc>
                <a:spcPct val="150000"/>
              </a:lnSpc>
            </a:pPr>
            <a:r>
              <a:rPr lang="en-US" altLang="zh-CN" dirty="0">
                <a:solidFill>
                  <a:prstClr val="black"/>
                </a:solidFill>
                <a:latin typeface="楷体" panose="02010609060101010101" pitchFamily="49" charset="-122"/>
                <a:ea typeface="楷体" panose="02010609060101010101" pitchFamily="49" charset="-122"/>
              </a:rPr>
              <a:t>    </a:t>
            </a:r>
            <a:r>
              <a:rPr lang="en-US" altLang="zh-CN" dirty="0" err="1">
                <a:solidFill>
                  <a:prstClr val="black"/>
                </a:solidFill>
                <a:latin typeface="楷体" panose="02010609060101010101" pitchFamily="49" charset="-122"/>
                <a:ea typeface="楷体" panose="02010609060101010101" pitchFamily="49" charset="-122"/>
              </a:rPr>
              <a:t>因</a:t>
            </a:r>
            <a:r>
              <a:rPr lang="en-US" altLang="zh-CN" dirty="0" err="1">
                <a:solidFill>
                  <a:prstClr val="black"/>
                </a:solidFill>
                <a:latin typeface="楷体" panose="02010609060101010101" pitchFamily="49" charset="-122"/>
                <a:ea typeface="楷体" panose="02010609060101010101" pitchFamily="49" charset="-122"/>
                <a:sym typeface="+mn-ea"/>
              </a:rPr>
              <a:t>课程考试时间冲突，或参加重要比赛、科研考察、学术会议；生病，或突发事件</a:t>
            </a:r>
            <a:r>
              <a:rPr lang="en-US" altLang="zh-CN" dirty="0" err="1">
                <a:solidFill>
                  <a:prstClr val="black"/>
                </a:solidFill>
                <a:latin typeface="楷体" panose="02010609060101010101" pitchFamily="49" charset="-122"/>
                <a:ea typeface="楷体" panose="02010609060101010101" pitchFamily="49" charset="-122"/>
              </a:rPr>
              <a:t>，不能按时参加课程考试的，可申请缓考</a:t>
            </a:r>
            <a:r>
              <a:rPr lang="zh-CN" altLang="en-US" dirty="0">
                <a:solidFill>
                  <a:prstClr val="black"/>
                </a:solidFill>
                <a:latin typeface="楷体" panose="02010609060101010101" pitchFamily="49" charset="-122"/>
                <a:ea typeface="楷体" panose="02010609060101010101" pitchFamily="49" charset="-122"/>
              </a:rPr>
              <a:t>。</a:t>
            </a:r>
            <a:endParaRPr lang="en-US" altLang="zh-CN" dirty="0">
              <a:solidFill>
                <a:prstClr val="black"/>
              </a:solidFill>
              <a:latin typeface="楷体" panose="02010609060101010101" pitchFamily="49" charset="-122"/>
              <a:ea typeface="楷体" panose="02010609060101010101" pitchFamily="49" charset="-122"/>
            </a:endParaRPr>
          </a:p>
          <a:p>
            <a:pPr>
              <a:lnSpc>
                <a:spcPct val="150000"/>
              </a:lnSpc>
            </a:pPr>
            <a:r>
              <a:rPr lang="zh-CN" altLang="en-US" dirty="0">
                <a:solidFill>
                  <a:prstClr val="black"/>
                </a:solidFill>
                <a:latin typeface="楷体" panose="02010609060101010101" pitchFamily="49" charset="-122"/>
                <a:ea typeface="楷体" panose="02010609060101010101" pitchFamily="49" charset="-122"/>
              </a:rPr>
              <a:t>    未办理缓考手续或未经批准擅自不参加考核者，视为旷考，成绩记为“不合格（F）”。考试迟到超过30分钟者，不得入场，按旷考论处。</a:t>
            </a:r>
            <a:endParaRPr lang="en-US" altLang="zh-CN" dirty="0">
              <a:solidFill>
                <a:prstClr val="black"/>
              </a:solidFill>
              <a:latin typeface="楷体" panose="02010609060101010101" pitchFamily="49" charset="-122"/>
              <a:ea typeface="楷体" panose="02010609060101010101" pitchFamily="49" charset="-122"/>
            </a:endParaRPr>
          </a:p>
          <a:p>
            <a:pPr marL="0" defTabSz="914400">
              <a:lnSpc>
                <a:spcPct val="150000"/>
              </a:lnSpc>
              <a:spcBef>
                <a:spcPts val="0"/>
              </a:spcBef>
              <a:buFont typeface="Arial" panose="020B0604020202020204" pitchFamily="34" charset="0"/>
              <a:buNone/>
            </a:pPr>
            <a:r>
              <a:rPr lang="en-US" altLang="zh-CN" sz="1800" b="1" dirty="0">
                <a:solidFill>
                  <a:prstClr val="black"/>
                </a:solidFill>
                <a:latin typeface="楷体" panose="02010609060101010101" pitchFamily="49" charset="-122"/>
                <a:ea typeface="楷体" panose="02010609060101010101" pitchFamily="49" charset="-122"/>
              </a:rPr>
              <a:t> </a:t>
            </a:r>
            <a:r>
              <a:rPr lang="en-US" altLang="zh-CN" sz="2000" b="1" dirty="0">
                <a:solidFill>
                  <a:srgbClr val="0070C0"/>
                </a:solidFill>
                <a:latin typeface="楷体" panose="02010609060101010101" pitchFamily="49" charset="-122"/>
                <a:ea typeface="楷体" panose="02010609060101010101" pitchFamily="49" charset="-122"/>
              </a:rPr>
              <a:t>5</a:t>
            </a:r>
            <a:r>
              <a:rPr lang="zh-CN" altLang="en-US" sz="2000" b="1" dirty="0">
                <a:solidFill>
                  <a:srgbClr val="0070C0"/>
                </a:solidFill>
                <a:latin typeface="楷体" panose="02010609060101010101" pitchFamily="49" charset="-122"/>
                <a:ea typeface="楷体" panose="02010609060101010101" pitchFamily="49" charset="-122"/>
              </a:rPr>
              <a:t>、关于补考</a:t>
            </a:r>
            <a:endParaRPr lang="en-US" altLang="zh-CN" sz="2000" b="1" dirty="0">
              <a:solidFill>
                <a:srgbClr val="0070C0"/>
              </a:solidFill>
              <a:latin typeface="楷体" panose="02010609060101010101" pitchFamily="49" charset="-122"/>
              <a:ea typeface="楷体" panose="02010609060101010101" pitchFamily="49" charset="-122"/>
            </a:endParaRPr>
          </a:p>
          <a:p>
            <a:pPr marL="0">
              <a:lnSpc>
                <a:spcPct val="150000"/>
              </a:lnSpc>
              <a:spcBef>
                <a:spcPts val="0"/>
              </a:spcBef>
              <a:buFont typeface="Arial" panose="020B0604020202020204" pitchFamily="34" charset="0"/>
              <a:buNone/>
            </a:pPr>
            <a:r>
              <a:rPr lang="zh-CN" altLang="en-US" sz="1800" dirty="0">
                <a:solidFill>
                  <a:prstClr val="black"/>
                </a:solidFill>
                <a:latin typeface="楷体" panose="02010609060101010101" pitchFamily="49" charset="-122"/>
                <a:ea typeface="楷体" panose="02010609060101010101" pitchFamily="49" charset="-122"/>
              </a:rPr>
              <a:t>    成绩不及格但达到40分及以上者，公共课可申请补考一次，专业课是否安排补考由院系决定。补考成绩按“及格”或“不及格”记载。补考不及格的，应重修。</a:t>
            </a:r>
            <a:endParaRPr lang="en-US" altLang="zh-CN" sz="1800" dirty="0">
              <a:solidFill>
                <a:prstClr val="black"/>
              </a:solidFill>
              <a:latin typeface="楷体" panose="02010609060101010101" pitchFamily="49" charset="-122"/>
              <a:ea typeface="楷体" panose="02010609060101010101" pitchFamily="49" charset="-122"/>
            </a:endParaRPr>
          </a:p>
          <a:p>
            <a:pPr marL="0" defTabSz="914400">
              <a:lnSpc>
                <a:spcPct val="150000"/>
              </a:lnSpc>
              <a:spcBef>
                <a:spcPts val="0"/>
              </a:spcBef>
              <a:buFont typeface="Arial" panose="020B0604020202020204" pitchFamily="34" charset="0"/>
              <a:buNone/>
            </a:pPr>
            <a:r>
              <a:rPr lang="en-US" altLang="zh-CN" sz="2000" b="1" dirty="0">
                <a:solidFill>
                  <a:srgbClr val="0070C0"/>
                </a:solidFill>
                <a:latin typeface="楷体" panose="02010609060101010101" pitchFamily="49" charset="-122"/>
                <a:ea typeface="楷体" panose="02010609060101010101" pitchFamily="49" charset="-122"/>
              </a:rPr>
              <a:t>6</a:t>
            </a:r>
            <a:r>
              <a:rPr lang="zh-CN" altLang="en-US" sz="2000" b="1" dirty="0">
                <a:solidFill>
                  <a:srgbClr val="0070C0"/>
                </a:solidFill>
                <a:latin typeface="楷体" panose="02010609060101010101" pitchFamily="49" charset="-122"/>
                <a:ea typeface="楷体" panose="02010609060101010101" pitchFamily="49" charset="-122"/>
              </a:rPr>
              <a:t>、成绩记载</a:t>
            </a:r>
            <a:endParaRPr lang="en-US" altLang="zh-CN" sz="2000" b="1" dirty="0">
              <a:solidFill>
                <a:srgbClr val="0070C0"/>
              </a:solidFill>
              <a:latin typeface="楷体" panose="02010609060101010101" pitchFamily="49" charset="-122"/>
              <a:ea typeface="楷体" panose="02010609060101010101" pitchFamily="49" charset="-122"/>
            </a:endParaRPr>
          </a:p>
          <a:p>
            <a:pPr marL="0">
              <a:lnSpc>
                <a:spcPct val="150000"/>
              </a:lnSpc>
              <a:spcBef>
                <a:spcPts val="0"/>
              </a:spcBef>
              <a:buFont typeface="Arial" panose="020B0604020202020204" pitchFamily="34" charset="0"/>
              <a:buNone/>
            </a:pPr>
            <a:r>
              <a:rPr lang="zh-CN" altLang="en-US" sz="1800" dirty="0">
                <a:solidFill>
                  <a:prstClr val="black"/>
                </a:solidFill>
                <a:latin typeface="楷体" panose="02010609060101010101" pitchFamily="49" charset="-122"/>
                <a:ea typeface="楷体" panose="02010609060101010101" pitchFamily="49" charset="-122"/>
              </a:rPr>
              <a:t>    课程成绩真实、完整地记录于成绩单中，并归入研究生个人档案。 </a:t>
            </a:r>
            <a:endParaRPr lang="en-US" altLang="zh-CN" dirty="0">
              <a:solidFill>
                <a:prstClr val="black"/>
              </a:solidFill>
              <a:latin typeface="楷体" panose="02010609060101010101" pitchFamily="49" charset="-122"/>
              <a:ea typeface="楷体" panose="02010609060101010101" pitchFamily="49"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1" name="内容占位符 2"/>
          <p:cNvSpPr txBox="1"/>
          <p:nvPr/>
        </p:nvSpPr>
        <p:spPr>
          <a:xfrm>
            <a:off x="1007165" y="2535848"/>
            <a:ext cx="10628243" cy="3046533"/>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fontAlgn="auto">
              <a:lnSpc>
                <a:spcPct val="150000"/>
              </a:lnSpc>
              <a:spcBef>
                <a:spcPts val="0"/>
              </a:spcBef>
              <a:buFont typeface="Arial" panose="020B0604020202020204" pitchFamily="34" charset="0"/>
              <a:buNone/>
            </a:pPr>
            <a:r>
              <a:rPr lang="en-US" altLang="zh-CN" sz="2000" dirty="0">
                <a:latin typeface="楷体" panose="02010609060101010101" pitchFamily="49" charset="-122"/>
                <a:ea typeface="楷体" panose="02010609060101010101" pitchFamily="49" charset="-122"/>
              </a:rPr>
              <a:t>    </a:t>
            </a:r>
            <a:r>
              <a:rPr lang="en-US" altLang="zh-CN" sz="2000" b="1" dirty="0">
                <a:solidFill>
                  <a:srgbClr val="0070C0"/>
                </a:solidFill>
                <a:latin typeface="楷体" panose="02010609060101010101" pitchFamily="49" charset="-122"/>
                <a:ea typeface="楷体" panose="02010609060101010101" pitchFamily="49" charset="-122"/>
              </a:rPr>
              <a:t>7</a:t>
            </a:r>
            <a:r>
              <a:rPr lang="zh-CN" altLang="en-US" sz="2000" b="1" dirty="0">
                <a:solidFill>
                  <a:srgbClr val="0070C0"/>
                </a:solidFill>
                <a:latin typeface="楷体" panose="02010609060101010101" pitchFamily="49" charset="-122"/>
                <a:ea typeface="楷体" panose="02010609060101010101" pitchFamily="49" charset="-122"/>
              </a:rPr>
              <a:t>、成绩异议处理</a:t>
            </a:r>
            <a:r>
              <a:rPr lang="zh-CN" altLang="en-US" sz="2000" dirty="0">
                <a:latin typeface="楷体" panose="02010609060101010101" pitchFamily="49" charset="-122"/>
                <a:ea typeface="楷体" panose="02010609060101010101" pitchFamily="49" charset="-122"/>
              </a:rPr>
              <a:t>：</a:t>
            </a:r>
            <a:r>
              <a:rPr lang="en-US" altLang="zh-CN" sz="2000" dirty="0" err="1">
                <a:latin typeface="楷体" panose="02010609060101010101" pitchFamily="49" charset="-122"/>
                <a:ea typeface="楷体" panose="02010609060101010101" pitchFamily="49" charset="-122"/>
              </a:rPr>
              <a:t>研究生本人如对成绩有异议</a:t>
            </a:r>
            <a:r>
              <a:rPr lang="en-US" altLang="zh-CN" sz="2000" dirty="0">
                <a:latin typeface="楷体" panose="02010609060101010101" pitchFamily="49" charset="-122"/>
                <a:ea typeface="楷体" panose="02010609060101010101" pitchFamily="49" charset="-122"/>
              </a:rPr>
              <a:t>，</a:t>
            </a:r>
            <a:r>
              <a:rPr lang="zh-CN" altLang="en-US" sz="2000" dirty="0">
                <a:latin typeface="楷体" panose="02010609060101010101" pitchFamily="49" charset="-122"/>
                <a:ea typeface="楷体" panose="02010609060101010101" pitchFamily="49" charset="-122"/>
              </a:rPr>
              <a:t>可在</a:t>
            </a:r>
            <a:r>
              <a:rPr lang="en-US" altLang="zh-CN" sz="2000" dirty="0">
                <a:latin typeface="楷体" panose="02010609060101010101" pitchFamily="49" charset="-122"/>
                <a:ea typeface="楷体" panose="02010609060101010101" pitchFamily="49" charset="-122"/>
              </a:rPr>
              <a:t>下学期第3周前</a:t>
            </a:r>
            <a:r>
              <a:rPr lang="zh-CN" altLang="en-US" sz="2000" dirty="0">
                <a:latin typeface="楷体" panose="02010609060101010101" pitchFamily="49" charset="-122"/>
                <a:ea typeface="楷体" panose="02010609060101010101" pitchFamily="49" charset="-122"/>
              </a:rPr>
              <a:t>，</a:t>
            </a:r>
            <a:r>
              <a:rPr lang="en-US" altLang="zh-CN" sz="2000" dirty="0" err="1">
                <a:latin typeface="楷体" panose="02010609060101010101" pitchFamily="49" charset="-122"/>
                <a:ea typeface="楷体" panose="02010609060101010101" pitchFamily="49" charset="-122"/>
              </a:rPr>
              <a:t>向开课单位提出申请</a:t>
            </a:r>
            <a:r>
              <a:rPr lang="zh-CN" altLang="en-US" sz="2000" dirty="0">
                <a:latin typeface="楷体" panose="02010609060101010101" pitchFamily="49" charset="-122"/>
                <a:ea typeface="楷体" panose="02010609060101010101" pitchFamily="49" charset="-122"/>
              </a:rPr>
              <a:t>；</a:t>
            </a:r>
            <a:r>
              <a:rPr lang="en-US" altLang="zh-CN" sz="2000" dirty="0">
                <a:latin typeface="楷体" panose="02010609060101010101" pitchFamily="49" charset="-122"/>
                <a:ea typeface="楷体" panose="02010609060101010101" pitchFamily="49" charset="-122"/>
              </a:rPr>
              <a:t>开课单位在2周内完成复核。</a:t>
            </a:r>
          </a:p>
          <a:p>
            <a:pPr marL="0">
              <a:lnSpc>
                <a:spcPct val="150000"/>
              </a:lnSpc>
              <a:spcBef>
                <a:spcPts val="0"/>
              </a:spcBef>
              <a:buNone/>
            </a:pPr>
            <a:r>
              <a:rPr lang="en-US" altLang="zh-CN" sz="2000" dirty="0">
                <a:latin typeface="楷体" panose="02010609060101010101" pitchFamily="49" charset="-122"/>
                <a:ea typeface="楷体" panose="02010609060101010101" pitchFamily="49" charset="-122"/>
              </a:rPr>
              <a:t>    </a:t>
            </a:r>
            <a:r>
              <a:rPr lang="en-US" altLang="zh-CN" sz="2000" b="1" dirty="0">
                <a:solidFill>
                  <a:srgbClr val="0070C0"/>
                </a:solidFill>
                <a:latin typeface="楷体" panose="02010609060101010101" pitchFamily="49" charset="-122"/>
                <a:ea typeface="楷体" panose="02010609060101010101" pitchFamily="49" charset="-122"/>
              </a:rPr>
              <a:t>8</a:t>
            </a:r>
            <a:r>
              <a:rPr lang="zh-CN" altLang="en-US" sz="2000" b="1" dirty="0">
                <a:solidFill>
                  <a:srgbClr val="0070C0"/>
                </a:solidFill>
                <a:latin typeface="楷体" panose="02010609060101010101" pitchFamily="49" charset="-122"/>
                <a:ea typeface="楷体" panose="02010609060101010101" pitchFamily="49" charset="-122"/>
              </a:rPr>
              <a:t>、校外修读课程成绩认定</a:t>
            </a:r>
            <a:r>
              <a:rPr lang="zh-CN" altLang="en-US" sz="2000" dirty="0">
                <a:latin typeface="楷体" panose="02010609060101010101" pitchFamily="49" charset="-122"/>
                <a:ea typeface="楷体" panose="02010609060101010101" pitchFamily="49" charset="-122"/>
              </a:rPr>
              <a:t>：经学校批准，研究生参加国家、学校、院系等对外交流项目，在校外所修读的课程，可按规定，进行成绩认定和学分转换。</a:t>
            </a:r>
            <a:endParaRPr lang="en-US" altLang="zh-CN" sz="2000" dirty="0">
              <a:latin typeface="楷体" panose="02010609060101010101" pitchFamily="49" charset="-122"/>
              <a:ea typeface="楷体" panose="02010609060101010101" pitchFamily="49" charset="-122"/>
            </a:endParaRPr>
          </a:p>
          <a:p>
            <a:pPr marL="0" fontAlgn="auto">
              <a:lnSpc>
                <a:spcPct val="150000"/>
              </a:lnSpc>
              <a:spcBef>
                <a:spcPts val="0"/>
              </a:spcBef>
              <a:buFont typeface="Arial" panose="020B0604020202020204" pitchFamily="34" charset="0"/>
              <a:buNone/>
            </a:pPr>
            <a:r>
              <a:rPr lang="en-US" altLang="zh-CN" sz="2000" dirty="0">
                <a:latin typeface="楷体" panose="02010609060101010101" pitchFamily="49" charset="-122"/>
                <a:ea typeface="楷体" panose="02010609060101010101" pitchFamily="49" charset="-122"/>
              </a:rPr>
              <a:t>    </a:t>
            </a:r>
            <a:r>
              <a:rPr lang="en-US" altLang="zh-CN" sz="2000" b="1" dirty="0">
                <a:solidFill>
                  <a:srgbClr val="0070C0"/>
                </a:solidFill>
                <a:latin typeface="楷体" panose="02010609060101010101" pitchFamily="49" charset="-122"/>
                <a:ea typeface="楷体" panose="02010609060101010101" pitchFamily="49" charset="-122"/>
              </a:rPr>
              <a:t>9</a:t>
            </a:r>
            <a:r>
              <a:rPr lang="zh-CN" altLang="en-US" sz="2000" b="1" dirty="0">
                <a:solidFill>
                  <a:srgbClr val="0070C0"/>
                </a:solidFill>
                <a:latin typeface="楷体" panose="02010609060101010101" pitchFamily="49" charset="-122"/>
                <a:ea typeface="楷体" panose="02010609060101010101" pitchFamily="49" charset="-122"/>
              </a:rPr>
              <a:t>、提前修读课程成绩认定</a:t>
            </a:r>
            <a:r>
              <a:rPr lang="zh-CN" altLang="en-US" sz="2000" dirty="0">
                <a:latin typeface="楷体" panose="02010609060101010101" pitchFamily="49" charset="-122"/>
                <a:ea typeface="楷体" panose="02010609060101010101" pitchFamily="49" charset="-122"/>
              </a:rPr>
              <a:t>：研究生正式入学前，经批准，选修我校研究生课程且成绩合格的，可在入学后两周内提出申请，经培养单位和研究生院审核同意后，予以认定学分。</a:t>
            </a:r>
            <a:r>
              <a:rPr lang="zh-CN" altLang="en-US" sz="2400" dirty="0">
                <a:latin typeface="楷体" panose="02010609060101010101" pitchFamily="49" charset="-122"/>
                <a:ea typeface="楷体" panose="02010609060101010101" pitchFamily="49" charset="-122"/>
              </a:rPr>
              <a:t>   </a:t>
            </a:r>
            <a:r>
              <a:rPr lang="en-US" altLang="zh-CN" sz="2400" dirty="0">
                <a:latin typeface="楷体" panose="02010609060101010101" pitchFamily="49" charset="-122"/>
                <a:ea typeface="楷体" panose="02010609060101010101" pitchFamily="49" charset="-122"/>
              </a:rPr>
              <a:t> </a:t>
            </a:r>
            <a:endParaRPr lang="zh-CN" altLang="en-US" sz="2400" dirty="0">
              <a:solidFill>
                <a:srgbClr val="FF0000"/>
              </a:solidFill>
              <a:latin typeface="楷体" panose="02010609060101010101" pitchFamily="49" charset="-122"/>
              <a:ea typeface="楷体" panose="02010609060101010101" pitchFamily="49" charset="-122"/>
            </a:endParaRPr>
          </a:p>
        </p:txBody>
      </p:sp>
      <p:sp>
        <p:nvSpPr>
          <p:cNvPr id="10" name="Rectangle 2"/>
          <p:cNvSpPr txBox="1"/>
          <p:nvPr/>
        </p:nvSpPr>
        <p:spPr>
          <a:xfrm>
            <a:off x="1635575" y="409917"/>
            <a:ext cx="5424805" cy="728345"/>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sz="4000" b="1" kern="0" dirty="0">
                <a:solidFill>
                  <a:srgbClr val="FFFF00"/>
                </a:solidFill>
                <a:latin typeface="华文新魏" panose="02010800040101010101" pitchFamily="2" charset="-122"/>
                <a:ea typeface="华文新魏" panose="02010800040101010101" pitchFamily="2" charset="-122"/>
              </a:rPr>
              <a:t>四、课程学习</a:t>
            </a:r>
            <a:r>
              <a:rPr lang="zh-CN" altLang="en-US" sz="3000" b="1" kern="0" dirty="0">
                <a:solidFill>
                  <a:srgbClr val="FFFF00"/>
                </a:solidFill>
                <a:latin typeface="华文新魏" panose="02010800040101010101" pitchFamily="2" charset="-122"/>
                <a:ea typeface="华文新魏" panose="02010800040101010101" pitchFamily="2" charset="-122"/>
              </a:rPr>
              <a:t>（修读规定）</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标题 1"/>
          <p:cNvSpPr txBox="1"/>
          <p:nvPr/>
        </p:nvSpPr>
        <p:spPr>
          <a:xfrm>
            <a:off x="1538994" y="384677"/>
            <a:ext cx="5859145" cy="57404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五、培养环节与考核要求</a:t>
            </a:r>
          </a:p>
        </p:txBody>
      </p:sp>
      <p:sp>
        <p:nvSpPr>
          <p:cNvPr id="24" name="矩形 23"/>
          <p:cNvSpPr/>
          <p:nvPr/>
        </p:nvSpPr>
        <p:spPr>
          <a:xfrm>
            <a:off x="1635575" y="3243298"/>
            <a:ext cx="9689723" cy="1141979"/>
          </a:xfrm>
          <a:prstGeom prst="rect">
            <a:avLst/>
          </a:prstGeom>
        </p:spPr>
        <p:txBody>
          <a:bodyPr wrap="square">
            <a:spAutoFit/>
          </a:bodyPr>
          <a:lstStyle/>
          <a:p>
            <a:pPr lvl="0">
              <a:lnSpc>
                <a:spcPct val="150000"/>
              </a:lnSpc>
              <a:spcBef>
                <a:spcPct val="20000"/>
              </a:spcBef>
              <a:defRPr/>
            </a:pPr>
            <a:r>
              <a:rPr lang="zh-CN" sz="2300" b="0" kern="0" dirty="0">
                <a:solidFill>
                  <a:schemeClr val="tx1"/>
                </a:solidFill>
                <a:latin typeface="楷体" panose="02010609060101010101" pitchFamily="49" charset="-122"/>
                <a:ea typeface="楷体" panose="02010609060101010101" pitchFamily="49" charset="-122"/>
              </a:rPr>
              <a:t>完成本学科培养方案中所列基本文献的阅读，并通过所在院系组织的考核。</a:t>
            </a:r>
            <a:endParaRPr lang="en-US" altLang="zh-CN" sz="2300" b="0" kern="0" dirty="0">
              <a:solidFill>
                <a:schemeClr val="tx1"/>
              </a:solidFill>
              <a:latin typeface="楷体" panose="02010609060101010101" pitchFamily="49" charset="-122"/>
              <a:ea typeface="楷体" panose="02010609060101010101" pitchFamily="49" charset="-122"/>
            </a:endParaRPr>
          </a:p>
          <a:p>
            <a:pPr lvl="0">
              <a:lnSpc>
                <a:spcPct val="150000"/>
              </a:lnSpc>
              <a:spcBef>
                <a:spcPct val="20000"/>
              </a:spcBef>
              <a:defRPr/>
            </a:pPr>
            <a:r>
              <a:rPr lang="zh-CN" sz="2300" b="0" kern="0" dirty="0">
                <a:solidFill>
                  <a:schemeClr val="tx1"/>
                </a:solidFill>
                <a:latin typeface="楷体" panose="02010609060101010101" pitchFamily="49" charset="-122"/>
                <a:ea typeface="楷体" panose="02010609060101010101" pitchFamily="49" charset="-122"/>
              </a:rPr>
              <a:t>考核的实施细则由院系制订。</a:t>
            </a:r>
          </a:p>
        </p:txBody>
      </p:sp>
      <p:sp>
        <p:nvSpPr>
          <p:cNvPr id="3" name="矩形 2"/>
          <p:cNvSpPr/>
          <p:nvPr/>
        </p:nvSpPr>
        <p:spPr>
          <a:xfrm>
            <a:off x="6660533" y="2086258"/>
            <a:ext cx="4545495" cy="492443"/>
          </a:xfrm>
          <a:prstGeom prst="rect">
            <a:avLst/>
          </a:prstGeom>
        </p:spPr>
        <p:txBody>
          <a:bodyPr wrap="square">
            <a:spAutoFit/>
          </a:bodyPr>
          <a:lstStyle/>
          <a:p>
            <a:pPr lvl="0">
              <a:spcBef>
                <a:spcPct val="20000"/>
              </a:spcBef>
              <a:defRPr/>
            </a:pPr>
            <a:r>
              <a:rPr lang="zh-CN" altLang="zh-CN"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（一）基本文献阅读能力考核</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0" y="258"/>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内容占位符 2"/>
          <p:cNvSpPr txBox="1"/>
          <p:nvPr/>
        </p:nvSpPr>
        <p:spPr>
          <a:xfrm>
            <a:off x="1277083" y="2481776"/>
            <a:ext cx="10112375" cy="3482340"/>
          </a:xfrm>
          <a:prstGeom prst="rect">
            <a:avLst/>
          </a:prstGeom>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defTabSz="914400" eaLnBrk="0" fontAlgn="base" hangingPunct="0">
              <a:lnSpc>
                <a:spcPct val="150000"/>
              </a:lnSpc>
              <a:spcBef>
                <a:spcPct val="20000"/>
              </a:spcBef>
              <a:spcAft>
                <a:spcPct val="0"/>
              </a:spcAft>
              <a:buFont typeface="Arial" panose="020B0604020202020204" pitchFamily="34" charset="0"/>
              <a:buNone/>
              <a:defRPr/>
            </a:pPr>
            <a:r>
              <a:rPr lang="en-US" altLang="zh-CN" sz="20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1</a:t>
            </a:r>
            <a:r>
              <a:rPr lang="zh-CN" altLang="en-US" sz="20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、开题时间</a:t>
            </a:r>
            <a:r>
              <a:rPr lang="zh-CN" altLang="en-US" sz="2000" b="1" kern="0" dirty="0">
                <a:latin typeface="楷体" panose="02010609060101010101" pitchFamily="49" charset="-122"/>
                <a:ea typeface="楷体" panose="02010609060101010101" pitchFamily="49" charset="-122"/>
                <a:cs typeface="楷体" panose="02010609060101010101" pitchFamily="49" charset="-122"/>
              </a:rPr>
              <a:t>：</a:t>
            </a:r>
            <a:r>
              <a:rPr lang="zh-CN" sz="2000" kern="0" dirty="0">
                <a:latin typeface="楷体" panose="02010609060101010101" pitchFamily="49" charset="-122"/>
                <a:ea typeface="楷体" panose="02010609060101010101" pitchFamily="49" charset="-122"/>
                <a:cs typeface="楷体" panose="02010609060101010101" pitchFamily="49" charset="-122"/>
              </a:rPr>
              <a:t>由院系统一组织，一般在第四学期结束前完成</a:t>
            </a:r>
            <a:r>
              <a:rPr lang="zh-CN" altLang="en-US" sz="2000" kern="0" dirty="0">
                <a:latin typeface="楷体" panose="02010609060101010101" pitchFamily="49" charset="-122"/>
                <a:ea typeface="楷体" panose="02010609060101010101" pitchFamily="49" charset="-122"/>
                <a:cs typeface="楷体" panose="02010609060101010101" pitchFamily="49" charset="-122"/>
              </a:rPr>
              <a:t>；</a:t>
            </a:r>
            <a:r>
              <a:rPr lang="zh-CN" sz="2000" kern="0" dirty="0">
                <a:latin typeface="楷体" panose="02010609060101010101" pitchFamily="49" charset="-122"/>
                <a:ea typeface="楷体" panose="02010609060101010101" pitchFamily="49" charset="-122"/>
                <a:cs typeface="楷体" panose="02010609060101010101" pitchFamily="49" charset="-122"/>
              </a:rPr>
              <a:t>具体时间由导师和院系决定，至少在二级学科</a:t>
            </a:r>
            <a:r>
              <a:rPr lang="zh-CN" altLang="en-US" sz="2000" kern="0" dirty="0">
                <a:latin typeface="楷体" panose="02010609060101010101" pitchFamily="49" charset="-122"/>
                <a:ea typeface="楷体" panose="02010609060101010101" pitchFamily="49" charset="-122"/>
                <a:cs typeface="楷体" panose="02010609060101010101" pitchFamily="49" charset="-122"/>
              </a:rPr>
              <a:t>（专业）</a:t>
            </a:r>
            <a:r>
              <a:rPr lang="zh-CN" sz="2000" kern="0" dirty="0">
                <a:latin typeface="楷体" panose="02010609060101010101" pitchFamily="49" charset="-122"/>
                <a:ea typeface="楷体" panose="02010609060101010101" pitchFamily="49" charset="-122"/>
                <a:cs typeface="楷体" panose="02010609060101010101" pitchFamily="49" charset="-122"/>
              </a:rPr>
              <a:t>范围内公开进行。</a:t>
            </a:r>
          </a:p>
          <a:p>
            <a:pPr marL="0" indent="0" defTabSz="914400" eaLnBrk="0" fontAlgn="base" hangingPunct="0">
              <a:lnSpc>
                <a:spcPct val="150000"/>
              </a:lnSpc>
              <a:spcBef>
                <a:spcPct val="20000"/>
              </a:spcBef>
              <a:spcAft>
                <a:spcPct val="0"/>
              </a:spcAft>
              <a:buFont typeface="Arial" panose="020B0604020202020204" pitchFamily="34" charset="0"/>
              <a:buNone/>
              <a:defRPr/>
            </a:pPr>
            <a:r>
              <a:rPr lang="en-US" altLang="zh-CN" sz="20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2</a:t>
            </a:r>
            <a:r>
              <a:rPr lang="zh-CN" altLang="en-US" sz="20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、主要内容</a:t>
            </a:r>
            <a:r>
              <a:rPr lang="zh-CN" altLang="en-US" sz="2000" b="1" kern="0" dirty="0">
                <a:latin typeface="楷体" panose="02010609060101010101" pitchFamily="49" charset="-122"/>
                <a:ea typeface="楷体" panose="02010609060101010101" pitchFamily="49" charset="-122"/>
                <a:cs typeface="楷体" panose="02010609060101010101" pitchFamily="49" charset="-122"/>
              </a:rPr>
              <a:t>：</a:t>
            </a:r>
            <a:r>
              <a:rPr lang="zh-CN" altLang="en-US" sz="2000" kern="0" dirty="0">
                <a:latin typeface="楷体" panose="02010609060101010101" pitchFamily="49" charset="-122"/>
                <a:ea typeface="楷体" panose="02010609060101010101" pitchFamily="49" charset="-122"/>
                <a:cs typeface="楷体" panose="02010609060101010101" pitchFamily="49" charset="-122"/>
              </a:rPr>
              <a:t>包括文献综述、选题背景及其意义、研究内容、工作特色及难点、预期成果及创新点等。</a:t>
            </a:r>
            <a:endParaRPr lang="en-US" altLang="zh-CN" sz="2000" kern="0" dirty="0">
              <a:latin typeface="楷体" panose="02010609060101010101" pitchFamily="49" charset="-122"/>
              <a:ea typeface="楷体" panose="02010609060101010101" pitchFamily="49" charset="-122"/>
              <a:cs typeface="楷体" panose="02010609060101010101" pitchFamily="49" charset="-122"/>
            </a:endParaRPr>
          </a:p>
          <a:p>
            <a:pPr marL="0" indent="0" defTabSz="914400" eaLnBrk="0" fontAlgn="base" hangingPunct="0">
              <a:lnSpc>
                <a:spcPct val="150000"/>
              </a:lnSpc>
              <a:spcBef>
                <a:spcPct val="20000"/>
              </a:spcBef>
              <a:spcAft>
                <a:spcPct val="0"/>
              </a:spcAft>
              <a:buFont typeface="Arial" panose="020B0604020202020204" pitchFamily="34" charset="0"/>
              <a:buNone/>
              <a:defRPr/>
            </a:pPr>
            <a:r>
              <a:rPr lang="en-US" altLang="zh-CN" sz="20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3</a:t>
            </a:r>
            <a:r>
              <a:rPr lang="zh-CN" altLang="en-US" sz="20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、考核结果</a:t>
            </a:r>
            <a:r>
              <a:rPr lang="zh-CN" altLang="en-US" sz="2000" kern="0" dirty="0">
                <a:latin typeface="楷体" panose="02010609060101010101" pitchFamily="49" charset="-122"/>
                <a:ea typeface="楷体" panose="02010609060101010101" pitchFamily="49" charset="-122"/>
                <a:cs typeface="楷体" panose="02010609060101010101" pitchFamily="49" charset="-122"/>
              </a:rPr>
              <a:t>：开题报告的</a:t>
            </a:r>
            <a:r>
              <a:rPr lang="zh-CN" sz="2000" kern="0" dirty="0">
                <a:latin typeface="楷体" panose="02010609060101010101" pitchFamily="49" charset="-122"/>
                <a:ea typeface="楷体" panose="02010609060101010101" pitchFamily="49" charset="-122"/>
                <a:cs typeface="楷体" panose="02010609060101010101" pitchFamily="49" charset="-122"/>
              </a:rPr>
              <a:t>考核结果分为通过、不通过。</a:t>
            </a:r>
            <a:r>
              <a:rPr lang="zh-CN" sz="2000" kern="0" dirty="0">
                <a:solidFill>
                  <a:srgbClr val="FF0000"/>
                </a:solidFill>
                <a:latin typeface="楷体" panose="02010609060101010101" pitchFamily="49" charset="-122"/>
                <a:ea typeface="楷体" panose="02010609060101010101" pitchFamily="49" charset="-122"/>
                <a:cs typeface="楷体" panose="02010609060101010101" pitchFamily="49" charset="-122"/>
              </a:rPr>
              <a:t>未通过者</a:t>
            </a:r>
            <a:r>
              <a:rPr lang="zh-CN" sz="2000" kern="0" dirty="0">
                <a:latin typeface="楷体" panose="02010609060101010101" pitchFamily="49" charset="-122"/>
                <a:ea typeface="楷体" panose="02010609060101010101" pitchFamily="49" charset="-122"/>
                <a:cs typeface="楷体" panose="02010609060101010101" pitchFamily="49" charset="-122"/>
              </a:rPr>
              <a:t>，可</a:t>
            </a:r>
            <a:r>
              <a:rPr lang="zh-CN" sz="2000" kern="0" dirty="0">
                <a:solidFill>
                  <a:srgbClr val="FF0000"/>
                </a:solidFill>
                <a:latin typeface="楷体" panose="02010609060101010101" pitchFamily="49" charset="-122"/>
                <a:ea typeface="楷体" panose="02010609060101010101" pitchFamily="49" charset="-122"/>
                <a:cs typeface="楷体" panose="02010609060101010101" pitchFamily="49" charset="-122"/>
              </a:rPr>
              <a:t>申请2-3个月后</a:t>
            </a:r>
            <a:r>
              <a:rPr lang="zh-CN" sz="2000" kern="0" dirty="0">
                <a:latin typeface="楷体" panose="02010609060101010101" pitchFamily="49" charset="-122"/>
                <a:ea typeface="楷体" panose="02010609060101010101" pitchFamily="49" charset="-122"/>
                <a:cs typeface="楷体" panose="02010609060101010101" pitchFamily="49" charset="-122"/>
              </a:rPr>
              <a:t>进行</a:t>
            </a:r>
            <a:r>
              <a:rPr lang="zh-CN" sz="2000" kern="0" dirty="0">
                <a:solidFill>
                  <a:srgbClr val="FF0000"/>
                </a:solidFill>
                <a:latin typeface="楷体" panose="02010609060101010101" pitchFamily="49" charset="-122"/>
                <a:ea typeface="楷体" panose="02010609060101010101" pitchFamily="49" charset="-122"/>
                <a:cs typeface="楷体" panose="02010609060101010101" pitchFamily="49" charset="-122"/>
              </a:rPr>
              <a:t>第二次开题</a:t>
            </a:r>
            <a:r>
              <a:rPr lang="zh-CN" sz="2000" kern="0" dirty="0">
                <a:latin typeface="楷体" panose="02010609060101010101" pitchFamily="49" charset="-122"/>
                <a:ea typeface="楷体" panose="02010609060101010101" pitchFamily="49" charset="-122"/>
                <a:cs typeface="楷体" panose="02010609060101010101" pitchFamily="49" charset="-122"/>
              </a:rPr>
              <a:t>；</a:t>
            </a:r>
            <a:r>
              <a:rPr lang="zh-CN" sz="2000" kern="0" dirty="0">
                <a:solidFill>
                  <a:srgbClr val="FF0000"/>
                </a:solidFill>
                <a:latin typeface="楷体" panose="02010609060101010101" pitchFamily="49" charset="-122"/>
                <a:ea typeface="楷体" panose="02010609060101010101" pitchFamily="49" charset="-122"/>
                <a:cs typeface="楷体" panose="02010609060101010101" pitchFamily="49" charset="-122"/>
              </a:rPr>
              <a:t>两次未通过者</a:t>
            </a:r>
            <a:r>
              <a:rPr lang="zh-CN" sz="2000" kern="0" dirty="0">
                <a:latin typeface="楷体" panose="02010609060101010101" pitchFamily="49" charset="-122"/>
                <a:ea typeface="楷体" panose="02010609060101010101" pitchFamily="49" charset="-122"/>
                <a:cs typeface="楷体" panose="02010609060101010101" pitchFamily="49" charset="-122"/>
              </a:rPr>
              <a:t>（含主动放弃者），</a:t>
            </a:r>
            <a:r>
              <a:rPr lang="zh-CN" sz="2000" kern="0" dirty="0">
                <a:solidFill>
                  <a:srgbClr val="FF0000"/>
                </a:solidFill>
                <a:latin typeface="楷体" panose="02010609060101010101" pitchFamily="49" charset="-122"/>
                <a:ea typeface="楷体" panose="02010609060101010101" pitchFamily="49" charset="-122"/>
                <a:cs typeface="楷体" panose="02010609060101010101" pitchFamily="49" charset="-122"/>
              </a:rPr>
              <a:t>按肄业处理</a:t>
            </a:r>
            <a:r>
              <a:rPr lang="zh-CN" sz="2000" kern="0" dirty="0">
                <a:latin typeface="楷体" panose="02010609060101010101" pitchFamily="49" charset="-122"/>
                <a:ea typeface="楷体" panose="02010609060101010101" pitchFamily="49" charset="-122"/>
                <a:cs typeface="楷体" panose="02010609060101010101" pitchFamily="49" charset="-122"/>
              </a:rPr>
              <a:t>。</a:t>
            </a:r>
            <a:endParaRPr lang="en-US" altLang="zh-CN" sz="2000" kern="0" dirty="0">
              <a:latin typeface="楷体" panose="02010609060101010101" pitchFamily="49" charset="-122"/>
              <a:ea typeface="楷体" panose="02010609060101010101" pitchFamily="49" charset="-122"/>
              <a:cs typeface="楷体" panose="02010609060101010101" pitchFamily="49" charset="-122"/>
            </a:endParaRPr>
          </a:p>
          <a:p>
            <a:pPr marL="0" indent="0" defTabSz="914400" eaLnBrk="0" fontAlgn="base" hangingPunct="0">
              <a:lnSpc>
                <a:spcPct val="150000"/>
              </a:lnSpc>
              <a:spcBef>
                <a:spcPct val="20000"/>
              </a:spcBef>
              <a:spcAft>
                <a:spcPct val="0"/>
              </a:spcAft>
              <a:buFont typeface="Arial" panose="020B0604020202020204" pitchFamily="34" charset="0"/>
              <a:buNone/>
              <a:defRPr/>
            </a:pPr>
            <a:r>
              <a:rPr lang="en-US" altLang="zh-CN" sz="20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4</a:t>
            </a:r>
            <a:r>
              <a:rPr lang="zh-CN" altLang="en-US" sz="20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、其他说明：</a:t>
            </a:r>
            <a:r>
              <a:rPr lang="zh-CN" sz="2000" kern="0" dirty="0">
                <a:latin typeface="楷体" panose="02010609060101010101" pitchFamily="49" charset="-122"/>
                <a:ea typeface="楷体" panose="02010609060101010101" pitchFamily="49" charset="-122"/>
                <a:cs typeface="楷体" panose="02010609060101010101" pitchFamily="49" charset="-122"/>
              </a:rPr>
              <a:t>研究过程中，如论文课题出现重大变动的，应重新组织开题。</a:t>
            </a:r>
          </a:p>
        </p:txBody>
      </p:sp>
      <p:sp>
        <p:nvSpPr>
          <p:cNvPr id="3" name="标题 1"/>
          <p:cNvSpPr txBox="1"/>
          <p:nvPr/>
        </p:nvSpPr>
        <p:spPr>
          <a:xfrm>
            <a:off x="1599565" y="504190"/>
            <a:ext cx="6027420" cy="57404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五、培养环节与考核要求</a:t>
            </a:r>
          </a:p>
        </p:txBody>
      </p:sp>
      <p:sp>
        <p:nvSpPr>
          <p:cNvPr id="4" name="矩形 3"/>
          <p:cNvSpPr/>
          <p:nvPr/>
        </p:nvSpPr>
        <p:spPr>
          <a:xfrm>
            <a:off x="8859598" y="1729531"/>
            <a:ext cx="2529860" cy="492443"/>
          </a:xfrm>
          <a:prstGeom prst="rect">
            <a:avLst/>
          </a:prstGeom>
        </p:spPr>
        <p:txBody>
          <a:bodyPr wrap="none">
            <a:spAutoFit/>
          </a:bodyPr>
          <a:lstStyle/>
          <a:p>
            <a:pPr eaLnBrk="0" fontAlgn="base" hangingPunct="0">
              <a:spcBef>
                <a:spcPct val="20000"/>
              </a:spcBef>
              <a:spcAft>
                <a:spcPct val="0"/>
              </a:spcAft>
              <a:defRPr/>
            </a:pPr>
            <a:r>
              <a:rPr lang="zh-CN" altLang="en-US"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（二）开题报告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24" name="矩形 23"/>
          <p:cNvSpPr/>
          <p:nvPr/>
        </p:nvSpPr>
        <p:spPr>
          <a:xfrm>
            <a:off x="484094" y="3543732"/>
            <a:ext cx="11519647" cy="2077492"/>
          </a:xfrm>
          <a:prstGeom prst="rect">
            <a:avLst/>
          </a:prstGeom>
        </p:spPr>
        <p:txBody>
          <a:bodyPr wrap="square">
            <a:spAutoFit/>
          </a:bodyPr>
          <a:lstStyle/>
          <a:p>
            <a:pPr lvl="0">
              <a:lnSpc>
                <a:spcPct val="150000"/>
              </a:lnSpc>
              <a:defRPr/>
            </a:pPr>
            <a:r>
              <a:rPr lang="zh-CN" altLang="zh-CN"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（四）</a:t>
            </a:r>
            <a:r>
              <a:rPr lang="zh-CN" altLang="zh-CN"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实践环节和科研训练</a:t>
            </a:r>
            <a:r>
              <a:rPr lang="en-US" altLang="zh-CN"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 </a:t>
            </a:r>
          </a:p>
          <a:p>
            <a:pPr lvl="0">
              <a:lnSpc>
                <a:spcPct val="150000"/>
              </a:lnSpc>
              <a:defRPr/>
            </a:pPr>
            <a:r>
              <a:rPr lang="en-US" altLang="zh-CN" sz="2000" kern="0" dirty="0">
                <a:latin typeface="楷体" panose="02010609060101010101" pitchFamily="49" charset="-122"/>
                <a:ea typeface="楷体" panose="02010609060101010101" pitchFamily="49" charset="-122"/>
                <a:sym typeface="+mn-ea"/>
              </a:rPr>
              <a:t>    </a:t>
            </a:r>
            <a:r>
              <a:rPr lang="zh-CN" altLang="zh-CN" sz="2000" kern="0" dirty="0">
                <a:latin typeface="楷体" panose="02010609060101010101" pitchFamily="49" charset="-122"/>
                <a:ea typeface="楷体" panose="02010609060101010101" pitchFamily="49" charset="-122"/>
                <a:sym typeface="+mn-ea"/>
              </a:rPr>
              <a:t>包括教学实习或科研实践，文科研究生同时要求参加社会实践。教学实习或科研实践，需完成至少</a:t>
            </a:r>
            <a:r>
              <a:rPr lang="en-US" altLang="zh-CN" sz="2000" kern="0" dirty="0">
                <a:latin typeface="楷体" panose="02010609060101010101" pitchFamily="49" charset="-122"/>
                <a:ea typeface="楷体" panose="02010609060101010101" pitchFamily="49" charset="-122"/>
                <a:sym typeface="+mn-ea"/>
              </a:rPr>
              <a:t>40</a:t>
            </a:r>
            <a:r>
              <a:rPr lang="zh-CN" altLang="zh-CN" sz="2000" kern="0" dirty="0">
                <a:latin typeface="楷体" panose="02010609060101010101" pitchFamily="49" charset="-122"/>
                <a:ea typeface="楷体" panose="02010609060101010101" pitchFamily="49" charset="-122"/>
                <a:sym typeface="+mn-ea"/>
              </a:rPr>
              <a:t>学时的工作量。社会实践需要完成至少</a:t>
            </a:r>
            <a:r>
              <a:rPr lang="en-US" altLang="zh-CN" sz="2000" kern="0" dirty="0">
                <a:latin typeface="楷体" panose="02010609060101010101" pitchFamily="49" charset="-122"/>
                <a:ea typeface="楷体" panose="02010609060101010101" pitchFamily="49" charset="-122"/>
                <a:sym typeface="+mn-ea"/>
              </a:rPr>
              <a:t>10</a:t>
            </a:r>
            <a:r>
              <a:rPr lang="zh-CN" altLang="zh-CN" sz="2000" kern="0" dirty="0">
                <a:latin typeface="楷体" panose="02010609060101010101" pitchFamily="49" charset="-122"/>
                <a:ea typeface="楷体" panose="02010609060101010101" pitchFamily="49" charset="-122"/>
                <a:sym typeface="+mn-ea"/>
              </a:rPr>
              <a:t>个工作日的工作量。一般在二年级进行各项实践活动。</a:t>
            </a:r>
            <a:endParaRPr lang="en-US" altLang="zh-CN" sz="2000" kern="0" dirty="0">
              <a:latin typeface="楷体" panose="02010609060101010101" pitchFamily="49" charset="-122"/>
              <a:ea typeface="楷体" panose="02010609060101010101" pitchFamily="49" charset="-122"/>
              <a:sym typeface="+mn-ea"/>
            </a:endParaRPr>
          </a:p>
          <a:p>
            <a:pPr lvl="0">
              <a:lnSpc>
                <a:spcPct val="150000"/>
              </a:lnSpc>
              <a:defRPr/>
            </a:pPr>
            <a:endParaRPr lang="zh-CN" sz="2000" b="0" kern="0" dirty="0">
              <a:solidFill>
                <a:schemeClr val="tx1"/>
              </a:solidFill>
              <a:latin typeface="楷体" panose="02010609060101010101" pitchFamily="49" charset="-122"/>
              <a:ea typeface="楷体" panose="02010609060101010101" pitchFamily="49" charset="-122"/>
            </a:endParaRPr>
          </a:p>
        </p:txBody>
      </p:sp>
      <p:sp>
        <p:nvSpPr>
          <p:cNvPr id="10" name="标题 1"/>
          <p:cNvSpPr txBox="1"/>
          <p:nvPr/>
        </p:nvSpPr>
        <p:spPr>
          <a:xfrm>
            <a:off x="1635575" y="431800"/>
            <a:ext cx="5789295" cy="57404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五、培养环节与考核要求</a:t>
            </a:r>
          </a:p>
        </p:txBody>
      </p:sp>
      <p:sp>
        <p:nvSpPr>
          <p:cNvPr id="4" name="矩形 3"/>
          <p:cNvSpPr/>
          <p:nvPr/>
        </p:nvSpPr>
        <p:spPr>
          <a:xfrm>
            <a:off x="5253318" y="1332847"/>
            <a:ext cx="6544235" cy="2077492"/>
          </a:xfrm>
          <a:prstGeom prst="rect">
            <a:avLst/>
          </a:prstGeom>
        </p:spPr>
        <p:txBody>
          <a:bodyPr wrap="square">
            <a:spAutoFit/>
          </a:bodyPr>
          <a:lstStyle/>
          <a:p>
            <a:pPr lvl="0" algn="r" eaLnBrk="0" fontAlgn="base" hangingPunct="0">
              <a:lnSpc>
                <a:spcPct val="150000"/>
              </a:lnSpc>
              <a:spcBef>
                <a:spcPct val="20000"/>
              </a:spcBef>
              <a:spcAft>
                <a:spcPct val="0"/>
              </a:spcAft>
              <a:defRPr/>
            </a:pPr>
            <a:r>
              <a:rPr lang="zh-CN" altLang="zh-CN"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（三）学术活动</a:t>
            </a:r>
            <a:endParaRPr lang="zh-CN" altLang="zh-CN"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endParaRPr>
          </a:p>
          <a:p>
            <a:pPr lvl="0">
              <a:lnSpc>
                <a:spcPct val="150000"/>
              </a:lnSpc>
              <a:defRPr/>
            </a:pPr>
            <a:r>
              <a:rPr lang="zh-CN" altLang="en-US" sz="2000" kern="0" dirty="0">
                <a:solidFill>
                  <a:prstClr val="black"/>
                </a:solidFill>
                <a:latin typeface="楷体" panose="02010609060101010101" pitchFamily="49" charset="-122"/>
                <a:ea typeface="楷体" panose="02010609060101010101" pitchFamily="49" charset="-122"/>
                <a:sym typeface="+mn-ea"/>
              </a:rPr>
              <a:t>    包括各类学术讲座、学术会议和学科竞赛等。硕士生在学期间参加各类学术活动的次数应不少于</a:t>
            </a:r>
            <a:r>
              <a:rPr lang="en-US" altLang="zh-CN" sz="2000" kern="0" dirty="0">
                <a:solidFill>
                  <a:prstClr val="black"/>
                </a:solidFill>
                <a:latin typeface="楷体" panose="02010609060101010101" pitchFamily="49" charset="-122"/>
                <a:ea typeface="楷体" panose="02010609060101010101" pitchFamily="49" charset="-122"/>
                <a:sym typeface="+mn-ea"/>
              </a:rPr>
              <a:t>30</a:t>
            </a:r>
            <a:r>
              <a:rPr lang="zh-CN" altLang="en-US" sz="2000" kern="0" dirty="0">
                <a:solidFill>
                  <a:prstClr val="black"/>
                </a:solidFill>
                <a:latin typeface="楷体" panose="02010609060101010101" pitchFamily="49" charset="-122"/>
                <a:ea typeface="楷体" panose="02010609060101010101" pitchFamily="49" charset="-122"/>
                <a:sym typeface="+mn-ea"/>
              </a:rPr>
              <a:t>次。同时，需认真填写</a:t>
            </a:r>
            <a:r>
              <a:rPr lang="en-US" altLang="zh-CN" sz="2000" kern="0" dirty="0">
                <a:solidFill>
                  <a:prstClr val="black"/>
                </a:solidFill>
                <a:latin typeface="楷体" panose="02010609060101010101" pitchFamily="49" charset="-122"/>
                <a:ea typeface="楷体" panose="02010609060101010101" pitchFamily="49" charset="-122"/>
                <a:sym typeface="+mn-ea"/>
              </a:rPr>
              <a:t>《</a:t>
            </a:r>
            <a:r>
              <a:rPr lang="zh-CN" altLang="en-US" sz="2000" kern="0" dirty="0">
                <a:solidFill>
                  <a:prstClr val="black"/>
                </a:solidFill>
                <a:latin typeface="楷体" panose="02010609060101010101" pitchFamily="49" charset="-122"/>
                <a:ea typeface="楷体" panose="02010609060101010101" pitchFamily="49" charset="-122"/>
                <a:sym typeface="+mn-ea"/>
              </a:rPr>
              <a:t>华东师范大学研究生学术活动登记表</a:t>
            </a:r>
            <a:r>
              <a:rPr lang="en-US" altLang="zh-CN" sz="2000" kern="0" dirty="0">
                <a:solidFill>
                  <a:prstClr val="black"/>
                </a:solidFill>
                <a:latin typeface="楷体" panose="02010609060101010101" pitchFamily="49" charset="-122"/>
                <a:ea typeface="楷体" panose="02010609060101010101" pitchFamily="49" charset="-122"/>
                <a:sym typeface="+mn-ea"/>
              </a:rPr>
              <a:t>》</a:t>
            </a:r>
            <a:r>
              <a:rPr lang="zh-CN" altLang="en-US" sz="2000" kern="0" dirty="0">
                <a:solidFill>
                  <a:prstClr val="black"/>
                </a:solidFill>
                <a:latin typeface="楷体" panose="02010609060101010101" pitchFamily="49" charset="-122"/>
                <a:ea typeface="楷体" panose="02010609060101010101" pitchFamily="49" charset="-122"/>
                <a:sym typeface="+mn-ea"/>
              </a:rPr>
              <a:t>。</a:t>
            </a:r>
            <a:endParaRPr lang="zh-CN" altLang="zh-CN" sz="2000" b="1"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0" y="38358"/>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内容占位符 2"/>
          <p:cNvSpPr txBox="1"/>
          <p:nvPr/>
        </p:nvSpPr>
        <p:spPr>
          <a:xfrm>
            <a:off x="1317188" y="2327500"/>
            <a:ext cx="10156774" cy="3860847"/>
          </a:xfrm>
          <a:prstGeom prst="rect">
            <a:avLst/>
          </a:prstGeom>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defTabSz="914400" eaLnBrk="0" fontAlgn="base" hangingPunct="0">
              <a:lnSpc>
                <a:spcPct val="150000"/>
              </a:lnSpc>
              <a:spcBef>
                <a:spcPts val="0"/>
              </a:spcBef>
              <a:spcAft>
                <a:spcPct val="0"/>
              </a:spcAft>
              <a:buFont typeface="Arial" panose="020B0604020202020204" pitchFamily="34" charset="0"/>
              <a:buNone/>
              <a:defRPr/>
            </a:pPr>
            <a:r>
              <a:rPr lang="zh-CN" altLang="en-US" sz="20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考核时间</a:t>
            </a:r>
            <a:r>
              <a:rPr lang="zh-CN" altLang="en-US" sz="2000" b="1" kern="0" dirty="0">
                <a:latin typeface="楷体" panose="02010609060101010101" pitchFamily="49" charset="-122"/>
                <a:ea typeface="楷体" panose="02010609060101010101" pitchFamily="49" charset="-122"/>
                <a:cs typeface="楷体" panose="02010609060101010101" pitchFamily="49" charset="-122"/>
              </a:rPr>
              <a:t>：</a:t>
            </a:r>
            <a:r>
              <a:rPr lang="zh-CN" altLang="en-US" sz="2000" kern="0" dirty="0">
                <a:latin typeface="楷体" panose="02010609060101010101" pitchFamily="49" charset="-122"/>
                <a:ea typeface="楷体" panose="02010609060101010101" pitchFamily="49" charset="-122"/>
                <a:cs typeface="楷体" panose="02010609060101010101" pitchFamily="49" charset="-122"/>
              </a:rPr>
              <a:t>由各院系组织实施，一般为</a:t>
            </a:r>
            <a:r>
              <a:rPr lang="zh-CN" altLang="zh-CN" sz="2000" kern="0" dirty="0">
                <a:latin typeface="楷体" panose="02010609060101010101" pitchFamily="49" charset="-122"/>
                <a:ea typeface="楷体" panose="02010609060101010101" pitchFamily="49" charset="-122"/>
                <a:cs typeface="楷体" panose="02010609060101010101" pitchFamily="49" charset="-122"/>
              </a:rPr>
              <a:t>第二学年末</a:t>
            </a:r>
            <a:r>
              <a:rPr lang="zh-CN" altLang="en-US" sz="2000" kern="0" dirty="0">
                <a:latin typeface="楷体" panose="02010609060101010101" pitchFamily="49" charset="-122"/>
                <a:ea typeface="楷体" panose="02010609060101010101" pitchFamily="49" charset="-122"/>
                <a:cs typeface="楷体" panose="02010609060101010101" pitchFamily="49" charset="-122"/>
              </a:rPr>
              <a:t>。</a:t>
            </a:r>
            <a:endParaRPr lang="en-US" altLang="zh-CN" sz="2000" kern="0" dirty="0">
              <a:latin typeface="楷体" panose="02010609060101010101" pitchFamily="49" charset="-122"/>
              <a:ea typeface="楷体" panose="02010609060101010101" pitchFamily="49" charset="-122"/>
              <a:cs typeface="楷体" panose="02010609060101010101" pitchFamily="49" charset="-122"/>
            </a:endParaRPr>
          </a:p>
          <a:p>
            <a:pPr marL="0" indent="0" defTabSz="914400" eaLnBrk="0" fontAlgn="base" hangingPunct="0">
              <a:lnSpc>
                <a:spcPct val="150000"/>
              </a:lnSpc>
              <a:spcBef>
                <a:spcPts val="0"/>
              </a:spcBef>
              <a:spcAft>
                <a:spcPct val="0"/>
              </a:spcAft>
              <a:buFont typeface="Arial" panose="020B0604020202020204" pitchFamily="34" charset="0"/>
              <a:buNone/>
              <a:defRPr/>
            </a:pPr>
            <a:r>
              <a:rPr lang="zh-CN" altLang="zh-CN" sz="20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考核</a:t>
            </a:r>
            <a:r>
              <a:rPr lang="zh-CN" altLang="en-US" sz="20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内容</a:t>
            </a:r>
            <a:r>
              <a:rPr lang="zh-CN" altLang="en-US" sz="2000" b="1" kern="0" dirty="0">
                <a:latin typeface="楷体" panose="02010609060101010101" pitchFamily="49" charset="-122"/>
                <a:ea typeface="楷体" panose="02010609060101010101" pitchFamily="49" charset="-122"/>
                <a:cs typeface="楷体" panose="02010609060101010101" pitchFamily="49" charset="-122"/>
              </a:rPr>
              <a:t>：</a:t>
            </a:r>
            <a:endParaRPr lang="en-US" altLang="zh-CN" sz="2000" b="1" kern="0" dirty="0">
              <a:latin typeface="楷体" panose="02010609060101010101" pitchFamily="49" charset="-122"/>
              <a:ea typeface="楷体" panose="02010609060101010101" pitchFamily="49" charset="-122"/>
              <a:cs typeface="楷体" panose="02010609060101010101" pitchFamily="49" charset="-122"/>
            </a:endParaRPr>
          </a:p>
          <a:p>
            <a:pPr marL="0" indent="0" defTabSz="914400" eaLnBrk="0" fontAlgn="base" hangingPunct="0">
              <a:lnSpc>
                <a:spcPct val="150000"/>
              </a:lnSpc>
              <a:spcBef>
                <a:spcPts val="0"/>
              </a:spcBef>
              <a:spcAft>
                <a:spcPct val="0"/>
              </a:spcAft>
              <a:buFont typeface="Arial" panose="020B0604020202020204" pitchFamily="34" charset="0"/>
              <a:buNone/>
              <a:defRPr/>
            </a:pPr>
            <a:r>
              <a:rPr lang="zh-CN" altLang="en-US" sz="2000" kern="0" dirty="0">
                <a:latin typeface="楷体" panose="02010609060101010101" pitchFamily="49" charset="-122"/>
                <a:ea typeface="楷体" panose="02010609060101010101" pitchFamily="49" charset="-122"/>
                <a:cs typeface="楷体" panose="02010609060101010101" pitchFamily="49" charset="-122"/>
              </a:rPr>
              <a:t>（</a:t>
            </a:r>
            <a:r>
              <a:rPr lang="en-US" altLang="zh-CN" sz="2000" kern="0" dirty="0">
                <a:latin typeface="楷体" panose="02010609060101010101" pitchFamily="49" charset="-122"/>
                <a:ea typeface="楷体" panose="02010609060101010101" pitchFamily="49" charset="-122"/>
                <a:cs typeface="楷体" panose="02010609060101010101" pitchFamily="49" charset="-122"/>
              </a:rPr>
              <a:t>1</a:t>
            </a:r>
            <a:r>
              <a:rPr lang="zh-CN" altLang="en-US" sz="2000" kern="0" dirty="0">
                <a:latin typeface="楷体" panose="02010609060101010101" pitchFamily="49" charset="-122"/>
                <a:ea typeface="楷体" panose="02010609060101010101" pitchFamily="49" charset="-122"/>
                <a:cs typeface="楷体" panose="02010609060101010101" pitchFamily="49" charset="-122"/>
              </a:rPr>
              <a:t>）</a:t>
            </a:r>
            <a:r>
              <a:rPr lang="zh-CN" altLang="zh-CN" sz="2000" kern="0" dirty="0">
                <a:latin typeface="楷体" panose="02010609060101010101" pitchFamily="49" charset="-122"/>
                <a:ea typeface="楷体" panose="02010609060101010101" pitchFamily="49" charset="-122"/>
                <a:cs typeface="楷体" panose="02010609060101010101" pitchFamily="49" charset="-122"/>
              </a:rPr>
              <a:t>各类课程</a:t>
            </a:r>
            <a:r>
              <a:rPr lang="zh-CN" altLang="en-US" sz="2000" kern="0" dirty="0">
                <a:latin typeface="楷体" panose="02010609060101010101" pitchFamily="49" charset="-122"/>
                <a:ea typeface="楷体" panose="02010609060101010101" pitchFamily="49" charset="-122"/>
                <a:cs typeface="楷体" panose="02010609060101010101" pitchFamily="49" charset="-122"/>
              </a:rPr>
              <a:t>学分；     （</a:t>
            </a:r>
            <a:r>
              <a:rPr lang="en-US" altLang="zh-CN" sz="2000" kern="0" dirty="0">
                <a:latin typeface="楷体" panose="02010609060101010101" pitchFamily="49" charset="-122"/>
                <a:ea typeface="楷体" panose="02010609060101010101" pitchFamily="49" charset="-122"/>
                <a:cs typeface="楷体" panose="02010609060101010101" pitchFamily="49" charset="-122"/>
              </a:rPr>
              <a:t>2</a:t>
            </a:r>
            <a:r>
              <a:rPr lang="zh-CN" altLang="en-US" sz="2000" kern="0" dirty="0">
                <a:latin typeface="楷体" panose="02010609060101010101" pitchFamily="49" charset="-122"/>
                <a:ea typeface="楷体" panose="02010609060101010101" pitchFamily="49" charset="-122"/>
                <a:cs typeface="楷体" panose="02010609060101010101" pitchFamily="49" charset="-122"/>
              </a:rPr>
              <a:t>）基本文献阅读；</a:t>
            </a:r>
            <a:endParaRPr lang="en-US" altLang="zh-CN" sz="2000" kern="0" dirty="0">
              <a:latin typeface="楷体" panose="02010609060101010101" pitchFamily="49" charset="-122"/>
              <a:ea typeface="楷体" panose="02010609060101010101" pitchFamily="49" charset="-122"/>
              <a:cs typeface="楷体" panose="02010609060101010101" pitchFamily="49" charset="-122"/>
            </a:endParaRPr>
          </a:p>
          <a:p>
            <a:pPr marL="0" indent="0" defTabSz="914400" eaLnBrk="0" fontAlgn="base" hangingPunct="0">
              <a:lnSpc>
                <a:spcPct val="150000"/>
              </a:lnSpc>
              <a:spcBef>
                <a:spcPts val="0"/>
              </a:spcBef>
              <a:spcAft>
                <a:spcPct val="0"/>
              </a:spcAft>
              <a:buFont typeface="Arial" panose="020B0604020202020204" pitchFamily="34" charset="0"/>
              <a:buNone/>
              <a:defRPr/>
            </a:pPr>
            <a:r>
              <a:rPr lang="zh-CN" altLang="en-US" sz="2000" kern="0" dirty="0">
                <a:latin typeface="楷体" panose="02010609060101010101" pitchFamily="49" charset="-122"/>
                <a:ea typeface="楷体" panose="02010609060101010101" pitchFamily="49" charset="-122"/>
                <a:cs typeface="楷体" panose="02010609060101010101" pitchFamily="49" charset="-122"/>
                <a:sym typeface="Wingdings" panose="05000000000000000000" pitchFamily="2" charset="2"/>
              </a:rPr>
              <a:t>（</a:t>
            </a:r>
            <a:r>
              <a:rPr lang="en-US" altLang="zh-CN" sz="2000" kern="0" dirty="0">
                <a:latin typeface="楷体" panose="02010609060101010101" pitchFamily="49" charset="-122"/>
                <a:ea typeface="楷体" panose="02010609060101010101" pitchFamily="49" charset="-122"/>
                <a:cs typeface="楷体" panose="02010609060101010101" pitchFamily="49" charset="-122"/>
                <a:sym typeface="Wingdings" panose="05000000000000000000" pitchFamily="2" charset="2"/>
              </a:rPr>
              <a:t>3</a:t>
            </a:r>
            <a:r>
              <a:rPr lang="zh-CN" altLang="en-US" sz="2000" kern="0" dirty="0">
                <a:latin typeface="楷体" panose="02010609060101010101" pitchFamily="49" charset="-122"/>
                <a:ea typeface="楷体" panose="02010609060101010101" pitchFamily="49" charset="-122"/>
                <a:cs typeface="楷体" panose="02010609060101010101" pitchFamily="49" charset="-122"/>
                <a:sym typeface="Wingdings" panose="05000000000000000000" pitchFamily="2" charset="2"/>
              </a:rPr>
              <a:t>）学术活动；         </a:t>
            </a:r>
            <a:r>
              <a:rPr lang="zh-CN" altLang="en-US" sz="2000" kern="0" dirty="0">
                <a:latin typeface="楷体" panose="02010609060101010101" pitchFamily="49" charset="-122"/>
                <a:ea typeface="楷体" panose="02010609060101010101" pitchFamily="49" charset="-122"/>
                <a:cs typeface="楷体" panose="02010609060101010101" pitchFamily="49" charset="-122"/>
              </a:rPr>
              <a:t>（</a:t>
            </a:r>
            <a:r>
              <a:rPr lang="en-US" altLang="zh-CN" sz="2000" kern="0" dirty="0">
                <a:latin typeface="楷体" panose="02010609060101010101" pitchFamily="49" charset="-122"/>
                <a:ea typeface="楷体" panose="02010609060101010101" pitchFamily="49" charset="-122"/>
                <a:cs typeface="楷体" panose="02010609060101010101" pitchFamily="49" charset="-122"/>
              </a:rPr>
              <a:t>4</a:t>
            </a:r>
            <a:r>
              <a:rPr lang="zh-CN" altLang="en-US" sz="2000" kern="0" dirty="0">
                <a:latin typeface="楷体" panose="02010609060101010101" pitchFamily="49" charset="-122"/>
                <a:ea typeface="楷体" panose="02010609060101010101" pitchFamily="49" charset="-122"/>
                <a:cs typeface="楷体" panose="02010609060101010101" pitchFamily="49" charset="-122"/>
              </a:rPr>
              <a:t>）</a:t>
            </a:r>
            <a:r>
              <a:rPr lang="zh-CN" altLang="zh-CN" sz="2000" kern="0" dirty="0">
                <a:latin typeface="楷体" panose="02010609060101010101" pitchFamily="49" charset="-122"/>
                <a:ea typeface="楷体" panose="02010609060101010101" pitchFamily="49" charset="-122"/>
                <a:cs typeface="楷体" panose="02010609060101010101" pitchFamily="49" charset="-122"/>
              </a:rPr>
              <a:t>实践环节和科研训练的完成情况</a:t>
            </a:r>
            <a:r>
              <a:rPr lang="zh-CN" altLang="en-US" sz="2000" kern="0" dirty="0">
                <a:latin typeface="楷体" panose="02010609060101010101" pitchFamily="49" charset="-122"/>
                <a:ea typeface="楷体" panose="02010609060101010101" pitchFamily="49" charset="-122"/>
                <a:cs typeface="楷体" panose="02010609060101010101" pitchFamily="49" charset="-122"/>
              </a:rPr>
              <a:t>；</a:t>
            </a:r>
          </a:p>
          <a:p>
            <a:pPr marL="0" indent="0" defTabSz="914400" eaLnBrk="0" fontAlgn="base" hangingPunct="0">
              <a:lnSpc>
                <a:spcPct val="150000"/>
              </a:lnSpc>
              <a:spcBef>
                <a:spcPct val="20000"/>
              </a:spcBef>
              <a:spcAft>
                <a:spcPct val="0"/>
              </a:spcAft>
              <a:buFont typeface="Arial" panose="020B0604020202020204" pitchFamily="34" charset="0"/>
              <a:buNone/>
              <a:defRPr/>
            </a:pPr>
            <a:r>
              <a:rPr lang="zh-CN" altLang="en-US" sz="2000" kern="0" dirty="0">
                <a:latin typeface="楷体" panose="02010609060101010101" pitchFamily="49" charset="-122"/>
                <a:ea typeface="楷体" panose="02010609060101010101" pitchFamily="49" charset="-122"/>
                <a:cs typeface="楷体" panose="02010609060101010101" pitchFamily="49" charset="-122"/>
                <a:sym typeface="Wingdings" panose="05000000000000000000" pitchFamily="2" charset="2"/>
              </a:rPr>
              <a:t>（</a:t>
            </a:r>
            <a:r>
              <a:rPr lang="en-US" altLang="zh-CN" sz="2000" kern="0" dirty="0">
                <a:latin typeface="楷体" panose="02010609060101010101" pitchFamily="49" charset="-122"/>
                <a:ea typeface="楷体" panose="02010609060101010101" pitchFamily="49" charset="-122"/>
                <a:cs typeface="楷体" panose="02010609060101010101" pitchFamily="49" charset="-122"/>
                <a:sym typeface="Wingdings" panose="05000000000000000000" pitchFamily="2" charset="2"/>
              </a:rPr>
              <a:t>5</a:t>
            </a:r>
            <a:r>
              <a:rPr lang="zh-CN" altLang="en-US" sz="2000" kern="0" dirty="0">
                <a:latin typeface="楷体" panose="02010609060101010101" pitchFamily="49" charset="-122"/>
                <a:ea typeface="楷体" panose="02010609060101010101" pitchFamily="49" charset="-122"/>
                <a:cs typeface="楷体" panose="02010609060101010101" pitchFamily="49" charset="-122"/>
                <a:sym typeface="Wingdings" panose="05000000000000000000" pitchFamily="2" charset="2"/>
              </a:rPr>
              <a:t>）</a:t>
            </a:r>
            <a:r>
              <a:rPr lang="zh-CN" altLang="zh-CN" sz="2000" kern="0" dirty="0">
                <a:latin typeface="楷体" panose="02010609060101010101" pitchFamily="49" charset="-122"/>
                <a:ea typeface="楷体" panose="02010609060101010101" pitchFamily="49" charset="-122"/>
                <a:cs typeface="楷体" panose="02010609060101010101" pitchFamily="49" charset="-122"/>
                <a:sym typeface="+mn-ea"/>
              </a:rPr>
              <a:t>学位论文开题情况</a:t>
            </a:r>
            <a:endParaRPr lang="en-US" altLang="zh-CN" sz="2000" kern="0" dirty="0">
              <a:latin typeface="楷体" panose="02010609060101010101" pitchFamily="49" charset="-122"/>
              <a:ea typeface="楷体" panose="02010609060101010101" pitchFamily="49" charset="-122"/>
              <a:cs typeface="楷体" panose="02010609060101010101" pitchFamily="49" charset="-122"/>
            </a:endParaRPr>
          </a:p>
          <a:p>
            <a:pPr marL="0" indent="0" defTabSz="914400" eaLnBrk="0" fontAlgn="base" hangingPunct="0">
              <a:lnSpc>
                <a:spcPct val="150000"/>
              </a:lnSpc>
              <a:spcBef>
                <a:spcPct val="20000"/>
              </a:spcBef>
              <a:spcAft>
                <a:spcPct val="0"/>
              </a:spcAft>
              <a:buFontTx/>
              <a:buNone/>
              <a:defRPr/>
            </a:pPr>
            <a:r>
              <a:rPr lang="zh-CN" altLang="zh-CN" sz="20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考核</a:t>
            </a:r>
            <a:r>
              <a:rPr lang="zh-CN" altLang="en-US" sz="20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结果：</a:t>
            </a:r>
            <a:endParaRPr lang="en-US" altLang="zh-CN" sz="2000" b="1" kern="0" dirty="0">
              <a:solidFill>
                <a:srgbClr val="0070C0"/>
              </a:solidFill>
              <a:latin typeface="楷体" panose="02010609060101010101" pitchFamily="49" charset="-122"/>
              <a:ea typeface="楷体" panose="02010609060101010101" pitchFamily="49" charset="-122"/>
              <a:cs typeface="楷体" panose="02010609060101010101" pitchFamily="49" charset="-122"/>
            </a:endParaRPr>
          </a:p>
          <a:p>
            <a:pPr marL="0" indent="0" defTabSz="914400" eaLnBrk="0" fontAlgn="base" hangingPunct="0">
              <a:lnSpc>
                <a:spcPct val="150000"/>
              </a:lnSpc>
              <a:spcBef>
                <a:spcPct val="20000"/>
              </a:spcBef>
              <a:spcAft>
                <a:spcPct val="0"/>
              </a:spcAft>
              <a:buFontTx/>
              <a:buNone/>
              <a:defRPr/>
            </a:pPr>
            <a:r>
              <a:rPr lang="zh-CN" sz="2000" kern="0" dirty="0">
                <a:latin typeface="楷体" panose="02010609060101010101" pitchFamily="49" charset="-122"/>
                <a:ea typeface="楷体" panose="02010609060101010101" pitchFamily="49" charset="-122"/>
                <a:cs typeface="楷体" panose="02010609060101010101" pitchFamily="49" charset="-122"/>
              </a:rPr>
              <a:t>中期考核通过者，方可进入毕业论文预答辩或答辩程序。</a:t>
            </a:r>
            <a:r>
              <a:rPr lang="zh-CN" sz="2000" b="1" kern="0" dirty="0">
                <a:solidFill>
                  <a:srgbClr val="C00000"/>
                </a:solidFill>
                <a:latin typeface="楷体" panose="02010609060101010101" pitchFamily="49" charset="-122"/>
                <a:ea typeface="楷体" panose="02010609060101010101" pitchFamily="49" charset="-122"/>
                <a:cs typeface="楷体" panose="02010609060101010101" pitchFamily="49" charset="-122"/>
              </a:rPr>
              <a:t>不通过者</a:t>
            </a:r>
            <a:r>
              <a:rPr lang="zh-CN" sz="2000" kern="0" dirty="0">
                <a:latin typeface="楷体" panose="02010609060101010101" pitchFamily="49" charset="-122"/>
                <a:ea typeface="楷体" panose="02010609060101010101" pitchFamily="49" charset="-122"/>
                <a:cs typeface="楷体" panose="02010609060101010101" pitchFamily="49" charset="-122"/>
              </a:rPr>
              <a:t>，根据学业进展情况，可作</a:t>
            </a:r>
            <a:r>
              <a:rPr lang="zh-CN" sz="2000" b="1" kern="0" dirty="0">
                <a:solidFill>
                  <a:srgbClr val="C00000"/>
                </a:solidFill>
                <a:latin typeface="楷体" panose="02010609060101010101" pitchFamily="49" charset="-122"/>
                <a:ea typeface="楷体" panose="02010609060101010101" pitchFamily="49" charset="-122"/>
                <a:cs typeface="楷体" panose="02010609060101010101" pitchFamily="49" charset="-122"/>
              </a:rPr>
              <a:t>延长学习年限</a:t>
            </a:r>
            <a:r>
              <a:rPr lang="zh-CN" sz="2000" kern="0" dirty="0">
                <a:latin typeface="楷体" panose="02010609060101010101" pitchFamily="49" charset="-122"/>
                <a:ea typeface="楷体" panose="02010609060101010101" pitchFamily="49" charset="-122"/>
                <a:cs typeface="楷体" panose="02010609060101010101" pitchFamily="49" charset="-122"/>
              </a:rPr>
              <a:t>、</a:t>
            </a:r>
            <a:r>
              <a:rPr lang="zh-CN" sz="2000" b="1" kern="0" dirty="0">
                <a:solidFill>
                  <a:srgbClr val="C00000"/>
                </a:solidFill>
                <a:latin typeface="楷体" panose="02010609060101010101" pitchFamily="49" charset="-122"/>
                <a:ea typeface="楷体" panose="02010609060101010101" pitchFamily="49" charset="-122"/>
                <a:cs typeface="楷体" panose="02010609060101010101" pitchFamily="49" charset="-122"/>
              </a:rPr>
              <a:t>结业</a:t>
            </a:r>
            <a:r>
              <a:rPr lang="zh-CN" sz="2000" kern="0" dirty="0">
                <a:latin typeface="楷体" panose="02010609060101010101" pitchFamily="49" charset="-122"/>
                <a:ea typeface="楷体" panose="02010609060101010101" pitchFamily="49" charset="-122"/>
                <a:cs typeface="楷体" panose="02010609060101010101" pitchFamily="49" charset="-122"/>
              </a:rPr>
              <a:t>或</a:t>
            </a:r>
            <a:r>
              <a:rPr lang="zh-CN" sz="2000" b="1" kern="0" dirty="0">
                <a:solidFill>
                  <a:srgbClr val="C00000"/>
                </a:solidFill>
                <a:latin typeface="楷体" panose="02010609060101010101" pitchFamily="49" charset="-122"/>
                <a:ea typeface="楷体" panose="02010609060101010101" pitchFamily="49" charset="-122"/>
                <a:cs typeface="楷体" panose="02010609060101010101" pitchFamily="49" charset="-122"/>
              </a:rPr>
              <a:t>肄业处理</a:t>
            </a:r>
            <a:r>
              <a:rPr lang="zh-CN" sz="2000" kern="0" dirty="0">
                <a:latin typeface="楷体" panose="02010609060101010101" pitchFamily="49" charset="-122"/>
                <a:ea typeface="楷体" panose="02010609060101010101" pitchFamily="49" charset="-122"/>
                <a:cs typeface="楷体" panose="02010609060101010101" pitchFamily="49" charset="-122"/>
              </a:rPr>
              <a:t>。</a:t>
            </a:r>
            <a:endParaRPr lang="zh-CN" altLang="zh-CN" sz="2000" kern="0" dirty="0"/>
          </a:p>
        </p:txBody>
      </p:sp>
      <p:sp>
        <p:nvSpPr>
          <p:cNvPr id="3" name="标题 1"/>
          <p:cNvSpPr txBox="1"/>
          <p:nvPr/>
        </p:nvSpPr>
        <p:spPr>
          <a:xfrm>
            <a:off x="1550035" y="497205"/>
            <a:ext cx="6008370" cy="57404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五、培养环节与考核要求</a:t>
            </a:r>
          </a:p>
        </p:txBody>
      </p:sp>
      <p:sp>
        <p:nvSpPr>
          <p:cNvPr id="4" name="矩形 3"/>
          <p:cNvSpPr/>
          <p:nvPr/>
        </p:nvSpPr>
        <p:spPr>
          <a:xfrm>
            <a:off x="7989455" y="1629864"/>
            <a:ext cx="3484507" cy="598690"/>
          </a:xfrm>
          <a:prstGeom prst="rect">
            <a:avLst/>
          </a:prstGeom>
        </p:spPr>
        <p:txBody>
          <a:bodyPr wrap="square">
            <a:spAutoFit/>
          </a:bodyPr>
          <a:lstStyle/>
          <a:p>
            <a:pPr algn="ctr" eaLnBrk="0" fontAlgn="base" hangingPunct="0">
              <a:lnSpc>
                <a:spcPct val="150000"/>
              </a:lnSpc>
              <a:spcAft>
                <a:spcPct val="0"/>
              </a:spcAft>
              <a:defRPr/>
            </a:pPr>
            <a:r>
              <a:rPr lang="zh-CN" altLang="en-US"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（五）中期考核</a:t>
            </a:r>
            <a:endParaRPr lang="en-US" altLang="zh-CN"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669" y="377"/>
            <a:ext cx="12191966" cy="6857623"/>
            <a:chOff x="335" y="189"/>
            <a:chExt cx="12191966"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sp>
          <p:nvSpPr>
            <p:cNvPr id="3" name="Freeform 6"/>
            <p:cNvSpPr/>
            <p:nvPr/>
          </p:nvSpPr>
          <p:spPr bwMode="auto">
            <a:xfrm>
              <a:off x="970" y="5436457"/>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4" name="Freeform 11"/>
            <p:cNvSpPr/>
            <p:nvPr/>
          </p:nvSpPr>
          <p:spPr bwMode="auto">
            <a:xfrm>
              <a:off x="970" y="888230"/>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grpSp>
      <p:sp>
        <p:nvSpPr>
          <p:cNvPr id="8" name="内容占位符 2"/>
          <p:cNvSpPr txBox="1"/>
          <p:nvPr/>
        </p:nvSpPr>
        <p:spPr>
          <a:xfrm>
            <a:off x="1150581" y="2479791"/>
            <a:ext cx="10103542" cy="3616255"/>
          </a:xfrm>
          <a:prstGeom prst="rect">
            <a:avLst/>
          </a:prstGeom>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defTabSz="914400" eaLnBrk="0" fontAlgn="base" hangingPunct="0">
              <a:lnSpc>
                <a:spcPct val="150000"/>
              </a:lnSpc>
              <a:spcBef>
                <a:spcPts val="0"/>
              </a:spcBef>
              <a:spcAft>
                <a:spcPct val="0"/>
              </a:spcAft>
              <a:buFont typeface="Arial" panose="020B0604020202020204" pitchFamily="34" charset="0"/>
              <a:buNone/>
              <a:defRPr/>
            </a:pPr>
            <a:r>
              <a:rPr lang="zh-CN" altLang="zh-CN"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（六）论文预答辩</a:t>
            </a:r>
            <a:endParaRPr lang="en-US" altLang="zh-CN"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endParaRPr>
          </a:p>
          <a:p>
            <a:pPr marL="0" indent="0" defTabSz="914400" eaLnBrk="0" fontAlgn="base" hangingPunct="0">
              <a:lnSpc>
                <a:spcPct val="150000"/>
              </a:lnSpc>
              <a:spcBef>
                <a:spcPts val="0"/>
              </a:spcBef>
              <a:spcAft>
                <a:spcPct val="0"/>
              </a:spcAft>
              <a:buFont typeface="Arial" panose="020B0604020202020204" pitchFamily="34" charset="0"/>
              <a:buNone/>
              <a:defRPr/>
            </a:pPr>
            <a:r>
              <a:rPr lang="zh-CN" altLang="zh-CN" sz="2000" dirty="0">
                <a:latin typeface="楷体" panose="02010609060101010101" pitchFamily="49" charset="-122"/>
                <a:ea typeface="楷体" panose="02010609060101010101" pitchFamily="49" charset="-122"/>
              </a:rPr>
              <a:t>    鼓励院系根据学科特点和培养目标，在学位论文评阅前1个月组织预答辩。</a:t>
            </a:r>
            <a:endParaRPr lang="en-US" altLang="zh-CN" sz="2000" dirty="0">
              <a:latin typeface="楷体" panose="02010609060101010101" pitchFamily="49" charset="-122"/>
              <a:ea typeface="楷体" panose="02010609060101010101" pitchFamily="49" charset="-122"/>
            </a:endParaRPr>
          </a:p>
          <a:p>
            <a:pPr marL="0" indent="0" defTabSz="914400" eaLnBrk="0" fontAlgn="base" hangingPunct="0">
              <a:lnSpc>
                <a:spcPct val="150000"/>
              </a:lnSpc>
              <a:spcBef>
                <a:spcPts val="0"/>
              </a:spcBef>
              <a:spcAft>
                <a:spcPct val="0"/>
              </a:spcAft>
              <a:buFont typeface="Arial" panose="020B0604020202020204" pitchFamily="34" charset="0"/>
              <a:buNone/>
              <a:defRPr/>
            </a:pPr>
            <a:r>
              <a:rPr lang="zh-CN" altLang="zh-CN"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（七）科研成果要求及论文答辩资格审核</a:t>
            </a:r>
            <a:endParaRPr lang="en-US" altLang="zh-CN"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endParaRPr>
          </a:p>
          <a:p>
            <a:pPr marL="0" indent="0" defTabSz="914400" eaLnBrk="0" fontAlgn="base" hangingPunct="0">
              <a:lnSpc>
                <a:spcPct val="150000"/>
              </a:lnSpc>
              <a:spcBef>
                <a:spcPts val="0"/>
              </a:spcBef>
              <a:spcAft>
                <a:spcPct val="0"/>
              </a:spcAft>
              <a:buFont typeface="Arial" panose="020B0604020202020204" pitchFamily="34" charset="0"/>
              <a:buNone/>
              <a:defRPr/>
            </a:pPr>
            <a:r>
              <a:rPr lang="zh-CN" altLang="zh-CN" sz="2000" dirty="0">
                <a:latin typeface="楷体" panose="02010609060101010101" pitchFamily="49" charset="-122"/>
                <a:ea typeface="楷体" panose="02010609060101010101" pitchFamily="49" charset="-122"/>
                <a:sym typeface="+mn-ea"/>
              </a:rPr>
              <a:t>    毕业前最后一学期，拟毕业硕士生进行论文答辩资格审核</a:t>
            </a:r>
            <a:r>
              <a:rPr lang="zh-CN" altLang="en-US" sz="2000" dirty="0">
                <a:latin typeface="楷体" panose="02010609060101010101" pitchFamily="49" charset="-122"/>
                <a:ea typeface="楷体" panose="02010609060101010101" pitchFamily="49" charset="-122"/>
                <a:sym typeface="+mn-ea"/>
              </a:rPr>
              <a:t>：</a:t>
            </a:r>
            <a:endParaRPr lang="en-US" altLang="zh-CN" sz="2000" dirty="0">
              <a:latin typeface="楷体" panose="02010609060101010101" pitchFamily="49" charset="-122"/>
              <a:ea typeface="楷体" panose="02010609060101010101" pitchFamily="49" charset="-122"/>
            </a:endParaRPr>
          </a:p>
          <a:p>
            <a:pPr marL="0" indent="0" defTabSz="914400" eaLnBrk="0" fontAlgn="base" hangingPunct="0">
              <a:lnSpc>
                <a:spcPct val="150000"/>
              </a:lnSpc>
              <a:spcBef>
                <a:spcPct val="20000"/>
              </a:spcBef>
              <a:spcAft>
                <a:spcPct val="0"/>
              </a:spcAft>
              <a:buFontTx/>
              <a:buNone/>
              <a:defRPr/>
            </a:pPr>
            <a:r>
              <a:rPr lang="en-US" altLang="zh-CN" sz="2000" kern="0" dirty="0">
                <a:latin typeface="楷体" panose="02010609060101010101" pitchFamily="49" charset="-122"/>
                <a:ea typeface="楷体" panose="02010609060101010101" pitchFamily="49" charset="-122"/>
                <a:sym typeface="+mn-ea"/>
              </a:rPr>
              <a:t>    1</a:t>
            </a:r>
            <a:r>
              <a:rPr lang="zh-CN" altLang="en-US" sz="2000" kern="0" dirty="0">
                <a:latin typeface="楷体" panose="02010609060101010101" pitchFamily="49" charset="-122"/>
                <a:ea typeface="楷体" panose="02010609060101010101" pitchFamily="49" charset="-122"/>
                <a:sym typeface="+mn-ea"/>
              </a:rPr>
              <a:t>、</a:t>
            </a:r>
            <a:r>
              <a:rPr lang="zh-CN" altLang="zh-CN" sz="2000" kern="0" dirty="0">
                <a:latin typeface="楷体" panose="02010609060101010101" pitchFamily="49" charset="-122"/>
                <a:ea typeface="楷体" panose="02010609060101010101" pitchFamily="49" charset="-122"/>
                <a:sym typeface="+mn-ea"/>
              </a:rPr>
              <a:t>中期考核复核：培养单位复核中期考核的各类考核项目和结果</a:t>
            </a:r>
            <a:r>
              <a:rPr lang="zh-CN" altLang="en-US" sz="2000" kern="0" dirty="0">
                <a:latin typeface="楷体" panose="02010609060101010101" pitchFamily="49" charset="-122"/>
                <a:ea typeface="楷体" panose="02010609060101010101" pitchFamily="49" charset="-122"/>
                <a:sym typeface="+mn-ea"/>
              </a:rPr>
              <a:t>；</a:t>
            </a:r>
            <a:endParaRPr lang="zh-CN" altLang="zh-CN" sz="2000" kern="0" dirty="0">
              <a:latin typeface="楷体" panose="02010609060101010101" pitchFamily="49" charset="-122"/>
              <a:ea typeface="楷体" panose="02010609060101010101" pitchFamily="49" charset="-122"/>
            </a:endParaRPr>
          </a:p>
          <a:p>
            <a:pPr marL="0" indent="0" defTabSz="914400" eaLnBrk="0" fontAlgn="base" hangingPunct="0">
              <a:lnSpc>
                <a:spcPct val="150000"/>
              </a:lnSpc>
              <a:spcBef>
                <a:spcPct val="20000"/>
              </a:spcBef>
              <a:spcAft>
                <a:spcPct val="0"/>
              </a:spcAft>
              <a:buFontTx/>
              <a:buNone/>
              <a:defRPr/>
            </a:pPr>
            <a:r>
              <a:rPr lang="en-US" altLang="zh-CN" sz="2000" kern="0" dirty="0">
                <a:latin typeface="楷体" panose="02010609060101010101" pitchFamily="49" charset="-122"/>
                <a:ea typeface="楷体" panose="02010609060101010101" pitchFamily="49" charset="-122"/>
                <a:sym typeface="+mn-ea"/>
              </a:rPr>
              <a:t>    2</a:t>
            </a:r>
            <a:r>
              <a:rPr lang="zh-CN" altLang="en-US" sz="2000" kern="0" dirty="0">
                <a:latin typeface="楷体" panose="02010609060101010101" pitchFamily="49" charset="-122"/>
                <a:ea typeface="楷体" panose="02010609060101010101" pitchFamily="49" charset="-122"/>
                <a:sym typeface="+mn-ea"/>
              </a:rPr>
              <a:t>、</a:t>
            </a:r>
            <a:r>
              <a:rPr lang="zh-CN" altLang="zh-CN" sz="2000" kern="0" dirty="0">
                <a:latin typeface="楷体" panose="02010609060101010101" pitchFamily="49" charset="-122"/>
                <a:ea typeface="楷体" panose="02010609060101010101" pitchFamily="49" charset="-122"/>
                <a:sym typeface="+mn-ea"/>
              </a:rPr>
              <a:t>科研成果审核：学校鼓励硕士研究生发表高质量的学术论文，但不作统一量化要求，</a:t>
            </a:r>
            <a:r>
              <a:rPr lang="zh-CN" altLang="en-US" sz="2000" kern="0" dirty="0">
                <a:latin typeface="楷体" panose="02010609060101010101" pitchFamily="49" charset="-122"/>
                <a:ea typeface="楷体" panose="02010609060101010101" pitchFamily="49" charset="-122"/>
                <a:sym typeface="+mn-ea"/>
              </a:rPr>
              <a:t>由</a:t>
            </a:r>
            <a:r>
              <a:rPr lang="zh-CN" altLang="zh-CN" sz="2000" kern="0" dirty="0">
                <a:latin typeface="楷体" panose="02010609060101010101" pitchFamily="49" charset="-122"/>
                <a:ea typeface="楷体" panose="02010609060101010101" pitchFamily="49" charset="-122"/>
                <a:sym typeface="+mn-ea"/>
              </a:rPr>
              <a:t>各培养单位</a:t>
            </a:r>
            <a:r>
              <a:rPr lang="zh-CN" altLang="en-US" sz="2000" kern="0" dirty="0">
                <a:latin typeface="楷体" panose="02010609060101010101" pitchFamily="49" charset="-122"/>
                <a:ea typeface="楷体" panose="02010609060101010101" pitchFamily="49" charset="-122"/>
                <a:sym typeface="+mn-ea"/>
              </a:rPr>
              <a:t>制定具体的</a:t>
            </a:r>
            <a:r>
              <a:rPr lang="zh-CN" altLang="zh-CN" sz="2000" kern="0" dirty="0">
                <a:latin typeface="楷体" panose="02010609060101010101" pitchFamily="49" charset="-122"/>
                <a:ea typeface="楷体" panose="02010609060101010101" pitchFamily="49" charset="-122"/>
                <a:sym typeface="+mn-ea"/>
              </a:rPr>
              <a:t>考核</a:t>
            </a:r>
            <a:r>
              <a:rPr lang="zh-CN" altLang="en-US" sz="2000" kern="0" dirty="0">
                <a:latin typeface="楷体" panose="02010609060101010101" pitchFamily="49" charset="-122"/>
                <a:ea typeface="楷体" panose="02010609060101010101" pitchFamily="49" charset="-122"/>
                <a:sym typeface="+mn-ea"/>
              </a:rPr>
              <a:t>标准，具体</a:t>
            </a:r>
            <a:r>
              <a:rPr lang="zh-CN" altLang="en-US" sz="2000" kern="0">
                <a:latin typeface="楷体" panose="02010609060101010101" pitchFamily="49" charset="-122"/>
                <a:ea typeface="楷体" panose="02010609060101010101" pitchFamily="49" charset="-122"/>
                <a:sym typeface="+mn-ea"/>
              </a:rPr>
              <a:t>请查阅所在专业培养</a:t>
            </a:r>
            <a:r>
              <a:rPr lang="zh-CN" altLang="en-US" sz="2000" kern="0" dirty="0">
                <a:latin typeface="楷体" panose="02010609060101010101" pitchFamily="49" charset="-122"/>
                <a:ea typeface="楷体" panose="02010609060101010101" pitchFamily="49" charset="-122"/>
                <a:sym typeface="+mn-ea"/>
              </a:rPr>
              <a:t>方案</a:t>
            </a:r>
            <a:r>
              <a:rPr lang="zh-CN" altLang="zh-CN" sz="2000" kern="0" dirty="0">
                <a:latin typeface="楷体" panose="02010609060101010101" pitchFamily="49" charset="-122"/>
                <a:ea typeface="楷体" panose="02010609060101010101" pitchFamily="49" charset="-122"/>
                <a:sym typeface="+mn-ea"/>
              </a:rPr>
              <a:t>。</a:t>
            </a:r>
            <a:endParaRPr lang="zh-CN" altLang="zh-CN" sz="2000" dirty="0">
              <a:latin typeface="楷体" panose="02010609060101010101" pitchFamily="49" charset="-122"/>
              <a:ea typeface="楷体" panose="02010609060101010101" pitchFamily="49" charset="-122"/>
            </a:endParaRPr>
          </a:p>
        </p:txBody>
      </p:sp>
      <p:sp>
        <p:nvSpPr>
          <p:cNvPr id="12" name="标题 1"/>
          <p:cNvSpPr txBox="1"/>
          <p:nvPr/>
        </p:nvSpPr>
        <p:spPr>
          <a:xfrm>
            <a:off x="1521460" y="459105"/>
            <a:ext cx="6049645" cy="57404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五、培养环节与考核要求</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9" name="标题 1"/>
          <p:cNvSpPr txBox="1"/>
          <p:nvPr/>
        </p:nvSpPr>
        <p:spPr>
          <a:xfrm>
            <a:off x="1635576" y="404446"/>
            <a:ext cx="3938748" cy="715742"/>
          </a:xfrm>
          <a:prstGeom prst="rect">
            <a:avLst/>
          </a:prstGeom>
          <a:noFill/>
          <a:ln>
            <a:noFill/>
          </a:ln>
        </p:spPr>
        <p:txBody>
          <a:bodyPr/>
          <a:lstStyle>
            <a:defPPr>
              <a:defRPr lang="zh-CN"/>
            </a:defPPr>
            <a:lvl1pPr defTabSz="866775">
              <a:lnSpc>
                <a:spcPct val="90000"/>
              </a:lnSpc>
              <a:spcBef>
                <a:spcPct val="0"/>
              </a:spcBef>
              <a:buNone/>
              <a:defRPr sz="4000" b="1">
                <a:solidFill>
                  <a:srgbClr val="FFFF00"/>
                </a:solidFill>
                <a:latin typeface="华文新魏" panose="02010800040101010101" pitchFamily="2" charset="-122"/>
                <a:ea typeface="华文新魏" panose="02010800040101010101" pitchFamily="2" charset="-122"/>
                <a:cs typeface="+mj-cs"/>
              </a:defRPr>
            </a:lvl1pPr>
          </a:lstStyle>
          <a:p>
            <a:endParaRPr lang="en-US" altLang="zh-CN" dirty="0"/>
          </a:p>
          <a:p>
            <a:endParaRPr lang="zh-CN" altLang="en-US" dirty="0"/>
          </a:p>
        </p:txBody>
      </p:sp>
      <p:cxnSp>
        <p:nvCxnSpPr>
          <p:cNvPr id="10" name="直接连接符 43"/>
          <p:cNvCxnSpPr/>
          <p:nvPr/>
        </p:nvCxnSpPr>
        <p:spPr>
          <a:xfrm>
            <a:off x="881352" y="2819314"/>
            <a:ext cx="3092771"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11" name="直接连接符 45"/>
          <p:cNvCxnSpPr/>
          <p:nvPr/>
        </p:nvCxnSpPr>
        <p:spPr>
          <a:xfrm>
            <a:off x="891832" y="2870164"/>
            <a:ext cx="0" cy="2220582"/>
          </a:xfrm>
          <a:prstGeom prst="line">
            <a:avLst/>
          </a:prstGeom>
        </p:spPr>
        <p:style>
          <a:lnRef idx="1">
            <a:schemeClr val="accent6"/>
          </a:lnRef>
          <a:fillRef idx="0">
            <a:schemeClr val="accent6"/>
          </a:fillRef>
          <a:effectRef idx="0">
            <a:schemeClr val="accent6"/>
          </a:effectRef>
          <a:fontRef idx="minor">
            <a:schemeClr val="tx1"/>
          </a:fontRef>
        </p:style>
      </p:cxnSp>
      <p:sp>
        <p:nvSpPr>
          <p:cNvPr id="12" name="矩形 11"/>
          <p:cNvSpPr/>
          <p:nvPr/>
        </p:nvSpPr>
        <p:spPr>
          <a:xfrm>
            <a:off x="783832" y="2711314"/>
            <a:ext cx="216000" cy="216000"/>
          </a:xfrm>
          <a:prstGeom prst="rect">
            <a:avLst/>
          </a:prstGeom>
          <a:solidFill>
            <a:srgbClr val="C00000"/>
          </a:solidFill>
          <a:effectLst/>
        </p:spPr>
        <p:txBody>
          <a:bodyPr lIns="90000" tIns="36000" rIns="90000" bIns="36000"/>
          <a:lstStyle/>
          <a:p>
            <a:pPr indent="457200">
              <a:lnSpc>
                <a:spcPct val="134000"/>
              </a:lnSpc>
              <a:spcBef>
                <a:spcPts val="600"/>
              </a:spcBef>
            </a:pPr>
            <a:endParaRPr lang="zh-CN" altLang="en-US" sz="2400" b="1">
              <a:solidFill>
                <a:schemeClr val="bg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107832" y="2907939"/>
            <a:ext cx="9826635" cy="2226250"/>
          </a:xfrm>
          <a:prstGeom prst="rect">
            <a:avLst/>
          </a:prstGeom>
          <a:noFill/>
        </p:spPr>
        <p:txBody>
          <a:bodyPr wrap="square" rtlCol="0">
            <a:spAutoFit/>
          </a:bodyPr>
          <a:lstStyle/>
          <a:p>
            <a:pPr>
              <a:lnSpc>
                <a:spcPct val="200000"/>
              </a:lnSpc>
            </a:pPr>
            <a:r>
              <a:rPr lang="en-US" altLang="zh-CN" dirty="0">
                <a:latin typeface="宋体" panose="02010600030101010101" pitchFamily="2" charset="-122"/>
                <a:ea typeface="宋体" panose="02010600030101010101" pitchFamily="2" charset="-122"/>
                <a:cs typeface="楷体" panose="02010609060101010101" pitchFamily="49" charset="-122"/>
              </a:rPr>
              <a:t>1</a:t>
            </a:r>
            <a:r>
              <a:rPr lang="zh-CN" altLang="en-US" dirty="0">
                <a:latin typeface="宋体" panose="02010600030101010101" pitchFamily="2" charset="-122"/>
                <a:ea typeface="宋体" panose="02010600030101010101" pitchFamily="2" charset="-122"/>
                <a:cs typeface="楷体" panose="02010609060101010101" pitchFamily="49" charset="-122"/>
              </a:rPr>
              <a:t>、《华东师范大学学术学位硕士研究生培养工作规定》（华师研</a:t>
            </a:r>
            <a:r>
              <a:rPr lang="en-US" altLang="zh-CN" dirty="0">
                <a:latin typeface="宋体" panose="02010600030101010101" pitchFamily="2" charset="-122"/>
                <a:ea typeface="宋体" panose="02010600030101010101" pitchFamily="2" charset="-122"/>
                <a:cs typeface="楷体" panose="02010609060101010101" pitchFamily="49" charset="-122"/>
              </a:rPr>
              <a:t>〔</a:t>
            </a:r>
            <a:r>
              <a:rPr lang="zh-CN" altLang="en-US" dirty="0">
                <a:latin typeface="宋体" panose="02010600030101010101" pitchFamily="2" charset="-122"/>
                <a:cs typeface="楷体" panose="02010609060101010101" pitchFamily="49" charset="-122"/>
              </a:rPr>
              <a:t>2019</a:t>
            </a:r>
            <a:r>
              <a:rPr lang="en-US" altLang="zh-CN" dirty="0">
                <a:latin typeface="宋体" panose="02010600030101010101" pitchFamily="2" charset="-122"/>
                <a:ea typeface="宋体" panose="02010600030101010101" pitchFamily="2" charset="-122"/>
                <a:cs typeface="楷体" panose="02010609060101010101" pitchFamily="49" charset="-122"/>
              </a:rPr>
              <a:t>〕</a:t>
            </a:r>
            <a:r>
              <a:rPr lang="zh-CN" altLang="en-US" dirty="0">
                <a:latin typeface="宋体" panose="02010600030101010101" pitchFamily="2" charset="-122"/>
                <a:ea typeface="宋体" panose="02010600030101010101" pitchFamily="2" charset="-122"/>
                <a:cs typeface="楷体" panose="02010609060101010101" pitchFamily="49" charset="-122"/>
              </a:rPr>
              <a:t>348号）</a:t>
            </a:r>
            <a:endParaRPr lang="zh-CN" altLang="en-US" sz="1600" dirty="0">
              <a:latin typeface="宋体" panose="02010600030101010101" pitchFamily="2" charset="-122"/>
              <a:ea typeface="宋体" panose="02010600030101010101" pitchFamily="2" charset="-122"/>
              <a:cs typeface="楷体" panose="02010609060101010101" pitchFamily="49" charset="-122"/>
            </a:endParaRPr>
          </a:p>
          <a:p>
            <a:pPr>
              <a:lnSpc>
                <a:spcPct val="200000"/>
              </a:lnSpc>
            </a:pPr>
            <a:r>
              <a:rPr lang="en-US" altLang="zh-CN" dirty="0">
                <a:latin typeface="宋体" panose="02010600030101010101" pitchFamily="2" charset="-122"/>
                <a:ea typeface="宋体" panose="02010600030101010101" pitchFamily="2" charset="-122"/>
                <a:cs typeface="楷体" panose="02010609060101010101" pitchFamily="49" charset="-122"/>
              </a:rPr>
              <a:t>2</a:t>
            </a:r>
            <a:r>
              <a:rPr lang="zh-CN" altLang="en-US" dirty="0">
                <a:latin typeface="宋体" panose="02010600030101010101" pitchFamily="2" charset="-122"/>
                <a:ea typeface="宋体" panose="02010600030101010101" pitchFamily="2" charset="-122"/>
                <a:cs typeface="楷体" panose="02010609060101010101" pitchFamily="49" charset="-122"/>
              </a:rPr>
              <a:t>、《华东师范大学研究生课程学习和成绩管理规定》（华师研</a:t>
            </a:r>
            <a:r>
              <a:rPr lang="en-US" altLang="zh-CN" dirty="0">
                <a:latin typeface="宋体" panose="02010600030101010101" pitchFamily="2" charset="-122"/>
                <a:ea typeface="宋体" panose="02010600030101010101" pitchFamily="2" charset="-122"/>
                <a:cs typeface="楷体" panose="02010609060101010101" pitchFamily="49" charset="-122"/>
              </a:rPr>
              <a:t>〔</a:t>
            </a:r>
            <a:r>
              <a:rPr lang="zh-CN" altLang="en-US" dirty="0">
                <a:latin typeface="宋体" panose="02010600030101010101" pitchFamily="2" charset="-122"/>
                <a:cs typeface="楷体" panose="02010609060101010101" pitchFamily="49" charset="-122"/>
              </a:rPr>
              <a:t>2019</a:t>
            </a:r>
            <a:r>
              <a:rPr lang="en-US" altLang="zh-CN" dirty="0">
                <a:latin typeface="宋体" panose="02010600030101010101" pitchFamily="2" charset="-122"/>
                <a:ea typeface="宋体" panose="02010600030101010101" pitchFamily="2" charset="-122"/>
                <a:cs typeface="楷体" panose="02010609060101010101" pitchFamily="49" charset="-122"/>
              </a:rPr>
              <a:t>〕3</a:t>
            </a:r>
            <a:r>
              <a:rPr lang="zh-CN" altLang="en-US" dirty="0">
                <a:latin typeface="宋体" panose="02010600030101010101" pitchFamily="2" charset="-122"/>
                <a:ea typeface="宋体" panose="02010600030101010101" pitchFamily="2" charset="-122"/>
                <a:cs typeface="楷体" panose="02010609060101010101" pitchFamily="49" charset="-122"/>
              </a:rPr>
              <a:t>49号）</a:t>
            </a:r>
            <a:endParaRPr lang="en-US" altLang="zh-CN" dirty="0">
              <a:latin typeface="宋体" panose="02010600030101010101" pitchFamily="2" charset="-122"/>
              <a:ea typeface="宋体" panose="02010600030101010101" pitchFamily="2" charset="-122"/>
            </a:endParaRPr>
          </a:p>
          <a:p>
            <a:pPr>
              <a:lnSpc>
                <a:spcPct val="200000"/>
              </a:lnSpc>
            </a:pPr>
            <a:r>
              <a:rPr lang="en-US" altLang="zh-CN" dirty="0">
                <a:latin typeface="+mn-ea"/>
              </a:rPr>
              <a:t>3</a:t>
            </a:r>
            <a:r>
              <a:rPr lang="zh-CN" altLang="en-US" dirty="0">
                <a:latin typeface="+mn-ea"/>
              </a:rPr>
              <a:t>、</a:t>
            </a:r>
            <a:r>
              <a:rPr lang="en-US" altLang="zh-CN" dirty="0"/>
              <a:t>《</a:t>
            </a:r>
            <a:r>
              <a:rPr lang="zh-CN" altLang="en-US" dirty="0"/>
              <a:t>华东师范大学研究生学籍管理规定</a:t>
            </a:r>
            <a:r>
              <a:rPr lang="en-US" altLang="zh-CN" dirty="0"/>
              <a:t>》</a:t>
            </a:r>
            <a:r>
              <a:rPr lang="zh-CN" altLang="en-US" dirty="0"/>
              <a:t>（华师研</a:t>
            </a:r>
            <a:r>
              <a:rPr lang="en-US" altLang="zh-CN" dirty="0">
                <a:latin typeface="宋体" panose="02010600030101010101" pitchFamily="2" charset="-122"/>
                <a:ea typeface="宋体" panose="02010600030101010101" pitchFamily="2" charset="-122"/>
                <a:cs typeface="楷体" panose="02010609060101010101" pitchFamily="49" charset="-122"/>
              </a:rPr>
              <a:t>〔</a:t>
            </a:r>
            <a:r>
              <a:rPr lang="zh-CN" altLang="en-US" dirty="0">
                <a:latin typeface="宋体" panose="02010600030101010101" pitchFamily="2" charset="-122"/>
                <a:cs typeface="楷体" panose="02010609060101010101" pitchFamily="49" charset="-122"/>
              </a:rPr>
              <a:t>2019</a:t>
            </a:r>
            <a:r>
              <a:rPr lang="en-US" altLang="zh-CN" dirty="0">
                <a:latin typeface="宋体" panose="02010600030101010101" pitchFamily="2" charset="-122"/>
                <a:ea typeface="宋体" panose="02010600030101010101" pitchFamily="2" charset="-122"/>
                <a:cs typeface="楷体" panose="02010609060101010101" pitchFamily="49" charset="-122"/>
              </a:rPr>
              <a:t>〕</a:t>
            </a:r>
            <a:r>
              <a:rPr lang="en-US" altLang="zh-CN" dirty="0"/>
              <a:t>350</a:t>
            </a:r>
            <a:r>
              <a:rPr lang="zh-CN" altLang="en-US" dirty="0"/>
              <a:t>号）</a:t>
            </a:r>
            <a:endParaRPr lang="en-US" altLang="zh-CN" dirty="0"/>
          </a:p>
          <a:p>
            <a:pPr>
              <a:lnSpc>
                <a:spcPct val="200000"/>
              </a:lnSpc>
            </a:pPr>
            <a:r>
              <a:rPr lang="en-US" altLang="zh-CN" sz="1800" dirty="0">
                <a:solidFill>
                  <a:prstClr val="black"/>
                </a:solidFill>
                <a:latin typeface="楷体" panose="02010609060101010101" pitchFamily="49" charset="-122"/>
                <a:ea typeface="楷体" panose="02010609060101010101" pitchFamily="49" charset="-122"/>
              </a:rPr>
              <a:t> …   …    … </a:t>
            </a:r>
            <a:endParaRPr lang="zh-CN" altLang="en-US" dirty="0"/>
          </a:p>
        </p:txBody>
      </p:sp>
      <p:sp>
        <p:nvSpPr>
          <p:cNvPr id="7" name="矩形 6"/>
          <p:cNvSpPr/>
          <p:nvPr/>
        </p:nvSpPr>
        <p:spPr>
          <a:xfrm>
            <a:off x="1881808" y="447479"/>
            <a:ext cx="4916557" cy="650691"/>
          </a:xfrm>
          <a:prstGeom prst="rect">
            <a:avLst/>
          </a:prstGeom>
        </p:spPr>
        <p:txBody>
          <a:bodyPr wrap="square">
            <a:spAutoFit/>
          </a:bodyPr>
          <a:lstStyle/>
          <a:p>
            <a:pPr defTabSz="866775">
              <a:lnSpc>
                <a:spcPct val="90000"/>
              </a:lnSpc>
              <a:spcBef>
                <a:spcPct val="0"/>
              </a:spcBef>
            </a:pPr>
            <a:r>
              <a:rPr lang="zh-CN" altLang="en-US" sz="4000" b="1" dirty="0">
                <a:solidFill>
                  <a:srgbClr val="FFFF00"/>
                </a:solidFill>
                <a:latin typeface="华文新魏" panose="02010800040101010101" pitchFamily="2" charset="-122"/>
                <a:ea typeface="华文新魏" panose="02010800040101010101" pitchFamily="2" charset="-122"/>
                <a:cs typeface="+mj-cs"/>
              </a:rPr>
              <a:t>培养基本要求与依据</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28" y="377"/>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内容占位符 2"/>
          <p:cNvSpPr txBox="1"/>
          <p:nvPr/>
        </p:nvSpPr>
        <p:spPr>
          <a:xfrm>
            <a:off x="1044563" y="2411242"/>
            <a:ext cx="10103542" cy="3616255"/>
          </a:xfrm>
          <a:prstGeom prst="rect">
            <a:avLst/>
          </a:prstGeom>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defTabSz="914400" eaLnBrk="0" fontAlgn="base" hangingPunct="0">
              <a:lnSpc>
                <a:spcPct val="150000"/>
              </a:lnSpc>
              <a:spcBef>
                <a:spcPts val="0"/>
              </a:spcBef>
              <a:spcAft>
                <a:spcPct val="0"/>
              </a:spcAft>
              <a:buFont typeface="Arial" panose="020B0604020202020204" pitchFamily="34" charset="0"/>
              <a:buNone/>
              <a:defRPr/>
            </a:pPr>
            <a:endParaRPr lang="zh-CN" altLang="zh-CN" sz="2000" dirty="0">
              <a:latin typeface="楷体" panose="02010609060101010101" pitchFamily="49" charset="-122"/>
              <a:ea typeface="楷体" panose="02010609060101010101" pitchFamily="49" charset="-122"/>
            </a:endParaRPr>
          </a:p>
        </p:txBody>
      </p:sp>
      <p:sp>
        <p:nvSpPr>
          <p:cNvPr id="12" name="标题 1"/>
          <p:cNvSpPr txBox="1"/>
          <p:nvPr/>
        </p:nvSpPr>
        <p:spPr>
          <a:xfrm>
            <a:off x="1521460" y="357493"/>
            <a:ext cx="8152892" cy="57404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六、人体、动物实验伦理审查</a:t>
            </a:r>
          </a:p>
        </p:txBody>
      </p:sp>
      <p:sp>
        <p:nvSpPr>
          <p:cNvPr id="3" name="矩形 2"/>
          <p:cNvSpPr/>
          <p:nvPr/>
        </p:nvSpPr>
        <p:spPr>
          <a:xfrm>
            <a:off x="1327970" y="2660364"/>
            <a:ext cx="9819467" cy="2976649"/>
          </a:xfrm>
          <a:prstGeom prst="rect">
            <a:avLst/>
          </a:prstGeom>
        </p:spPr>
        <p:txBody>
          <a:bodyPr wrap="square">
            <a:spAutoFit/>
          </a:bodyPr>
          <a:lstStyle/>
          <a:p>
            <a:pPr lvl="0">
              <a:lnSpc>
                <a:spcPct val="150000"/>
              </a:lnSpc>
            </a:pPr>
            <a:r>
              <a:rPr lang="en-US" altLang="zh-CN" sz="2200" b="1" dirty="0">
                <a:solidFill>
                  <a:srgbClr val="0070C0"/>
                </a:solidFill>
                <a:latin typeface="楷体" panose="02010609060101010101" pitchFamily="49" charset="-122"/>
                <a:ea typeface="楷体" panose="02010609060101010101" pitchFamily="49" charset="-122"/>
              </a:rPr>
              <a:t>1.</a:t>
            </a:r>
            <a:r>
              <a:rPr lang="zh-CN" altLang="en-US" sz="2200" b="1" dirty="0">
                <a:solidFill>
                  <a:srgbClr val="0070C0"/>
                </a:solidFill>
                <a:latin typeface="楷体" panose="02010609060101010101" pitchFamily="49" charset="-122"/>
                <a:ea typeface="楷体" panose="02010609060101010101" pitchFamily="49" charset="-122"/>
              </a:rPr>
              <a:t>学校文件</a:t>
            </a:r>
            <a:r>
              <a:rPr lang="zh-CN" altLang="en-US" sz="2200" kern="0" dirty="0">
                <a:latin typeface="楷体" panose="02010609060101010101" pitchFamily="49" charset="-122"/>
                <a:ea typeface="楷体" panose="02010609060101010101" pitchFamily="49" charset="-122"/>
              </a:rPr>
              <a:t>：</a:t>
            </a:r>
            <a:r>
              <a:rPr lang="zh-CN" altLang="en-US" sz="2000" kern="0" dirty="0">
                <a:solidFill>
                  <a:prstClr val="black"/>
                </a:solidFill>
                <a:latin typeface="Arial" panose="020B0604020202020204"/>
                <a:ea typeface="楷体" panose="02010609060101010101" pitchFamily="49" charset="-122"/>
              </a:rPr>
              <a:t>华东师范大学关于涉及人体、动物实验的课题立项伦理审查和研究生论文中增加伦理审查说明的通知（华师学科</a:t>
            </a:r>
            <a:r>
              <a:rPr lang="en-US" altLang="zh-CN" sz="2000" kern="0" dirty="0">
                <a:solidFill>
                  <a:prstClr val="black"/>
                </a:solidFill>
                <a:latin typeface="Arial" panose="020B0604020202020204"/>
                <a:ea typeface="楷体" panose="02010609060101010101" pitchFamily="49" charset="-122"/>
              </a:rPr>
              <a:t>〔2015〕1 </a:t>
            </a:r>
            <a:r>
              <a:rPr lang="zh-CN" altLang="en-US" sz="2000" kern="0" dirty="0">
                <a:solidFill>
                  <a:prstClr val="black"/>
                </a:solidFill>
                <a:latin typeface="Arial" panose="020B0604020202020204"/>
                <a:ea typeface="楷体" panose="02010609060101010101" pitchFamily="49" charset="-122"/>
              </a:rPr>
              <a:t>号）。</a:t>
            </a:r>
            <a:endParaRPr lang="en-US" altLang="zh-CN" sz="2000" kern="0" dirty="0">
              <a:solidFill>
                <a:prstClr val="black"/>
              </a:solidFill>
              <a:latin typeface="Arial" panose="020B0604020202020204"/>
              <a:ea typeface="楷体" panose="02010609060101010101" pitchFamily="49" charset="-122"/>
            </a:endParaRPr>
          </a:p>
          <a:p>
            <a:pPr lvl="0">
              <a:lnSpc>
                <a:spcPct val="150000"/>
              </a:lnSpc>
            </a:pPr>
            <a:r>
              <a:rPr lang="en-US" altLang="zh-CN" sz="2200" b="1" dirty="0">
                <a:solidFill>
                  <a:srgbClr val="0070C0"/>
                </a:solidFill>
                <a:latin typeface="楷体" panose="02010609060101010101" pitchFamily="49" charset="-122"/>
                <a:ea typeface="楷体" panose="02010609060101010101" pitchFamily="49" charset="-122"/>
              </a:rPr>
              <a:t>2.</a:t>
            </a:r>
            <a:r>
              <a:rPr lang="zh-CN" altLang="en-US" sz="2200" b="1" dirty="0">
                <a:solidFill>
                  <a:srgbClr val="0070C0"/>
                </a:solidFill>
                <a:latin typeface="楷体" panose="02010609060101010101" pitchFamily="49" charset="-122"/>
                <a:ea typeface="楷体" panose="02010609060101010101" pitchFamily="49" charset="-122"/>
              </a:rPr>
              <a:t>基本要求</a:t>
            </a:r>
            <a:r>
              <a:rPr lang="zh-CN" altLang="en-US" sz="2000" kern="0" dirty="0">
                <a:latin typeface="Arial" panose="020B0604020202020204"/>
                <a:ea typeface="楷体" panose="02010609060101010101" pitchFamily="49" charset="-122"/>
              </a:rPr>
              <a:t>：</a:t>
            </a:r>
            <a:r>
              <a:rPr lang="zh-CN" altLang="en-US" sz="2000" b="1" kern="0" dirty="0">
                <a:solidFill>
                  <a:prstClr val="black"/>
                </a:solidFill>
                <a:latin typeface="Arial" panose="020B0604020202020204"/>
                <a:ea typeface="楷体" panose="02010609060101010101" pitchFamily="49" charset="-122"/>
              </a:rPr>
              <a:t>研究生在论文研究中</a:t>
            </a:r>
            <a:r>
              <a:rPr lang="zh-CN" altLang="en-US" sz="2000" kern="0" dirty="0">
                <a:solidFill>
                  <a:prstClr val="black"/>
                </a:solidFill>
                <a:latin typeface="Arial" panose="020B0604020202020204"/>
                <a:ea typeface="楷体" panose="02010609060101010101" pitchFamily="49" charset="-122"/>
              </a:rPr>
              <a:t>，凡涉及人体、动物实验的研究，均需向学校人体、动物实验伦理委员会递交申请，</a:t>
            </a:r>
            <a:r>
              <a:rPr lang="zh-CN" altLang="en-US" sz="2000" b="1" kern="0" dirty="0">
                <a:solidFill>
                  <a:prstClr val="black"/>
                </a:solidFill>
                <a:latin typeface="Arial" panose="020B0604020202020204"/>
                <a:ea typeface="楷体" panose="02010609060101010101" pitchFamily="49" charset="-122"/>
              </a:rPr>
              <a:t>经人体、动物伦理委员会审查通过后，方可立项、开题，进入研究阶段。</a:t>
            </a:r>
            <a:endParaRPr lang="en-US" altLang="zh-CN" sz="2000" b="1" kern="0" dirty="0">
              <a:solidFill>
                <a:prstClr val="black"/>
              </a:solidFill>
              <a:latin typeface="Arial" panose="020B0604020202020204"/>
              <a:ea typeface="楷体" panose="02010609060101010101" pitchFamily="49" charset="-122"/>
            </a:endParaRPr>
          </a:p>
          <a:p>
            <a:pPr lvl="0">
              <a:lnSpc>
                <a:spcPct val="150000"/>
              </a:lnSpc>
            </a:pPr>
            <a:r>
              <a:rPr lang="en-US" altLang="zh-CN" sz="2200" b="1" dirty="0">
                <a:solidFill>
                  <a:srgbClr val="0070C0"/>
                </a:solidFill>
                <a:latin typeface="楷体" panose="02010609060101010101" pitchFamily="49" charset="-122"/>
                <a:ea typeface="楷体" panose="02010609060101010101" pitchFamily="49" charset="-122"/>
              </a:rPr>
              <a:t>3.</a:t>
            </a:r>
            <a:r>
              <a:rPr lang="zh-CN" altLang="en-US" sz="2200" b="1" dirty="0">
                <a:solidFill>
                  <a:srgbClr val="0070C0"/>
                </a:solidFill>
                <a:latin typeface="楷体" panose="02010609060101010101" pitchFamily="49" charset="-122"/>
                <a:ea typeface="楷体" panose="02010609060101010101" pitchFamily="49" charset="-122"/>
              </a:rPr>
              <a:t>操作指南</a:t>
            </a:r>
            <a:r>
              <a:rPr lang="zh-CN" altLang="en-US" sz="2000" kern="0" dirty="0">
                <a:latin typeface="Arial" panose="020B0604020202020204"/>
                <a:ea typeface="楷体" panose="02010609060101010101" pitchFamily="49" charset="-122"/>
              </a:rPr>
              <a:t>：</a:t>
            </a:r>
            <a:r>
              <a:rPr lang="zh-CN" altLang="en-US" sz="2000" kern="0" dirty="0">
                <a:solidFill>
                  <a:prstClr val="black"/>
                </a:solidFill>
                <a:latin typeface="Arial" panose="020B0604020202020204"/>
                <a:ea typeface="楷体" panose="02010609060101010101" pitchFamily="49" charset="-122"/>
              </a:rPr>
              <a:t>详见</a:t>
            </a:r>
            <a:r>
              <a:rPr lang="en-US" altLang="zh-CN" sz="2000" b="1" dirty="0">
                <a:solidFill>
                  <a:srgbClr val="C00000"/>
                </a:solidFill>
                <a:latin typeface="楷体" panose="02010609060101010101" pitchFamily="49" charset="-122"/>
                <a:ea typeface="楷体" panose="02010609060101010101" pitchFamily="49" charset="-122"/>
              </a:rPr>
              <a:t>《</a:t>
            </a:r>
            <a:r>
              <a:rPr lang="zh-CN" altLang="en-US" sz="2000" b="1" dirty="0">
                <a:solidFill>
                  <a:srgbClr val="C00000"/>
                </a:solidFill>
                <a:latin typeface="楷体" panose="02010609060101010101" pitchFamily="49" charset="-122"/>
                <a:ea typeface="楷体" panose="02010609060101010101" pitchFamily="49" charset="-122"/>
              </a:rPr>
              <a:t>研究生手册</a:t>
            </a:r>
            <a:r>
              <a:rPr lang="en-US" altLang="zh-CN" sz="2000" b="1" dirty="0">
                <a:solidFill>
                  <a:srgbClr val="C00000"/>
                </a:solidFill>
                <a:latin typeface="楷体" panose="02010609060101010101" pitchFamily="49" charset="-122"/>
                <a:ea typeface="楷体" panose="02010609060101010101" pitchFamily="49" charset="-122"/>
              </a:rPr>
              <a:t>》</a:t>
            </a:r>
            <a:r>
              <a:rPr lang="zh-CN" altLang="en-US" sz="2000" b="1" dirty="0">
                <a:solidFill>
                  <a:srgbClr val="C00000"/>
                </a:solidFill>
                <a:latin typeface="楷体" panose="02010609060101010101" pitchFamily="49" charset="-122"/>
                <a:ea typeface="楷体" panose="02010609060101010101" pitchFamily="49" charset="-122"/>
              </a:rPr>
              <a:t>（</a:t>
            </a:r>
            <a:r>
              <a:rPr lang="en-US" altLang="zh-CN" sz="2000" b="1" dirty="0">
                <a:solidFill>
                  <a:srgbClr val="C00000"/>
                </a:solidFill>
                <a:latin typeface="楷体" panose="02010609060101010101" pitchFamily="49" charset="-122"/>
                <a:ea typeface="楷体" panose="02010609060101010101" pitchFamily="49" charset="-122"/>
              </a:rPr>
              <a:t>2020</a:t>
            </a:r>
            <a:r>
              <a:rPr lang="zh-CN" altLang="en-US" sz="2000" b="1" dirty="0">
                <a:solidFill>
                  <a:srgbClr val="C00000"/>
                </a:solidFill>
                <a:latin typeface="楷体" panose="02010609060101010101" pitchFamily="49" charset="-122"/>
                <a:ea typeface="楷体" panose="02010609060101010101" pitchFamily="49" charset="-122"/>
              </a:rPr>
              <a:t>）。</a:t>
            </a:r>
            <a:endParaRPr lang="zh-CN" altLang="en-US" sz="2000" kern="0" dirty="0">
              <a:solidFill>
                <a:prstClr val="black"/>
              </a:solidFill>
              <a:latin typeface="Arial" panose="020B0604020202020204"/>
              <a:ea typeface="楷体" panose="02010609060101010101" pitchFamily="49" charset="-122"/>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0" y="-78064"/>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内容占位符 2"/>
          <p:cNvSpPr txBox="1"/>
          <p:nvPr/>
        </p:nvSpPr>
        <p:spPr>
          <a:xfrm>
            <a:off x="1219200" y="2483655"/>
            <a:ext cx="10624038" cy="3360554"/>
          </a:xfrm>
          <a:prstGeom prst="rect">
            <a:avLst/>
          </a:prstGeom>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a:lnSpc>
                <a:spcPct val="150000"/>
              </a:lnSpc>
              <a:spcBef>
                <a:spcPts val="0"/>
              </a:spcBef>
              <a:buNone/>
              <a:defRPr/>
            </a:pPr>
            <a:r>
              <a:rPr lang="zh-CN" altLang="en-US" sz="2000" dirty="0">
                <a:latin typeface="楷体" panose="02010609060101010101" pitchFamily="49" charset="-122"/>
                <a:ea typeface="楷体" panose="02010609060101010101" pitchFamily="49" charset="-122"/>
                <a:cs typeface="楷体" panose="02010609060101010101" pitchFamily="49" charset="-122"/>
                <a:sym typeface="+mn-ea"/>
              </a:rPr>
              <a:t>构建多层次、全覆盖的学术交流平台，为研究生开阔学术视野、开展交流对话、促进全面成才提供有力支持：</a:t>
            </a:r>
            <a:endParaRPr lang="zh-CN" altLang="en-US" sz="2000" dirty="0">
              <a:latin typeface="楷体" panose="02010609060101010101" pitchFamily="49" charset="-122"/>
              <a:ea typeface="楷体" panose="02010609060101010101" pitchFamily="49" charset="-122"/>
              <a:cs typeface="楷体" panose="02010609060101010101" pitchFamily="49" charset="-122"/>
            </a:endParaRPr>
          </a:p>
          <a:p>
            <a:pPr marL="0" indent="0">
              <a:lnSpc>
                <a:spcPct val="150000"/>
              </a:lnSpc>
              <a:spcBef>
                <a:spcPts val="0"/>
              </a:spcBef>
              <a:buNone/>
              <a:defRPr/>
            </a:pPr>
            <a:r>
              <a:rPr lang="zh-CN" altLang="en-US" sz="2000" b="1" dirty="0">
                <a:solidFill>
                  <a:srgbClr val="C00000"/>
                </a:solidFill>
                <a:latin typeface="楷体" panose="02010609060101010101" pitchFamily="49" charset="-122"/>
                <a:ea typeface="楷体" panose="02010609060101010101" pitchFamily="49" charset="-122"/>
                <a:cs typeface="楷体" panose="02010609060101010101" pitchFamily="49" charset="-122"/>
              </a:rPr>
              <a:t>（</a:t>
            </a:r>
            <a:r>
              <a:rPr lang="en-US" altLang="zh-CN" sz="2000" b="1" dirty="0">
                <a:solidFill>
                  <a:srgbClr val="C00000"/>
                </a:solidFill>
                <a:latin typeface="楷体" panose="02010609060101010101" pitchFamily="49" charset="-122"/>
                <a:ea typeface="楷体" panose="02010609060101010101" pitchFamily="49" charset="-122"/>
                <a:cs typeface="楷体" panose="02010609060101010101" pitchFamily="49" charset="-122"/>
              </a:rPr>
              <a:t>1</a:t>
            </a:r>
            <a:r>
              <a:rPr lang="zh-CN" altLang="en-US" sz="2000" b="1" dirty="0">
                <a:solidFill>
                  <a:srgbClr val="C00000"/>
                </a:solidFill>
                <a:latin typeface="楷体" panose="02010609060101010101" pitchFamily="49" charset="-122"/>
                <a:ea typeface="楷体" panose="02010609060101010101" pitchFamily="49" charset="-122"/>
                <a:cs typeface="楷体" panose="02010609060101010101" pitchFamily="49" charset="-122"/>
              </a:rPr>
              <a:t>）</a:t>
            </a:r>
            <a:r>
              <a:rPr lang="zh-CN" altLang="en-US" sz="2000" dirty="0">
                <a:latin typeface="楷体" panose="02010609060101010101" pitchFamily="49" charset="-122"/>
                <a:ea typeface="楷体" panose="02010609060101010101" pitchFamily="49" charset="-122"/>
                <a:cs typeface="楷体" panose="02010609060101010101" pitchFamily="49" charset="-122"/>
              </a:rPr>
              <a:t>学术论坛、暑期学校、</a:t>
            </a:r>
            <a:r>
              <a:rPr lang="zh-CN" altLang="en-US" sz="2000">
                <a:latin typeface="楷体" panose="02010609060101010101" pitchFamily="49" charset="-122"/>
                <a:ea typeface="楷体" panose="02010609060101010101" pitchFamily="49" charset="-122"/>
                <a:cs typeface="楷体" panose="02010609060101010101" pitchFamily="49" charset="-122"/>
              </a:rPr>
              <a:t>学术沙龙</a:t>
            </a:r>
            <a:endParaRPr lang="zh-CN" altLang="en-US" sz="2000" dirty="0">
              <a:latin typeface="楷体" panose="02010609060101010101" pitchFamily="49" charset="-122"/>
              <a:ea typeface="楷体" panose="02010609060101010101" pitchFamily="49" charset="-122"/>
              <a:cs typeface="楷体" panose="02010609060101010101" pitchFamily="49" charset="-122"/>
            </a:endParaRPr>
          </a:p>
          <a:p>
            <a:pPr marL="0" indent="0">
              <a:lnSpc>
                <a:spcPct val="150000"/>
              </a:lnSpc>
              <a:spcBef>
                <a:spcPts val="0"/>
              </a:spcBef>
              <a:buNone/>
              <a:defRPr/>
            </a:pPr>
            <a:r>
              <a:rPr lang="zh-CN" altLang="en-US" sz="2000" b="1" dirty="0">
                <a:solidFill>
                  <a:srgbClr val="C00000"/>
                </a:solidFill>
                <a:latin typeface="楷体" panose="02010609060101010101" pitchFamily="49" charset="-122"/>
                <a:ea typeface="楷体" panose="02010609060101010101" pitchFamily="49" charset="-122"/>
                <a:cs typeface="楷体" panose="02010609060101010101" pitchFamily="49" charset="-122"/>
              </a:rPr>
              <a:t>（</a:t>
            </a:r>
            <a:r>
              <a:rPr lang="en-US" altLang="zh-CN" sz="2000" b="1" dirty="0">
                <a:solidFill>
                  <a:srgbClr val="C00000"/>
                </a:solidFill>
                <a:latin typeface="楷体" panose="02010609060101010101" pitchFamily="49" charset="-122"/>
                <a:ea typeface="楷体" panose="02010609060101010101" pitchFamily="49" charset="-122"/>
                <a:cs typeface="楷体" panose="02010609060101010101" pitchFamily="49" charset="-122"/>
              </a:rPr>
              <a:t>2</a:t>
            </a:r>
            <a:r>
              <a:rPr lang="zh-CN" altLang="en-US" sz="2000" b="1" dirty="0">
                <a:solidFill>
                  <a:srgbClr val="C00000"/>
                </a:solidFill>
                <a:latin typeface="楷体" panose="02010609060101010101" pitchFamily="49" charset="-122"/>
                <a:ea typeface="楷体" panose="02010609060101010101" pitchFamily="49" charset="-122"/>
                <a:cs typeface="楷体" panose="02010609060101010101" pitchFamily="49" charset="-122"/>
              </a:rPr>
              <a:t>）</a:t>
            </a:r>
            <a:r>
              <a:rPr lang="zh-CN" altLang="en-US" sz="2000" dirty="0">
                <a:latin typeface="楷体" panose="02010609060101010101" pitchFamily="49" charset="-122"/>
                <a:ea typeface="楷体" panose="02010609060101010101" pitchFamily="49" charset="-122"/>
                <a:cs typeface="楷体" panose="02010609060101010101" pitchFamily="49" charset="-122"/>
              </a:rPr>
              <a:t>联合培养（中法联培等）、海外研修（含国家公派、学校出境访学</a:t>
            </a:r>
            <a:r>
              <a:rPr lang="en-US" altLang="zh-CN" sz="2000" dirty="0">
                <a:latin typeface="楷体" panose="02010609060101010101" pitchFamily="49" charset="-122"/>
                <a:ea typeface="楷体" panose="02010609060101010101" pitchFamily="49" charset="-122"/>
                <a:cs typeface="楷体" panose="02010609060101010101" pitchFamily="49" charset="-122"/>
              </a:rPr>
              <a:t>A/B/C</a:t>
            </a:r>
            <a:r>
              <a:rPr lang="zh-CN" altLang="en-US" sz="2000" dirty="0">
                <a:latin typeface="楷体" panose="02010609060101010101" pitchFamily="49" charset="-122"/>
                <a:ea typeface="楷体" panose="02010609060101010101" pitchFamily="49" charset="-122"/>
                <a:cs typeface="楷体" panose="02010609060101010101" pitchFamily="49" charset="-122"/>
              </a:rPr>
              <a:t>类）、学术会议（列入目录范围的，可享受资助）</a:t>
            </a:r>
            <a:endParaRPr lang="en-US" altLang="zh-CN" sz="2000" dirty="0">
              <a:latin typeface="楷体" panose="02010609060101010101" pitchFamily="49" charset="-122"/>
              <a:ea typeface="楷体" panose="02010609060101010101" pitchFamily="49" charset="-122"/>
              <a:cs typeface="楷体" panose="02010609060101010101" pitchFamily="49" charset="-122"/>
            </a:endParaRPr>
          </a:p>
          <a:p>
            <a:pPr marL="0" indent="0">
              <a:lnSpc>
                <a:spcPct val="150000"/>
              </a:lnSpc>
              <a:spcBef>
                <a:spcPts val="0"/>
              </a:spcBef>
              <a:buNone/>
              <a:defRPr/>
            </a:pPr>
            <a:r>
              <a:rPr lang="zh-CN" altLang="en-US" sz="2000" b="1" dirty="0">
                <a:solidFill>
                  <a:srgbClr val="C00000"/>
                </a:solidFill>
                <a:latin typeface="楷体" panose="02010609060101010101" pitchFamily="49" charset="-122"/>
                <a:ea typeface="楷体" panose="02010609060101010101" pitchFamily="49" charset="-122"/>
                <a:cs typeface="楷体" panose="02010609060101010101" pitchFamily="49" charset="-122"/>
              </a:rPr>
              <a:t>（</a:t>
            </a:r>
            <a:r>
              <a:rPr lang="en-US" altLang="zh-CN" sz="2000" b="1" dirty="0">
                <a:solidFill>
                  <a:srgbClr val="C00000"/>
                </a:solidFill>
                <a:latin typeface="楷体" panose="02010609060101010101" pitchFamily="49" charset="-122"/>
                <a:ea typeface="楷体" panose="02010609060101010101" pitchFamily="49" charset="-122"/>
                <a:cs typeface="楷体" panose="02010609060101010101" pitchFamily="49" charset="-122"/>
              </a:rPr>
              <a:t>3</a:t>
            </a:r>
            <a:r>
              <a:rPr lang="zh-CN" altLang="en-US" sz="2000" b="1" dirty="0">
                <a:solidFill>
                  <a:srgbClr val="C00000"/>
                </a:solidFill>
                <a:latin typeface="楷体" panose="02010609060101010101" pitchFamily="49" charset="-122"/>
                <a:ea typeface="楷体" panose="02010609060101010101" pitchFamily="49" charset="-122"/>
                <a:cs typeface="楷体" panose="02010609060101010101" pitchFamily="49" charset="-122"/>
              </a:rPr>
              <a:t>）</a:t>
            </a:r>
            <a:r>
              <a:rPr lang="zh-CN" altLang="en-US" sz="2000" dirty="0">
                <a:latin typeface="楷体" panose="02010609060101010101" pitchFamily="49" charset="-122"/>
                <a:ea typeface="楷体" panose="02010609060101010101" pitchFamily="49" charset="-122"/>
                <a:cs typeface="楷体" panose="02010609060101010101" pitchFamily="49" charset="-122"/>
              </a:rPr>
              <a:t>学术讲座等</a:t>
            </a:r>
            <a:endParaRPr lang="en-US" altLang="zh-CN" sz="2000" dirty="0">
              <a:latin typeface="楷体" panose="02010609060101010101" pitchFamily="49" charset="-122"/>
              <a:ea typeface="楷体" panose="02010609060101010101" pitchFamily="49" charset="-122"/>
              <a:cs typeface="楷体" panose="02010609060101010101" pitchFamily="49" charset="-122"/>
            </a:endParaRPr>
          </a:p>
          <a:p>
            <a:pPr marL="0" indent="0">
              <a:lnSpc>
                <a:spcPct val="150000"/>
              </a:lnSpc>
              <a:spcBef>
                <a:spcPts val="0"/>
              </a:spcBef>
              <a:buNone/>
              <a:defRPr/>
            </a:pPr>
            <a:r>
              <a:rPr lang="zh-CN" altLang="en-US" sz="2000" b="1" dirty="0">
                <a:latin typeface="楷体" panose="02010609060101010101" pitchFamily="49" charset="-122"/>
                <a:ea typeface="楷体" panose="02010609060101010101" pitchFamily="49" charset="-122"/>
                <a:cs typeface="楷体" panose="02010609060101010101" pitchFamily="49" charset="-122"/>
              </a:rPr>
              <a:t>请关注、查阅：研究生院网站</a:t>
            </a:r>
            <a:r>
              <a:rPr lang="zh-CN" altLang="en-US" sz="2000" b="1" dirty="0">
                <a:latin typeface="Arial Unicode MS" panose="020B0604020202020204" charset="-122"/>
                <a:ea typeface="Arial Unicode MS" panose="020B0604020202020204" charset="-122"/>
                <a:cs typeface="Arial Unicode MS" panose="020B0604020202020204" charset="-122"/>
              </a:rPr>
              <a:t>（</a:t>
            </a:r>
            <a:r>
              <a:rPr lang="en-US" altLang="zh-CN" sz="2000" b="1" dirty="0">
                <a:solidFill>
                  <a:srgbClr val="00B050"/>
                </a:solidFill>
                <a:latin typeface="Arial Unicode MS" panose="020B0604020202020204" charset="-122"/>
                <a:ea typeface="Arial Unicode MS" panose="020B0604020202020204" charset="-122"/>
                <a:cs typeface="Arial Unicode MS" panose="020B0604020202020204" charset="-122"/>
              </a:rPr>
              <a:t>http://www.yjsy.ecnu.edu.cn/</a:t>
            </a:r>
            <a:r>
              <a:rPr lang="zh-CN" altLang="en-US" sz="2000" b="1" dirty="0">
                <a:latin typeface="Arial Unicode MS" panose="020B0604020202020204" charset="-122"/>
                <a:ea typeface="Arial Unicode MS" panose="020B0604020202020204" charset="-122"/>
                <a:cs typeface="Arial Unicode MS" panose="020B0604020202020204" charset="-122"/>
              </a:rPr>
              <a:t>）</a:t>
            </a:r>
            <a:endParaRPr lang="en-US" altLang="zh-CN" sz="2000" kern="0" dirty="0">
              <a:latin typeface="楷体" panose="02010609060101010101" pitchFamily="49" charset="-122"/>
              <a:ea typeface="楷体" panose="02010609060101010101" pitchFamily="49" charset="-122"/>
              <a:cs typeface="楷体" panose="02010609060101010101" pitchFamily="49" charset="-122"/>
            </a:endParaRPr>
          </a:p>
        </p:txBody>
      </p:sp>
      <p:sp>
        <p:nvSpPr>
          <p:cNvPr id="9" name="标题 1"/>
          <p:cNvSpPr txBox="1"/>
          <p:nvPr/>
        </p:nvSpPr>
        <p:spPr>
          <a:xfrm>
            <a:off x="1635240" y="428158"/>
            <a:ext cx="3525511" cy="647881"/>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七、学术交流</a:t>
            </a:r>
          </a:p>
        </p:txBody>
      </p:sp>
      <p:sp>
        <p:nvSpPr>
          <p:cNvPr id="4" name="矩形 3"/>
          <p:cNvSpPr/>
          <p:nvPr/>
        </p:nvSpPr>
        <p:spPr>
          <a:xfrm>
            <a:off x="4859011" y="1441316"/>
            <a:ext cx="6799384" cy="637675"/>
          </a:xfrm>
          <a:prstGeom prst="rect">
            <a:avLst/>
          </a:prstGeom>
        </p:spPr>
        <p:txBody>
          <a:bodyPr wrap="square">
            <a:spAutoFit/>
          </a:bodyPr>
          <a:lstStyle/>
          <a:p>
            <a:pPr algn="r">
              <a:lnSpc>
                <a:spcPct val="150000"/>
              </a:lnSpc>
              <a:defRPr/>
            </a:pPr>
            <a:r>
              <a:rPr lang="zh-CN" altLang="en-US" sz="2800" b="1" dirty="0">
                <a:solidFill>
                  <a:srgbClr val="C00000"/>
                </a:solidFill>
                <a:latin typeface="楷体" panose="02010609060101010101" pitchFamily="49" charset="-122"/>
                <a:ea typeface="楷体" panose="02010609060101010101" pitchFamily="49" charset="-122"/>
                <a:cs typeface="楷体" panose="02010609060101010101" pitchFamily="49" charset="-122"/>
              </a:rPr>
              <a:t>实施研究生</a:t>
            </a:r>
            <a:r>
              <a:rPr lang="zh-CN" altLang="en-US" sz="2800" b="1" dirty="0">
                <a:solidFill>
                  <a:srgbClr val="C00000"/>
                </a:solidFill>
                <a:latin typeface="楷体" panose="02010609060101010101" pitchFamily="49" charset="-122"/>
                <a:ea typeface="楷体" panose="02010609060101010101" pitchFamily="49" charset="-122"/>
              </a:rPr>
              <a:t>“学术交流计划”</a:t>
            </a:r>
            <a:endParaRPr lang="en-US" altLang="zh-CN" sz="2800" b="1" dirty="0">
              <a:solidFill>
                <a:srgbClr val="C00000"/>
              </a:solidFill>
              <a:latin typeface="楷体" panose="02010609060101010101" pitchFamily="49" charset="-122"/>
              <a:ea typeface="楷体" panose="02010609060101010101" pitchFamily="49"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669" y="0"/>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12" name="标题 1"/>
          <p:cNvSpPr txBox="1"/>
          <p:nvPr/>
        </p:nvSpPr>
        <p:spPr>
          <a:xfrm>
            <a:off x="1635909" y="479450"/>
            <a:ext cx="3578266" cy="652284"/>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八、学科竞赛</a:t>
            </a:r>
          </a:p>
        </p:txBody>
      </p:sp>
      <p:sp>
        <p:nvSpPr>
          <p:cNvPr id="4" name="矩形 3"/>
          <p:cNvSpPr/>
          <p:nvPr/>
        </p:nvSpPr>
        <p:spPr>
          <a:xfrm>
            <a:off x="3747281" y="1563668"/>
            <a:ext cx="8023337" cy="1198854"/>
          </a:xfrm>
          <a:prstGeom prst="rect">
            <a:avLst/>
          </a:prstGeom>
        </p:spPr>
        <p:txBody>
          <a:bodyPr wrap="square">
            <a:spAutoFit/>
          </a:bodyPr>
          <a:lstStyle/>
          <a:p>
            <a:pPr algn="r">
              <a:lnSpc>
                <a:spcPct val="150000"/>
              </a:lnSpc>
              <a:defRPr/>
            </a:pPr>
            <a:r>
              <a:rPr lang="zh-CN" altLang="en-US" sz="2600" b="1" dirty="0">
                <a:solidFill>
                  <a:prstClr val="black"/>
                </a:solidFill>
                <a:latin typeface="楷体" panose="02010609060101010101" pitchFamily="49" charset="-122"/>
                <a:ea typeface="楷体" panose="02010609060101010101" pitchFamily="49" charset="-122"/>
              </a:rPr>
              <a:t>全国“互联网</a:t>
            </a:r>
            <a:r>
              <a:rPr lang="en-US" altLang="zh-CN" sz="2600" b="1" dirty="0">
                <a:solidFill>
                  <a:prstClr val="black"/>
                </a:solidFill>
                <a:latin typeface="楷体" panose="02010609060101010101" pitchFamily="49" charset="-122"/>
                <a:ea typeface="楷体" panose="02010609060101010101" pitchFamily="49" charset="-122"/>
              </a:rPr>
              <a:t>+</a:t>
            </a:r>
            <a:r>
              <a:rPr lang="zh-CN" altLang="en-US" sz="2600" b="1" dirty="0">
                <a:solidFill>
                  <a:prstClr val="black"/>
                </a:solidFill>
                <a:latin typeface="楷体" panose="02010609060101010101" pitchFamily="49" charset="-122"/>
                <a:ea typeface="楷体" panose="02010609060101010101" pitchFamily="49" charset="-122"/>
              </a:rPr>
              <a:t>”、挑战杯等国内、国际重要赛事</a:t>
            </a:r>
          </a:p>
          <a:p>
            <a:pPr algn="r">
              <a:lnSpc>
                <a:spcPct val="150000"/>
              </a:lnSpc>
              <a:defRPr/>
            </a:pPr>
            <a:r>
              <a:rPr lang="zh-CN" altLang="en-US" sz="2600" b="1" dirty="0">
                <a:solidFill>
                  <a:prstClr val="black"/>
                </a:solidFill>
                <a:latin typeface="楷体" panose="02010609060101010101" pitchFamily="49" charset="-122"/>
                <a:ea typeface="楷体" panose="02010609060101010101" pitchFamily="49" charset="-122"/>
              </a:rPr>
              <a:t>中国研究生</a:t>
            </a:r>
            <a:r>
              <a:rPr lang="zh-CN" altLang="en-US" sz="2600" b="1" dirty="0">
                <a:solidFill>
                  <a:srgbClr val="C00000"/>
                </a:solidFill>
                <a:latin typeface="楷体" panose="02010609060101010101" pitchFamily="49" charset="-122"/>
                <a:ea typeface="楷体" panose="02010609060101010101" pitchFamily="49" charset="-122"/>
              </a:rPr>
              <a:t>创新实践系列十大主题赛事</a:t>
            </a:r>
            <a:endParaRPr lang="en-US" altLang="zh-CN" sz="2600" b="1" dirty="0">
              <a:solidFill>
                <a:srgbClr val="C00000"/>
              </a:solidFill>
              <a:latin typeface="楷体" panose="02010609060101010101" pitchFamily="49" charset="-122"/>
              <a:ea typeface="楷体" panose="02010609060101010101" pitchFamily="49" charset="-122"/>
            </a:endParaRPr>
          </a:p>
        </p:txBody>
      </p:sp>
      <p:sp>
        <p:nvSpPr>
          <p:cNvPr id="6" name="矩形 5"/>
          <p:cNvSpPr/>
          <p:nvPr/>
        </p:nvSpPr>
        <p:spPr>
          <a:xfrm>
            <a:off x="703868" y="2392431"/>
            <a:ext cx="5390794" cy="4136710"/>
          </a:xfrm>
          <a:prstGeom prst="rect">
            <a:avLst/>
          </a:prstGeom>
        </p:spPr>
        <p:txBody>
          <a:bodyPr wrap="square">
            <a:spAutoFit/>
          </a:bodyPr>
          <a:lstStyle/>
          <a:p>
            <a:pPr eaLnBrk="0" fontAlgn="base" hangingPunct="0">
              <a:lnSpc>
                <a:spcPts val="3200"/>
              </a:lnSpc>
              <a:defRPr/>
            </a:pPr>
            <a:r>
              <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1</a:t>
            </a:r>
            <a:r>
              <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、中国研究生电子设计竞赛</a:t>
            </a:r>
            <a:endPar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endParaRPr>
          </a:p>
          <a:p>
            <a:pPr eaLnBrk="0" fontAlgn="base" hangingPunct="0">
              <a:lnSpc>
                <a:spcPts val="3200"/>
              </a:lnSpc>
              <a:defRPr/>
            </a:pPr>
            <a:r>
              <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2</a:t>
            </a:r>
            <a:r>
              <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、中国研究生创“芯”大赛</a:t>
            </a:r>
          </a:p>
          <a:p>
            <a:pPr eaLnBrk="0" fontAlgn="base" hangingPunct="0">
              <a:lnSpc>
                <a:spcPts val="3200"/>
              </a:lnSpc>
              <a:defRPr/>
            </a:pPr>
            <a:r>
              <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3</a:t>
            </a:r>
            <a:r>
              <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、中国研究生数学建模竞赛</a:t>
            </a:r>
            <a:endPar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endParaRPr>
          </a:p>
          <a:p>
            <a:pPr eaLnBrk="0" fontAlgn="base" hangingPunct="0">
              <a:lnSpc>
                <a:spcPts val="3200"/>
              </a:lnSpc>
              <a:defRPr/>
            </a:pPr>
            <a:r>
              <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4</a:t>
            </a:r>
            <a:r>
              <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、中国研究生公共管理案例大赛</a:t>
            </a:r>
          </a:p>
          <a:p>
            <a:pPr eaLnBrk="0" fontAlgn="base" hangingPunct="0">
              <a:lnSpc>
                <a:spcPts val="3200"/>
              </a:lnSpc>
              <a:defRPr/>
            </a:pPr>
            <a:r>
              <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5</a:t>
            </a:r>
            <a:r>
              <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、中国 </a:t>
            </a:r>
            <a:r>
              <a:rPr lang="en-US" altLang="zh-CN" sz="2000" dirty="0" err="1">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MPAcc</a:t>
            </a:r>
            <a:r>
              <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 </a:t>
            </a:r>
            <a:r>
              <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学生案例大赛</a:t>
            </a:r>
            <a:endPar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endParaRPr>
          </a:p>
          <a:p>
            <a:pPr eaLnBrk="0" fontAlgn="base" hangingPunct="0">
              <a:lnSpc>
                <a:spcPts val="3200"/>
              </a:lnSpc>
              <a:defRPr/>
            </a:pPr>
            <a:r>
              <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6</a:t>
            </a:r>
            <a:r>
              <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、中国研究生智慧城市技术与创意设计大赛</a:t>
            </a:r>
          </a:p>
          <a:p>
            <a:pPr eaLnBrk="0" fontAlgn="base" hangingPunct="0">
              <a:lnSpc>
                <a:spcPts val="3200"/>
              </a:lnSpc>
              <a:defRPr/>
            </a:pPr>
            <a:r>
              <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7</a:t>
            </a:r>
            <a:r>
              <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、中国研究生移动终端应用设计创新大赛</a:t>
            </a:r>
            <a:endPar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endParaRPr>
          </a:p>
          <a:p>
            <a:pPr eaLnBrk="0" fontAlgn="base" hangingPunct="0">
              <a:lnSpc>
                <a:spcPts val="3200"/>
              </a:lnSpc>
              <a:defRPr/>
            </a:pPr>
            <a:r>
              <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8</a:t>
            </a:r>
            <a:r>
              <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、中国研究生未来飞行器创新大赛</a:t>
            </a:r>
            <a:endPar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endParaRPr>
          </a:p>
          <a:p>
            <a:pPr eaLnBrk="0" fontAlgn="base" hangingPunct="0">
              <a:lnSpc>
                <a:spcPts val="3200"/>
              </a:lnSpc>
              <a:defRPr/>
            </a:pPr>
            <a:r>
              <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9</a:t>
            </a:r>
            <a:r>
              <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、中国石油工程设计大赛</a:t>
            </a:r>
            <a:endPar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endParaRPr>
          </a:p>
          <a:p>
            <a:pPr eaLnBrk="0" fontAlgn="base" hangingPunct="0">
              <a:lnSpc>
                <a:spcPts val="3200"/>
              </a:lnSpc>
              <a:defRPr/>
            </a:pPr>
            <a:r>
              <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rPr>
              <a:t>10</a:t>
            </a:r>
            <a:r>
              <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rPr>
              <a:t>、中国研究生石油装备创新设计大赛 </a:t>
            </a:r>
            <a:endPar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7" name="矩形 6"/>
          <p:cNvSpPr/>
          <p:nvPr/>
        </p:nvSpPr>
        <p:spPr>
          <a:xfrm>
            <a:off x="6246055" y="4279745"/>
            <a:ext cx="5524563" cy="1536511"/>
          </a:xfrm>
          <a:prstGeom prst="rect">
            <a:avLst/>
          </a:prstGeom>
        </p:spPr>
        <p:txBody>
          <a:bodyPr wrap="square">
            <a:spAutoFit/>
          </a:bodyPr>
          <a:lstStyle/>
          <a:p>
            <a:pPr>
              <a:lnSpc>
                <a:spcPct val="150000"/>
              </a:lnSpc>
              <a:defRPr/>
            </a:pPr>
            <a:r>
              <a:rPr lang="zh-CN" altLang="en-US" sz="2200" kern="0" dirty="0">
                <a:solidFill>
                  <a:prstClr val="black"/>
                </a:solidFill>
                <a:latin typeface="楷体" panose="02010609060101010101" pitchFamily="49" charset="-122"/>
                <a:ea typeface="楷体" panose="02010609060101010101" pitchFamily="49" charset="-122"/>
              </a:rPr>
              <a:t>学校支持研究生积极参加重大学科竞赛，并对</a:t>
            </a:r>
            <a:r>
              <a:rPr lang="zh-CN" altLang="en-US" sz="2200" b="1" kern="0" dirty="0">
                <a:solidFill>
                  <a:srgbClr val="C00000"/>
                </a:solidFill>
                <a:latin typeface="楷体" panose="02010609060101010101" pitchFamily="49" charset="-122"/>
                <a:ea typeface="楷体" panose="02010609060101010101" pitchFamily="49" charset="-122"/>
              </a:rPr>
              <a:t>获奖学生（团队）给予奖励</a:t>
            </a:r>
            <a:r>
              <a:rPr lang="zh-CN" altLang="en-US" sz="2200" kern="0" dirty="0">
                <a:latin typeface="楷体" panose="02010609060101010101" pitchFamily="49" charset="-122"/>
                <a:ea typeface="楷体" panose="02010609060101010101" pitchFamily="49" charset="-122"/>
              </a:rPr>
              <a:t>（由学校认定）</a:t>
            </a:r>
            <a:r>
              <a:rPr lang="zh-CN" altLang="en-US" sz="2200" kern="0" dirty="0">
                <a:solidFill>
                  <a:prstClr val="black"/>
                </a:solidFill>
                <a:latin typeface="楷体" panose="02010609060101010101" pitchFamily="49" charset="-122"/>
                <a:ea typeface="楷体" panose="02010609060101010101" pitchFamily="49" charset="-122"/>
              </a:rPr>
              <a:t>。部分获奖，</a:t>
            </a:r>
            <a:r>
              <a:rPr lang="zh-CN" altLang="en-US" sz="2200" b="1" kern="0" dirty="0">
                <a:solidFill>
                  <a:srgbClr val="C00000"/>
                </a:solidFill>
                <a:latin typeface="楷体" panose="02010609060101010101" pitchFamily="49" charset="-122"/>
                <a:ea typeface="楷体" panose="02010609060101010101" pitchFamily="49" charset="-122"/>
              </a:rPr>
              <a:t>可享受上海落户加分</a:t>
            </a:r>
            <a:r>
              <a:rPr lang="zh-CN" altLang="en-US" sz="2200" kern="0" dirty="0">
                <a:solidFill>
                  <a:prstClr val="black"/>
                </a:solidFill>
                <a:latin typeface="楷体" panose="02010609060101010101" pitchFamily="49" charset="-122"/>
                <a:ea typeface="楷体" panose="02010609060101010101" pitchFamily="49" charset="-122"/>
              </a:rPr>
              <a:t>。</a:t>
            </a:r>
            <a:endParaRPr lang="en-US" altLang="zh-CN" sz="2200" kern="0" dirty="0">
              <a:solidFill>
                <a:prstClr val="black"/>
              </a:solidFill>
              <a:latin typeface="楷体" panose="02010609060101010101" pitchFamily="49" charset="-122"/>
              <a:ea typeface="楷体" panose="02010609060101010101" pitchFamily="49" charset="-122"/>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16" name="标题 1"/>
          <p:cNvSpPr txBox="1"/>
          <p:nvPr/>
        </p:nvSpPr>
        <p:spPr>
          <a:xfrm>
            <a:off x="1635909" y="479450"/>
            <a:ext cx="3578266" cy="652284"/>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八、学科竞赛</a:t>
            </a:r>
          </a:p>
        </p:txBody>
      </p:sp>
      <p:sp>
        <p:nvSpPr>
          <p:cNvPr id="3" name="文本框 2"/>
          <p:cNvSpPr txBox="1"/>
          <p:nvPr/>
        </p:nvSpPr>
        <p:spPr>
          <a:xfrm>
            <a:off x="4585793" y="1389093"/>
            <a:ext cx="7150392" cy="1198854"/>
          </a:xfrm>
          <a:prstGeom prst="rect">
            <a:avLst/>
          </a:prstGeom>
        </p:spPr>
        <p:txBody>
          <a:bodyPr wrap="square">
            <a:spAutoFit/>
          </a:bodyPr>
          <a:lstStyle>
            <a:defPPr>
              <a:defRPr lang="zh-CN"/>
            </a:defPPr>
            <a:lvl1pPr algn="r">
              <a:lnSpc>
                <a:spcPct val="150000"/>
              </a:lnSpc>
              <a:defRPr sz="2600" b="1">
                <a:solidFill>
                  <a:prstClr val="black"/>
                </a:solidFill>
                <a:latin typeface="楷体" panose="02010609060101010101" pitchFamily="49" charset="-122"/>
                <a:ea typeface="楷体" panose="02010609060101010101" pitchFamily="49" charset="-122"/>
              </a:defRPr>
            </a:lvl1pPr>
          </a:lstStyle>
          <a:p>
            <a:r>
              <a:rPr lang="zh-CN" altLang="en-US" dirty="0"/>
              <a:t>教育部、全国各专业 研究生教育指导委员会等重要学科竞赛（以学校认定为准）</a:t>
            </a:r>
          </a:p>
        </p:txBody>
      </p:sp>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2373" y="3013426"/>
            <a:ext cx="5765083" cy="3285549"/>
          </a:xfrm>
          <a:prstGeom prst="rect">
            <a:avLst/>
          </a:prstGeom>
        </p:spPr>
      </p:pic>
      <p:pic>
        <p:nvPicPr>
          <p:cNvPr id="6" name="图片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89493" y="3016777"/>
            <a:ext cx="5246692" cy="3285549"/>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15" name="标题 1"/>
          <p:cNvSpPr txBox="1"/>
          <p:nvPr/>
        </p:nvSpPr>
        <p:spPr>
          <a:xfrm>
            <a:off x="1635909" y="479450"/>
            <a:ext cx="3578266" cy="652284"/>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八、学科竞赛</a:t>
            </a:r>
          </a:p>
        </p:txBody>
      </p:sp>
      <p:sp>
        <p:nvSpPr>
          <p:cNvPr id="4" name="矩形 3"/>
          <p:cNvSpPr/>
          <p:nvPr/>
        </p:nvSpPr>
        <p:spPr>
          <a:xfrm>
            <a:off x="3858351" y="1253302"/>
            <a:ext cx="7220466" cy="1468928"/>
          </a:xfrm>
          <a:prstGeom prst="rect">
            <a:avLst/>
          </a:prstGeom>
        </p:spPr>
        <p:txBody>
          <a:bodyPr wrap="square">
            <a:spAutoFit/>
          </a:bodyPr>
          <a:lstStyle/>
          <a:p>
            <a:pPr algn="r">
              <a:lnSpc>
                <a:spcPct val="120000"/>
              </a:lnSpc>
              <a:defRPr/>
            </a:pPr>
            <a:r>
              <a:rPr lang="zh-CN" altLang="en-US" sz="2600" b="1" dirty="0">
                <a:solidFill>
                  <a:prstClr val="black"/>
                </a:solidFill>
                <a:latin typeface="楷体" panose="02010609060101010101" pitchFamily="49" charset="-122"/>
                <a:ea typeface="楷体" panose="02010609060101010101" pitchFamily="49" charset="-122"/>
              </a:rPr>
              <a:t>研究生在</a:t>
            </a:r>
            <a:r>
              <a:rPr lang="zh-CN" altLang="en-US" sz="2600" b="1" dirty="0">
                <a:solidFill>
                  <a:srgbClr val="C00000"/>
                </a:solidFill>
                <a:latin typeface="楷体" panose="02010609060101010101" pitchFamily="49" charset="-122"/>
                <a:ea typeface="楷体" panose="02010609060101010101" pitchFamily="49" charset="-122"/>
              </a:rPr>
              <a:t>“互联网</a:t>
            </a:r>
            <a:r>
              <a:rPr lang="en-US" altLang="zh-CN" sz="2600" b="1" dirty="0">
                <a:solidFill>
                  <a:srgbClr val="C00000"/>
                </a:solidFill>
                <a:latin typeface="楷体" panose="02010609060101010101" pitchFamily="49" charset="-122"/>
                <a:ea typeface="楷体" panose="02010609060101010101" pitchFamily="49" charset="-122"/>
              </a:rPr>
              <a:t>+</a:t>
            </a:r>
            <a:r>
              <a:rPr lang="zh-CN" altLang="en-US" sz="2600" b="1" dirty="0">
                <a:solidFill>
                  <a:srgbClr val="C00000"/>
                </a:solidFill>
                <a:latin typeface="楷体" panose="02010609060101010101" pitchFamily="49" charset="-122"/>
                <a:ea typeface="楷体" panose="02010609060101010101" pitchFamily="49" charset="-122"/>
              </a:rPr>
              <a:t>”、</a:t>
            </a:r>
            <a:endParaRPr lang="en-US" altLang="zh-CN" sz="2600" b="1" dirty="0">
              <a:solidFill>
                <a:srgbClr val="C00000"/>
              </a:solidFill>
              <a:latin typeface="楷体" panose="02010609060101010101" pitchFamily="49" charset="-122"/>
              <a:ea typeface="楷体" panose="02010609060101010101" pitchFamily="49" charset="-122"/>
            </a:endParaRPr>
          </a:p>
          <a:p>
            <a:pPr algn="r">
              <a:lnSpc>
                <a:spcPct val="120000"/>
              </a:lnSpc>
              <a:defRPr/>
            </a:pPr>
            <a:r>
              <a:rPr lang="zh-CN" altLang="en-US" sz="2600" b="1" dirty="0">
                <a:solidFill>
                  <a:prstClr val="black"/>
                </a:solidFill>
                <a:latin typeface="楷体" panose="02010609060101010101" pitchFamily="49" charset="-122"/>
                <a:ea typeface="楷体" panose="02010609060101010101" pitchFamily="49" charset="-122"/>
              </a:rPr>
              <a:t>中国研究生</a:t>
            </a:r>
            <a:r>
              <a:rPr lang="zh-CN" altLang="en-US" sz="2600" b="1" dirty="0">
                <a:solidFill>
                  <a:srgbClr val="C00000"/>
                </a:solidFill>
                <a:latin typeface="楷体" panose="02010609060101010101" pitchFamily="49" charset="-122"/>
                <a:ea typeface="楷体" panose="02010609060101010101" pitchFamily="49" charset="-122"/>
              </a:rPr>
              <a:t>创新实践系列大赛等</a:t>
            </a:r>
            <a:r>
              <a:rPr lang="zh-CN" altLang="en-US" sz="2600" b="1" dirty="0">
                <a:latin typeface="楷体" panose="02010609060101010101" pitchFamily="49" charset="-122"/>
                <a:ea typeface="楷体" panose="02010609060101010101" pitchFamily="49" charset="-122"/>
              </a:rPr>
              <a:t>重大赛事</a:t>
            </a:r>
            <a:endParaRPr lang="en-US" altLang="zh-CN" sz="2600" b="1" dirty="0">
              <a:latin typeface="楷体" panose="02010609060101010101" pitchFamily="49" charset="-122"/>
              <a:ea typeface="楷体" panose="02010609060101010101" pitchFamily="49" charset="-122"/>
            </a:endParaRPr>
          </a:p>
          <a:p>
            <a:pPr algn="r">
              <a:lnSpc>
                <a:spcPct val="120000"/>
              </a:lnSpc>
              <a:defRPr/>
            </a:pPr>
            <a:r>
              <a:rPr lang="zh-CN" altLang="en-US" sz="2600" b="1" dirty="0">
                <a:solidFill>
                  <a:srgbClr val="C00000"/>
                </a:solidFill>
                <a:latin typeface="楷体" panose="02010609060101010101" pitchFamily="49" charset="-122"/>
                <a:ea typeface="楷体" panose="02010609060101010101" pitchFamily="49" charset="-122"/>
              </a:rPr>
              <a:t>主要获奖（</a:t>
            </a:r>
            <a:r>
              <a:rPr lang="en-US" altLang="zh-CN" sz="2600" b="1" dirty="0">
                <a:solidFill>
                  <a:srgbClr val="C00000"/>
                </a:solidFill>
                <a:latin typeface="楷体" panose="02010609060101010101" pitchFamily="49" charset="-122"/>
                <a:ea typeface="楷体" panose="02010609060101010101" pitchFamily="49" charset="-122"/>
              </a:rPr>
              <a:t>2019</a:t>
            </a:r>
            <a:r>
              <a:rPr lang="zh-CN" altLang="en-US" sz="2600" b="1" dirty="0">
                <a:solidFill>
                  <a:srgbClr val="C00000"/>
                </a:solidFill>
                <a:latin typeface="楷体" panose="02010609060101010101" pitchFamily="49" charset="-122"/>
                <a:ea typeface="楷体" panose="02010609060101010101" pitchFamily="49" charset="-122"/>
              </a:rPr>
              <a:t>）</a:t>
            </a:r>
            <a:endParaRPr lang="en-US" altLang="zh-CN" sz="2600" b="1" dirty="0">
              <a:solidFill>
                <a:srgbClr val="C00000"/>
              </a:solidFill>
              <a:latin typeface="楷体" panose="02010609060101010101" pitchFamily="49" charset="-122"/>
              <a:ea typeface="楷体" panose="02010609060101010101" pitchFamily="49" charset="-122"/>
            </a:endParaRPr>
          </a:p>
        </p:txBody>
      </p:sp>
      <p:sp>
        <p:nvSpPr>
          <p:cNvPr id="6" name="矩形 5"/>
          <p:cNvSpPr/>
          <p:nvPr/>
        </p:nvSpPr>
        <p:spPr>
          <a:xfrm>
            <a:off x="1635575" y="2812902"/>
            <a:ext cx="8859817" cy="3636573"/>
          </a:xfrm>
          <a:prstGeom prst="rect">
            <a:avLst/>
          </a:prstGeom>
        </p:spPr>
        <p:txBody>
          <a:bodyPr wrap="square">
            <a:spAutoFit/>
          </a:bodyPr>
          <a:lstStyle/>
          <a:p>
            <a:pPr>
              <a:lnSpc>
                <a:spcPts val="2800"/>
              </a:lnSpc>
            </a:pPr>
            <a:r>
              <a:rPr lang="en-US" altLang="zh-CN" sz="2000" dirty="0">
                <a:latin typeface="楷体" panose="02010609060101010101" pitchFamily="49" charset="-122"/>
                <a:ea typeface="楷体" panose="02010609060101010101" pitchFamily="49" charset="-122"/>
              </a:rPr>
              <a:t>1</a:t>
            </a:r>
            <a:r>
              <a:rPr lang="zh-CN" altLang="en-US" sz="2000" dirty="0">
                <a:latin typeface="楷体" panose="02010609060101010101" pitchFamily="49" charset="-122"/>
                <a:ea typeface="楷体" panose="02010609060101010101" pitchFamily="49" charset="-122"/>
              </a:rPr>
              <a:t>、第五届中国“互联网</a:t>
            </a:r>
            <a:r>
              <a:rPr lang="en-US" altLang="zh-CN" sz="2000" dirty="0">
                <a:latin typeface="楷体" panose="02010609060101010101" pitchFamily="49" charset="-122"/>
                <a:ea typeface="楷体" panose="02010609060101010101" pitchFamily="49" charset="-122"/>
              </a:rPr>
              <a:t>+”</a:t>
            </a:r>
            <a:r>
              <a:rPr lang="zh-CN" altLang="en-US" sz="2000" dirty="0">
                <a:latin typeface="楷体" panose="02010609060101010101" pitchFamily="49" charset="-122"/>
                <a:ea typeface="楷体" panose="02010609060101010101" pitchFamily="49" charset="-122"/>
              </a:rPr>
              <a:t>大学生创新创业大赛：</a:t>
            </a:r>
            <a:endParaRPr lang="en-US" altLang="zh-CN" sz="2000" dirty="0">
              <a:latin typeface="楷体" panose="02010609060101010101" pitchFamily="49" charset="-122"/>
              <a:ea typeface="楷体" panose="02010609060101010101" pitchFamily="49" charset="-122"/>
            </a:endParaRPr>
          </a:p>
          <a:p>
            <a:pPr>
              <a:lnSpc>
                <a:spcPts val="2800"/>
              </a:lnSpc>
            </a:pPr>
            <a:r>
              <a:rPr lang="en-US" altLang="zh-CN" sz="2000" dirty="0">
                <a:latin typeface="楷体" panose="02010609060101010101" pitchFamily="49" charset="-122"/>
                <a:ea typeface="楷体" panose="02010609060101010101" pitchFamily="49" charset="-122"/>
              </a:rPr>
              <a:t>   </a:t>
            </a:r>
            <a:r>
              <a:rPr lang="zh-CN" altLang="en-US" sz="2000" dirty="0">
                <a:latin typeface="楷体" panose="02010609060101010101" pitchFamily="49" charset="-122"/>
                <a:ea typeface="楷体" panose="02010609060101010101" pitchFamily="49" charset="-122"/>
              </a:rPr>
              <a:t>全国</a:t>
            </a:r>
            <a:r>
              <a:rPr lang="zh-CN" altLang="en-US" sz="2000" b="1" dirty="0">
                <a:latin typeface="楷体" panose="02010609060101010101" pitchFamily="49" charset="-122"/>
                <a:ea typeface="楷体" panose="02010609060101010101" pitchFamily="49" charset="-122"/>
              </a:rPr>
              <a:t>总决赛金奖</a:t>
            </a:r>
            <a:r>
              <a:rPr lang="en-US" altLang="zh-CN" sz="2000" b="1" dirty="0">
                <a:solidFill>
                  <a:srgbClr val="C00000"/>
                </a:solidFill>
                <a:latin typeface="楷体" panose="02010609060101010101" pitchFamily="49" charset="-122"/>
                <a:ea typeface="楷体" panose="02010609060101010101" pitchFamily="49" charset="-122"/>
              </a:rPr>
              <a:t>2</a:t>
            </a:r>
            <a:r>
              <a:rPr lang="zh-CN" altLang="en-US" sz="2000" b="1" dirty="0">
                <a:latin typeface="楷体" panose="02010609060101010101" pitchFamily="49" charset="-122"/>
                <a:ea typeface="楷体" panose="02010609060101010101" pitchFamily="49" charset="-122"/>
              </a:rPr>
              <a:t>项</a:t>
            </a:r>
            <a:r>
              <a:rPr lang="zh-CN" altLang="en-US" sz="2000" dirty="0">
                <a:latin typeface="楷体" panose="02010609060101010101" pitchFamily="49" charset="-122"/>
                <a:ea typeface="楷体" panose="02010609060101010101" pitchFamily="49" charset="-122"/>
              </a:rPr>
              <a:t>、银奖</a:t>
            </a:r>
            <a:r>
              <a:rPr lang="en-US" altLang="zh-CN" sz="2000" b="1" dirty="0">
                <a:latin typeface="楷体" panose="02010609060101010101" pitchFamily="49" charset="-122"/>
                <a:ea typeface="楷体" panose="02010609060101010101" pitchFamily="49" charset="-122"/>
              </a:rPr>
              <a:t>2</a:t>
            </a:r>
            <a:r>
              <a:rPr lang="zh-CN" altLang="en-US" sz="2000" dirty="0">
                <a:latin typeface="楷体" panose="02010609060101010101" pitchFamily="49" charset="-122"/>
                <a:ea typeface="楷体" panose="02010609060101010101" pitchFamily="49" charset="-122"/>
              </a:rPr>
              <a:t>项、铜奖</a:t>
            </a:r>
            <a:r>
              <a:rPr lang="en-US" altLang="zh-CN" sz="2000" dirty="0">
                <a:latin typeface="楷体" panose="02010609060101010101" pitchFamily="49" charset="-122"/>
                <a:ea typeface="楷体" panose="02010609060101010101" pitchFamily="49" charset="-122"/>
              </a:rPr>
              <a:t>3</a:t>
            </a:r>
            <a:r>
              <a:rPr lang="zh-CN" altLang="en-US" sz="2000" dirty="0">
                <a:latin typeface="楷体" panose="02010609060101010101" pitchFamily="49" charset="-122"/>
                <a:ea typeface="楷体" panose="02010609060101010101" pitchFamily="49" charset="-122"/>
              </a:rPr>
              <a:t>项</a:t>
            </a:r>
          </a:p>
          <a:p>
            <a:pPr>
              <a:lnSpc>
                <a:spcPts val="2800"/>
              </a:lnSpc>
            </a:pPr>
            <a:r>
              <a:rPr lang="en-US" altLang="zh-CN" sz="2000" dirty="0">
                <a:latin typeface="楷体" panose="02010609060101010101" pitchFamily="49" charset="-122"/>
                <a:ea typeface="楷体" panose="02010609060101010101" pitchFamily="49" charset="-122"/>
              </a:rPr>
              <a:t>2</a:t>
            </a:r>
            <a:r>
              <a:rPr lang="zh-CN" altLang="en-US" sz="2000" dirty="0">
                <a:latin typeface="楷体" panose="02010609060101010101" pitchFamily="49" charset="-122"/>
                <a:ea typeface="楷体" panose="02010609060101010101" pitchFamily="49" charset="-122"/>
              </a:rPr>
              <a:t>、</a:t>
            </a:r>
            <a:r>
              <a:rPr lang="zh-CN" altLang="zh-CN" sz="2000" dirty="0">
                <a:latin typeface="楷体" panose="02010609060101010101" pitchFamily="49" charset="-122"/>
                <a:ea typeface="楷体" panose="02010609060101010101" pitchFamily="49" charset="-122"/>
              </a:rPr>
              <a:t>十六届“挑战杯”北航投全国大学生课外学术科技作品竞赛</a:t>
            </a:r>
            <a:r>
              <a:rPr lang="zh-CN" altLang="en-US" sz="2000" dirty="0">
                <a:latin typeface="楷体" panose="02010609060101010101" pitchFamily="49" charset="-122"/>
                <a:ea typeface="楷体" panose="02010609060101010101" pitchFamily="49" charset="-122"/>
              </a:rPr>
              <a:t>：</a:t>
            </a:r>
            <a:endParaRPr lang="en-US" altLang="zh-CN" sz="2000" dirty="0">
              <a:latin typeface="楷体" panose="02010609060101010101" pitchFamily="49" charset="-122"/>
              <a:ea typeface="楷体" panose="02010609060101010101" pitchFamily="49" charset="-122"/>
            </a:endParaRPr>
          </a:p>
          <a:p>
            <a:pPr>
              <a:lnSpc>
                <a:spcPts val="2800"/>
              </a:lnSpc>
            </a:pPr>
            <a:r>
              <a:rPr lang="en-US" altLang="zh-CN" dirty="0">
                <a:effectLst/>
                <a:ea typeface="等线" panose="02010600030101010101" charset="-122"/>
                <a:cs typeface="Times New Roman" panose="02020603050405020304" pitchFamily="18" charset="0"/>
              </a:rPr>
              <a:t>      </a:t>
            </a:r>
            <a:r>
              <a:rPr lang="zh-CN" altLang="zh-CN" sz="2000" dirty="0">
                <a:latin typeface="楷体" panose="02010609060101010101" pitchFamily="49" charset="-122"/>
                <a:ea typeface="楷体" panose="02010609060101010101" pitchFamily="49" charset="-122"/>
              </a:rPr>
              <a:t>全国</a:t>
            </a:r>
            <a:r>
              <a:rPr lang="zh-CN" altLang="zh-CN" sz="2000" b="1" dirty="0">
                <a:latin typeface="楷体" panose="02010609060101010101" pitchFamily="49" charset="-122"/>
                <a:ea typeface="楷体" panose="02010609060101010101" pitchFamily="49" charset="-122"/>
              </a:rPr>
              <a:t>一等奖</a:t>
            </a:r>
            <a:r>
              <a:rPr lang="en-US" altLang="zh-CN" sz="2000" b="1" dirty="0">
                <a:solidFill>
                  <a:srgbClr val="C00000"/>
                </a:solidFill>
                <a:latin typeface="楷体" panose="02010609060101010101" pitchFamily="49" charset="-122"/>
                <a:ea typeface="楷体" panose="02010609060101010101" pitchFamily="49" charset="-122"/>
              </a:rPr>
              <a:t>1</a:t>
            </a:r>
            <a:r>
              <a:rPr lang="zh-CN" altLang="zh-CN" sz="2000" b="1" dirty="0">
                <a:latin typeface="楷体" panose="02010609060101010101" pitchFamily="49" charset="-122"/>
                <a:ea typeface="楷体" panose="02010609060101010101" pitchFamily="49" charset="-122"/>
              </a:rPr>
              <a:t>项</a:t>
            </a:r>
            <a:r>
              <a:rPr lang="zh-CN" altLang="zh-CN" sz="2000" dirty="0">
                <a:latin typeface="楷体" panose="02010609060101010101" pitchFamily="49" charset="-122"/>
                <a:ea typeface="楷体" panose="02010609060101010101" pitchFamily="49" charset="-122"/>
              </a:rPr>
              <a:t>、二等奖</a:t>
            </a:r>
            <a:r>
              <a:rPr lang="en-US" altLang="zh-CN" sz="2000" b="1" dirty="0">
                <a:latin typeface="楷体" panose="02010609060101010101" pitchFamily="49" charset="-122"/>
                <a:ea typeface="楷体" panose="02010609060101010101" pitchFamily="49" charset="-122"/>
              </a:rPr>
              <a:t>2</a:t>
            </a:r>
            <a:r>
              <a:rPr lang="zh-CN" altLang="zh-CN" sz="2000" dirty="0">
                <a:latin typeface="楷体" panose="02010609060101010101" pitchFamily="49" charset="-122"/>
                <a:ea typeface="楷体" panose="02010609060101010101" pitchFamily="49" charset="-122"/>
              </a:rPr>
              <a:t>项、三等奖</a:t>
            </a:r>
            <a:r>
              <a:rPr lang="en-US" altLang="zh-CN" sz="2000" dirty="0">
                <a:latin typeface="楷体" panose="02010609060101010101" pitchFamily="49" charset="-122"/>
                <a:ea typeface="楷体" panose="02010609060101010101" pitchFamily="49" charset="-122"/>
              </a:rPr>
              <a:t>1</a:t>
            </a:r>
            <a:r>
              <a:rPr lang="zh-CN" altLang="zh-CN" sz="2000" dirty="0">
                <a:latin typeface="楷体" panose="02010609060101010101" pitchFamily="49" charset="-122"/>
                <a:ea typeface="楷体" panose="02010609060101010101" pitchFamily="49" charset="-122"/>
              </a:rPr>
              <a:t>项</a:t>
            </a:r>
            <a:endParaRPr lang="en-US" altLang="zh-CN" sz="2000" dirty="0">
              <a:latin typeface="楷体" panose="02010609060101010101" pitchFamily="49" charset="-122"/>
              <a:ea typeface="楷体" panose="02010609060101010101" pitchFamily="49" charset="-122"/>
            </a:endParaRPr>
          </a:p>
          <a:p>
            <a:pPr>
              <a:lnSpc>
                <a:spcPts val="2800"/>
              </a:lnSpc>
            </a:pPr>
            <a:r>
              <a:rPr lang="en-US" altLang="zh-CN" sz="2000" dirty="0">
                <a:latin typeface="楷体" panose="02010609060101010101" pitchFamily="49" charset="-122"/>
                <a:ea typeface="楷体" panose="02010609060101010101" pitchFamily="49" charset="-122"/>
              </a:rPr>
              <a:t>3</a:t>
            </a:r>
            <a:r>
              <a:rPr lang="zh-CN" altLang="en-US" sz="2000" dirty="0">
                <a:latin typeface="楷体" panose="02010609060101010101" pitchFamily="49" charset="-122"/>
                <a:ea typeface="楷体" panose="02010609060101010101" pitchFamily="49" charset="-122"/>
              </a:rPr>
              <a:t>、</a:t>
            </a:r>
            <a:r>
              <a:rPr lang="zh-CN" altLang="zh-CN" sz="2000" dirty="0">
                <a:latin typeface="楷体" panose="02010609060101010101" pitchFamily="49" charset="-122"/>
                <a:ea typeface="楷体" panose="02010609060101010101" pitchFamily="49" charset="-122"/>
              </a:rPr>
              <a:t>中国研究生电子设计竞赛</a:t>
            </a:r>
            <a:r>
              <a:rPr lang="zh-CN" altLang="en-US" sz="2000" dirty="0">
                <a:latin typeface="楷体" panose="02010609060101010101" pitchFamily="49" charset="-122"/>
                <a:ea typeface="楷体" panose="02010609060101010101" pitchFamily="49" charset="-122"/>
              </a:rPr>
              <a:t>：</a:t>
            </a:r>
            <a:endParaRPr lang="en-US" altLang="zh-CN" sz="2000" dirty="0">
              <a:latin typeface="楷体" panose="02010609060101010101" pitchFamily="49" charset="-122"/>
              <a:ea typeface="楷体" panose="02010609060101010101" pitchFamily="49" charset="-122"/>
            </a:endParaRPr>
          </a:p>
          <a:p>
            <a:pPr>
              <a:lnSpc>
                <a:spcPts val="2800"/>
              </a:lnSpc>
            </a:pPr>
            <a:r>
              <a:rPr lang="en-US" altLang="zh-CN" sz="2000" dirty="0">
                <a:latin typeface="楷体" panose="02010609060101010101" pitchFamily="49" charset="-122"/>
                <a:ea typeface="楷体" panose="02010609060101010101" pitchFamily="49" charset="-122"/>
              </a:rPr>
              <a:t>   </a:t>
            </a:r>
            <a:r>
              <a:rPr lang="zh-CN" altLang="zh-CN" sz="2000" dirty="0">
                <a:latin typeface="楷体" panose="02010609060101010101" pitchFamily="49" charset="-122"/>
                <a:ea typeface="楷体" panose="02010609060101010101" pitchFamily="49" charset="-122"/>
              </a:rPr>
              <a:t>全国</a:t>
            </a:r>
            <a:r>
              <a:rPr lang="zh-CN" altLang="zh-CN" sz="2000" b="1" dirty="0">
                <a:latin typeface="楷体" panose="02010609060101010101" pitchFamily="49" charset="-122"/>
                <a:ea typeface="楷体" panose="02010609060101010101" pitchFamily="49" charset="-122"/>
              </a:rPr>
              <a:t>一等奖</a:t>
            </a:r>
            <a:r>
              <a:rPr lang="en-US" altLang="zh-CN" sz="2000" b="1" dirty="0">
                <a:solidFill>
                  <a:srgbClr val="C00000"/>
                </a:solidFill>
                <a:latin typeface="楷体" panose="02010609060101010101" pitchFamily="49" charset="-122"/>
                <a:ea typeface="楷体" panose="02010609060101010101" pitchFamily="49" charset="-122"/>
              </a:rPr>
              <a:t>5</a:t>
            </a:r>
            <a:r>
              <a:rPr lang="zh-CN" altLang="zh-CN" sz="2000" b="1" dirty="0">
                <a:latin typeface="楷体" panose="02010609060101010101" pitchFamily="49" charset="-122"/>
                <a:ea typeface="楷体" panose="02010609060101010101" pitchFamily="49" charset="-122"/>
              </a:rPr>
              <a:t>项</a:t>
            </a:r>
            <a:r>
              <a:rPr lang="zh-CN" altLang="zh-CN" sz="2000" dirty="0">
                <a:latin typeface="楷体" panose="02010609060101010101" pitchFamily="49" charset="-122"/>
                <a:ea typeface="楷体" panose="02010609060101010101" pitchFamily="49" charset="-122"/>
              </a:rPr>
              <a:t>、二等奖</a:t>
            </a:r>
            <a:r>
              <a:rPr lang="en-US" altLang="zh-CN" sz="2000" b="1" dirty="0">
                <a:latin typeface="楷体" panose="02010609060101010101" pitchFamily="49" charset="-122"/>
                <a:ea typeface="楷体" panose="02010609060101010101" pitchFamily="49" charset="-122"/>
              </a:rPr>
              <a:t>2</a:t>
            </a:r>
            <a:r>
              <a:rPr lang="zh-CN" altLang="zh-CN" sz="2000" dirty="0">
                <a:latin typeface="楷体" panose="02010609060101010101" pitchFamily="49" charset="-122"/>
                <a:ea typeface="楷体" panose="02010609060101010101" pitchFamily="49" charset="-122"/>
              </a:rPr>
              <a:t>项（一等奖获奖总数连续第三年居全国首位）</a:t>
            </a:r>
            <a:endParaRPr lang="en-US" altLang="zh-CN" sz="2000" dirty="0">
              <a:latin typeface="楷体" panose="02010609060101010101" pitchFamily="49" charset="-122"/>
              <a:ea typeface="楷体" panose="02010609060101010101" pitchFamily="49" charset="-122"/>
            </a:endParaRPr>
          </a:p>
          <a:p>
            <a:pPr>
              <a:lnSpc>
                <a:spcPts val="2800"/>
              </a:lnSpc>
            </a:pPr>
            <a:r>
              <a:rPr lang="en-US" altLang="zh-CN" sz="2000" dirty="0">
                <a:latin typeface="楷体" panose="02010609060101010101" pitchFamily="49" charset="-122"/>
                <a:ea typeface="楷体" panose="02010609060101010101" pitchFamily="49" charset="-122"/>
              </a:rPr>
              <a:t>4</a:t>
            </a:r>
            <a:r>
              <a:rPr lang="zh-CN" altLang="en-US" sz="2000" dirty="0">
                <a:latin typeface="楷体" panose="02010609060101010101" pitchFamily="49" charset="-122"/>
                <a:ea typeface="楷体" panose="02010609060101010101" pitchFamily="49" charset="-122"/>
              </a:rPr>
              <a:t>、</a:t>
            </a:r>
            <a:r>
              <a:rPr lang="zh-CN" altLang="zh-CN" sz="2000" dirty="0">
                <a:latin typeface="楷体" panose="02010609060101010101" pitchFamily="49" charset="-122"/>
                <a:ea typeface="楷体" panose="02010609060101010101" pitchFamily="49" charset="-122"/>
              </a:rPr>
              <a:t>中国研究生创“芯”大赛</a:t>
            </a:r>
            <a:r>
              <a:rPr lang="zh-CN" altLang="en-US" sz="2000" dirty="0">
                <a:latin typeface="楷体" panose="02010609060101010101" pitchFamily="49" charset="-122"/>
                <a:ea typeface="楷体" panose="02010609060101010101" pitchFamily="49" charset="-122"/>
              </a:rPr>
              <a:t>：</a:t>
            </a:r>
            <a:endParaRPr lang="en-US" altLang="zh-CN" sz="2000" dirty="0">
              <a:latin typeface="楷体" panose="02010609060101010101" pitchFamily="49" charset="-122"/>
              <a:ea typeface="楷体" panose="02010609060101010101" pitchFamily="49" charset="-122"/>
            </a:endParaRPr>
          </a:p>
          <a:p>
            <a:pPr>
              <a:lnSpc>
                <a:spcPts val="2800"/>
              </a:lnSpc>
            </a:pPr>
            <a:r>
              <a:rPr lang="en-US" altLang="zh-CN" sz="2000" dirty="0">
                <a:latin typeface="楷体" panose="02010609060101010101" pitchFamily="49" charset="-122"/>
                <a:ea typeface="楷体" panose="02010609060101010101" pitchFamily="49" charset="-122"/>
              </a:rPr>
              <a:t>   </a:t>
            </a:r>
            <a:r>
              <a:rPr lang="zh-CN" altLang="zh-CN" sz="2000" dirty="0">
                <a:latin typeface="楷体" panose="02010609060101010101" pitchFamily="49" charset="-122"/>
                <a:ea typeface="楷体" panose="02010609060101010101" pitchFamily="49" charset="-122"/>
              </a:rPr>
              <a:t>全国</a:t>
            </a:r>
            <a:r>
              <a:rPr lang="zh-CN" altLang="en-US" sz="2000" b="1" dirty="0">
                <a:latin typeface="楷体" panose="02010609060101010101" pitchFamily="49" charset="-122"/>
                <a:ea typeface="楷体" panose="02010609060101010101" pitchFamily="49" charset="-122"/>
              </a:rPr>
              <a:t>一等奖</a:t>
            </a:r>
            <a:r>
              <a:rPr lang="en-US" altLang="zh-CN" sz="2000" b="1" dirty="0">
                <a:solidFill>
                  <a:srgbClr val="C00000"/>
                </a:solidFill>
                <a:latin typeface="楷体" panose="02010609060101010101" pitchFamily="49" charset="-122"/>
                <a:ea typeface="楷体" panose="02010609060101010101" pitchFamily="49" charset="-122"/>
              </a:rPr>
              <a:t>1</a:t>
            </a:r>
            <a:r>
              <a:rPr lang="zh-CN" altLang="zh-CN" sz="2000" b="1" dirty="0">
                <a:latin typeface="楷体" panose="02010609060101010101" pitchFamily="49" charset="-122"/>
                <a:ea typeface="楷体" panose="02010609060101010101" pitchFamily="49" charset="-122"/>
              </a:rPr>
              <a:t>项</a:t>
            </a:r>
            <a:r>
              <a:rPr lang="zh-CN" altLang="zh-CN" sz="2000" dirty="0">
                <a:latin typeface="楷体" panose="02010609060101010101" pitchFamily="49" charset="-122"/>
                <a:ea typeface="楷体" panose="02010609060101010101" pitchFamily="49" charset="-122"/>
              </a:rPr>
              <a:t>、二等奖</a:t>
            </a:r>
            <a:r>
              <a:rPr lang="en-US" altLang="zh-CN" sz="2000" b="1" dirty="0">
                <a:latin typeface="楷体" panose="02010609060101010101" pitchFamily="49" charset="-122"/>
                <a:ea typeface="楷体" panose="02010609060101010101" pitchFamily="49" charset="-122"/>
              </a:rPr>
              <a:t>2</a:t>
            </a:r>
            <a:r>
              <a:rPr lang="zh-CN" altLang="zh-CN" sz="2000" dirty="0">
                <a:latin typeface="楷体" panose="02010609060101010101" pitchFamily="49" charset="-122"/>
                <a:ea typeface="楷体" panose="02010609060101010101" pitchFamily="49" charset="-122"/>
              </a:rPr>
              <a:t>项、三等奖</a:t>
            </a:r>
            <a:r>
              <a:rPr lang="en-US" altLang="zh-CN" sz="2000" dirty="0">
                <a:latin typeface="楷体" panose="02010609060101010101" pitchFamily="49" charset="-122"/>
                <a:ea typeface="楷体" panose="02010609060101010101" pitchFamily="49" charset="-122"/>
              </a:rPr>
              <a:t>3</a:t>
            </a:r>
            <a:r>
              <a:rPr lang="zh-CN" altLang="zh-CN" sz="2000" dirty="0">
                <a:latin typeface="楷体" panose="02010609060101010101" pitchFamily="49" charset="-122"/>
                <a:ea typeface="楷体" panose="02010609060101010101" pitchFamily="49" charset="-122"/>
              </a:rPr>
              <a:t>项</a:t>
            </a:r>
            <a:endParaRPr lang="en-US" altLang="zh-CN" sz="2000" dirty="0">
              <a:latin typeface="楷体" panose="02010609060101010101" pitchFamily="49" charset="-122"/>
              <a:ea typeface="楷体" panose="02010609060101010101" pitchFamily="49" charset="-122"/>
            </a:endParaRPr>
          </a:p>
          <a:p>
            <a:pPr>
              <a:lnSpc>
                <a:spcPts val="2800"/>
              </a:lnSpc>
            </a:pPr>
            <a:r>
              <a:rPr lang="en-US" altLang="zh-CN" sz="2000" dirty="0">
                <a:latin typeface="楷体" panose="02010609060101010101" pitchFamily="49" charset="-122"/>
                <a:ea typeface="楷体" panose="02010609060101010101" pitchFamily="49" charset="-122"/>
              </a:rPr>
              <a:t>5</a:t>
            </a:r>
            <a:r>
              <a:rPr lang="zh-CN" altLang="en-US" sz="2000" dirty="0">
                <a:latin typeface="楷体" panose="02010609060101010101" pitchFamily="49" charset="-122"/>
                <a:ea typeface="楷体" panose="02010609060101010101" pitchFamily="49" charset="-122"/>
              </a:rPr>
              <a:t>、</a:t>
            </a:r>
            <a:r>
              <a:rPr lang="zh-CN" altLang="zh-CN" sz="2000" dirty="0">
                <a:latin typeface="楷体" panose="02010609060101010101" pitchFamily="49" charset="-122"/>
                <a:ea typeface="楷体" panose="02010609060101010101" pitchFamily="49" charset="-122"/>
              </a:rPr>
              <a:t>中国研究生</a:t>
            </a:r>
            <a:r>
              <a:rPr lang="zh-CN" altLang="en-US" sz="2000" dirty="0">
                <a:latin typeface="楷体" panose="02010609060101010101" pitchFamily="49" charset="-122"/>
                <a:ea typeface="楷体" panose="02010609060101010101" pitchFamily="49" charset="-122"/>
              </a:rPr>
              <a:t>数学建模</a:t>
            </a:r>
            <a:r>
              <a:rPr lang="zh-CN" altLang="zh-CN" sz="2000" dirty="0">
                <a:latin typeface="楷体" panose="02010609060101010101" pitchFamily="49" charset="-122"/>
                <a:ea typeface="楷体" panose="02010609060101010101" pitchFamily="49" charset="-122"/>
              </a:rPr>
              <a:t>竞赛</a:t>
            </a:r>
            <a:r>
              <a:rPr lang="zh-CN" altLang="en-US" sz="2000" dirty="0">
                <a:latin typeface="楷体" panose="02010609060101010101" pitchFamily="49" charset="-122"/>
                <a:ea typeface="楷体" panose="02010609060101010101" pitchFamily="49" charset="-122"/>
              </a:rPr>
              <a:t>：</a:t>
            </a:r>
            <a:endParaRPr lang="en-US" altLang="zh-CN" sz="2000" dirty="0">
              <a:latin typeface="楷体" panose="02010609060101010101" pitchFamily="49" charset="-122"/>
              <a:ea typeface="楷体" panose="02010609060101010101" pitchFamily="49" charset="-122"/>
            </a:endParaRPr>
          </a:p>
          <a:p>
            <a:pPr>
              <a:lnSpc>
                <a:spcPts val="2800"/>
              </a:lnSpc>
            </a:pPr>
            <a:r>
              <a:rPr lang="en-US" altLang="zh-CN" sz="2000" dirty="0">
                <a:latin typeface="楷体" panose="02010609060101010101" pitchFamily="49" charset="-122"/>
                <a:ea typeface="楷体" panose="02010609060101010101" pitchFamily="49" charset="-122"/>
              </a:rPr>
              <a:t>   </a:t>
            </a:r>
            <a:r>
              <a:rPr lang="zh-CN" altLang="zh-CN" sz="2000" dirty="0">
                <a:latin typeface="楷体" panose="02010609060101010101" pitchFamily="49" charset="-122"/>
                <a:ea typeface="楷体" panose="02010609060101010101" pitchFamily="49" charset="-122"/>
              </a:rPr>
              <a:t>全国</a:t>
            </a:r>
            <a:r>
              <a:rPr lang="zh-CN" altLang="zh-CN" sz="2000" b="1" dirty="0">
                <a:latin typeface="楷体" panose="02010609060101010101" pitchFamily="49" charset="-122"/>
                <a:ea typeface="楷体" panose="02010609060101010101" pitchFamily="49" charset="-122"/>
              </a:rPr>
              <a:t>一等奖</a:t>
            </a:r>
            <a:r>
              <a:rPr lang="en-US" altLang="zh-CN" sz="2000" b="1" dirty="0">
                <a:solidFill>
                  <a:srgbClr val="C00000"/>
                </a:solidFill>
                <a:latin typeface="楷体" panose="02010609060101010101" pitchFamily="49" charset="-122"/>
                <a:ea typeface="楷体" panose="02010609060101010101" pitchFamily="49" charset="-122"/>
              </a:rPr>
              <a:t>3</a:t>
            </a:r>
            <a:r>
              <a:rPr lang="zh-CN" altLang="zh-CN" sz="2000" dirty="0">
                <a:latin typeface="楷体" panose="02010609060101010101" pitchFamily="49" charset="-122"/>
                <a:ea typeface="楷体" panose="02010609060101010101" pitchFamily="49" charset="-122"/>
              </a:rPr>
              <a:t>项、二等奖</a:t>
            </a:r>
            <a:r>
              <a:rPr lang="en-US" altLang="zh-CN" sz="2000" b="1" dirty="0">
                <a:latin typeface="楷体" panose="02010609060101010101" pitchFamily="49" charset="-122"/>
                <a:ea typeface="楷体" panose="02010609060101010101" pitchFamily="49" charset="-122"/>
              </a:rPr>
              <a:t>38</a:t>
            </a:r>
            <a:r>
              <a:rPr lang="zh-CN" altLang="zh-CN" sz="2000" dirty="0">
                <a:latin typeface="楷体" panose="02010609060101010101" pitchFamily="49" charset="-122"/>
                <a:ea typeface="楷体" panose="02010609060101010101" pitchFamily="49" charset="-122"/>
              </a:rPr>
              <a:t>项（全国第八）</a:t>
            </a:r>
            <a:endParaRPr lang="zh-CN" altLang="en-US" sz="2000" b="1" dirty="0">
              <a:latin typeface="楷体" panose="02010609060101010101" pitchFamily="49" charset="-122"/>
              <a:ea typeface="楷体" panose="02010609060101010101" pitchFamily="49" charset="-122"/>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10" name="Rectangle 2"/>
          <p:cNvSpPr txBox="1"/>
          <p:nvPr/>
        </p:nvSpPr>
        <p:spPr>
          <a:xfrm>
            <a:off x="1556444" y="401556"/>
            <a:ext cx="3736731" cy="879492"/>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sz="3600" b="1" kern="0" dirty="0">
                <a:solidFill>
                  <a:srgbClr val="FFFF00"/>
                </a:solidFill>
                <a:latin typeface="华文新魏" panose="02010800040101010101" pitchFamily="2" charset="-122"/>
                <a:ea typeface="华文新魏" panose="02010800040101010101" pitchFamily="2" charset="-122"/>
              </a:rPr>
              <a:t> 九</a:t>
            </a:r>
            <a:r>
              <a:rPr lang="zh-CN" altLang="en-US" sz="4000" b="1" kern="0" dirty="0">
                <a:solidFill>
                  <a:srgbClr val="FFFF00"/>
                </a:solidFill>
                <a:latin typeface="华文新魏" panose="02010800040101010101" pitchFamily="2" charset="-122"/>
                <a:ea typeface="华文新魏" panose="02010800040101010101" pitchFamily="2" charset="-122"/>
              </a:rPr>
              <a:t>、创新创业</a:t>
            </a:r>
            <a:endParaRPr lang="zh-CN" altLang="zh-CN" sz="4000" b="1" kern="0" dirty="0">
              <a:solidFill>
                <a:srgbClr val="FFFF00"/>
              </a:solidFill>
              <a:latin typeface="华文新魏" panose="02010800040101010101" pitchFamily="2" charset="-122"/>
              <a:ea typeface="华文新魏" panose="02010800040101010101" pitchFamily="2" charset="-122"/>
            </a:endParaRPr>
          </a:p>
        </p:txBody>
      </p:sp>
      <p:sp>
        <p:nvSpPr>
          <p:cNvPr id="28" name="矩形 27"/>
          <p:cNvSpPr/>
          <p:nvPr/>
        </p:nvSpPr>
        <p:spPr>
          <a:xfrm>
            <a:off x="749266" y="5785460"/>
            <a:ext cx="10800938" cy="637675"/>
          </a:xfrm>
          <a:prstGeom prst="rect">
            <a:avLst/>
          </a:prstGeom>
        </p:spPr>
        <p:txBody>
          <a:bodyPr wrap="square">
            <a:spAutoFit/>
          </a:bodyPr>
          <a:lstStyle/>
          <a:p>
            <a:pPr>
              <a:lnSpc>
                <a:spcPct val="150000"/>
              </a:lnSpc>
              <a:defRPr/>
            </a:pPr>
            <a:endParaRPr lang="en-US" altLang="zh-CN" sz="2800" kern="0" dirty="0">
              <a:solidFill>
                <a:prstClr val="black"/>
              </a:solidFill>
              <a:latin typeface="楷体" panose="02010609060101010101" pitchFamily="49" charset="-122"/>
              <a:ea typeface="楷体" panose="02010609060101010101" pitchFamily="49" charset="-122"/>
            </a:endParaRPr>
          </a:p>
        </p:txBody>
      </p:sp>
      <p:sp>
        <p:nvSpPr>
          <p:cNvPr id="3" name="内容占位符 2"/>
          <p:cNvSpPr txBox="1"/>
          <p:nvPr/>
        </p:nvSpPr>
        <p:spPr>
          <a:xfrm>
            <a:off x="1080728" y="2392620"/>
            <a:ext cx="10030543" cy="3572359"/>
          </a:xfrm>
          <a:prstGeom prst="rect">
            <a:avLst/>
          </a:prstGeom>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a:lnSpc>
                <a:spcPct val="150000"/>
              </a:lnSpc>
              <a:spcBef>
                <a:spcPts val="0"/>
              </a:spcBef>
              <a:buNone/>
              <a:defRPr/>
            </a:pPr>
            <a:r>
              <a:rPr lang="en-US" altLang="zh-CN" sz="2200" dirty="0">
                <a:solidFill>
                  <a:prstClr val="black"/>
                </a:solidFill>
                <a:latin typeface="楷体" panose="02010609060101010101" pitchFamily="49" charset="-122"/>
                <a:ea typeface="楷体" panose="02010609060101010101" pitchFamily="49" charset="-122"/>
              </a:rPr>
              <a:t>    1</a:t>
            </a:r>
            <a:r>
              <a:rPr lang="zh-CN" altLang="en-US" sz="2200" dirty="0">
                <a:solidFill>
                  <a:prstClr val="black"/>
                </a:solidFill>
                <a:latin typeface="楷体" panose="02010609060101010101" pitchFamily="49" charset="-122"/>
                <a:ea typeface="楷体" panose="02010609060101010101" pitchFamily="49" charset="-122"/>
              </a:rPr>
              <a:t>、</a:t>
            </a:r>
            <a:r>
              <a:rPr lang="zh-CN" altLang="en-US" sz="2200" b="1" dirty="0">
                <a:solidFill>
                  <a:prstClr val="black"/>
                </a:solidFill>
                <a:latin typeface="楷体" panose="02010609060101010101" pitchFamily="49" charset="-122"/>
                <a:ea typeface="楷体" panose="02010609060101010101" pitchFamily="49" charset="-122"/>
              </a:rPr>
              <a:t>构建研究生创新创业教育体系</a:t>
            </a:r>
            <a:r>
              <a:rPr lang="zh-CN" altLang="en-US" sz="2200" dirty="0">
                <a:solidFill>
                  <a:prstClr val="black"/>
                </a:solidFill>
                <a:latin typeface="楷体" panose="02010609060101010101" pitchFamily="49" charset="-122"/>
                <a:ea typeface="楷体" panose="02010609060101010101" pitchFamily="49" charset="-122"/>
              </a:rPr>
              <a:t>：</a:t>
            </a:r>
            <a:r>
              <a:rPr lang="zh-CN" altLang="zh-CN" sz="2200" dirty="0">
                <a:solidFill>
                  <a:prstClr val="black"/>
                </a:solidFill>
                <a:latin typeface="楷体" panose="02010609060101010101" pitchFamily="49" charset="-122"/>
                <a:ea typeface="楷体" panose="02010609060101010101" pitchFamily="49" charset="-122"/>
              </a:rPr>
              <a:t>以提升研究生创新实践能力培养为核心，深化研究生院、创新创业学院合作，落实部分院系的主体责任，多方联动，双创课程、科研训练、学科竞赛、双创基地、创业指导、政策激励等多措并举，</a:t>
            </a:r>
            <a:r>
              <a:rPr lang="zh-CN" altLang="en-US" sz="2200" dirty="0">
                <a:solidFill>
                  <a:prstClr val="black"/>
                </a:solidFill>
                <a:latin typeface="楷体" panose="02010609060101010101" pitchFamily="49" charset="-122"/>
                <a:ea typeface="楷体" panose="02010609060101010101" pitchFamily="49" charset="-122"/>
              </a:rPr>
              <a:t>合力营造氛围，构建“双创”教育平台，推进研究生创新</a:t>
            </a:r>
            <a:r>
              <a:rPr lang="zh-CN" altLang="en-US" sz="2200">
                <a:solidFill>
                  <a:prstClr val="black"/>
                </a:solidFill>
                <a:latin typeface="楷体" panose="02010609060101010101" pitchFamily="49" charset="-122"/>
                <a:ea typeface="楷体" panose="02010609060101010101" pitchFamily="49" charset="-122"/>
              </a:rPr>
              <a:t>创业教育。</a:t>
            </a:r>
            <a:endParaRPr lang="en-US" altLang="zh-CN" sz="2200" dirty="0">
              <a:solidFill>
                <a:prstClr val="black"/>
              </a:solidFill>
              <a:latin typeface="楷体" panose="02010609060101010101" pitchFamily="49" charset="-122"/>
              <a:ea typeface="楷体" panose="02010609060101010101" pitchFamily="49" charset="-122"/>
            </a:endParaRPr>
          </a:p>
          <a:p>
            <a:pPr marL="0" indent="0">
              <a:lnSpc>
                <a:spcPct val="150000"/>
              </a:lnSpc>
              <a:spcBef>
                <a:spcPts val="600"/>
              </a:spcBef>
              <a:buNone/>
              <a:defRPr/>
            </a:pPr>
            <a:r>
              <a:rPr lang="en-US" altLang="zh-CN" sz="2200" dirty="0">
                <a:solidFill>
                  <a:prstClr val="black"/>
                </a:solidFill>
                <a:latin typeface="楷体" panose="02010609060101010101" pitchFamily="49" charset="-122"/>
                <a:ea typeface="楷体" panose="02010609060101010101" pitchFamily="49" charset="-122"/>
              </a:rPr>
              <a:t>    2</a:t>
            </a:r>
            <a:r>
              <a:rPr lang="zh-CN" altLang="en-US" sz="2200" dirty="0">
                <a:solidFill>
                  <a:prstClr val="black"/>
                </a:solidFill>
                <a:latin typeface="楷体" panose="02010609060101010101" pitchFamily="49" charset="-122"/>
                <a:ea typeface="楷体" panose="02010609060101010101" pitchFamily="49" charset="-122"/>
              </a:rPr>
              <a:t>、</a:t>
            </a:r>
            <a:r>
              <a:rPr lang="zh-CN" altLang="en-US" sz="2200" b="1" dirty="0">
                <a:solidFill>
                  <a:prstClr val="black"/>
                </a:solidFill>
                <a:latin typeface="楷体" panose="02010609060101010101" pitchFamily="49" charset="-122"/>
                <a:ea typeface="楷体" panose="02010609060101010101" pitchFamily="49" charset="-122"/>
              </a:rPr>
              <a:t>培育研究生创新创业优秀成果</a:t>
            </a:r>
            <a:r>
              <a:rPr lang="zh-CN" altLang="en-US" sz="2200" dirty="0">
                <a:solidFill>
                  <a:prstClr val="black"/>
                </a:solidFill>
                <a:latin typeface="楷体" panose="02010609060101010101" pitchFamily="49" charset="-122"/>
                <a:ea typeface="楷体" panose="02010609060101010101" pitchFamily="49" charset="-122"/>
              </a:rPr>
              <a:t>：构建校院二级“双创”成果培育和奖励制度，鼓励研究生积极参与创新创业实践和各类创新创业大赛，优秀成果推荐参加全国、上海市级“互联网</a:t>
            </a:r>
            <a:r>
              <a:rPr lang="en-US" altLang="zh-CN" sz="2200" dirty="0">
                <a:solidFill>
                  <a:prstClr val="black"/>
                </a:solidFill>
                <a:latin typeface="楷体" panose="02010609060101010101" pitchFamily="49" charset="-122"/>
                <a:ea typeface="楷体" panose="02010609060101010101" pitchFamily="49" charset="-122"/>
              </a:rPr>
              <a:t>+</a:t>
            </a:r>
            <a:r>
              <a:rPr lang="zh-CN" altLang="en-US" sz="2200" dirty="0">
                <a:solidFill>
                  <a:prstClr val="black"/>
                </a:solidFill>
                <a:latin typeface="楷体" panose="02010609060101010101" pitchFamily="49" charset="-122"/>
                <a:ea typeface="楷体" panose="02010609060101010101" pitchFamily="49" charset="-122"/>
              </a:rPr>
              <a:t>”创新创业等大赛。</a:t>
            </a:r>
            <a:endParaRPr lang="en-US" altLang="zh-CN" sz="2200" dirty="0">
              <a:solidFill>
                <a:prstClr val="black"/>
              </a:solidFill>
              <a:latin typeface="楷体" panose="02010609060101010101" pitchFamily="49" charset="-122"/>
              <a:ea typeface="楷体" panose="02010609060101010101" pitchFamily="49" charset="-122"/>
            </a:endParaRPr>
          </a:p>
          <a:p>
            <a:pPr marL="0" indent="0">
              <a:lnSpc>
                <a:spcPct val="150000"/>
              </a:lnSpc>
              <a:spcBef>
                <a:spcPts val="600"/>
              </a:spcBef>
              <a:buNone/>
              <a:defRPr/>
            </a:pPr>
            <a:endParaRPr lang="en-US" altLang="zh-CN" sz="2200" kern="0" dirty="0">
              <a:solidFill>
                <a:prstClr val="black"/>
              </a:solidFill>
              <a:latin typeface="楷体" panose="02010609060101010101" pitchFamily="49" charset="-122"/>
              <a:ea typeface="楷体" panose="02010609060101010101" pitchFamily="49" charset="-122"/>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0" y="377"/>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7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7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内容占位符 2"/>
          <p:cNvSpPr txBox="1"/>
          <p:nvPr/>
        </p:nvSpPr>
        <p:spPr>
          <a:xfrm>
            <a:off x="1243666" y="2796126"/>
            <a:ext cx="8435975" cy="1570242"/>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zh-CN" altLang="zh-CN" sz="2200" dirty="0">
                <a:latin typeface="楷体" panose="02010609060101010101" pitchFamily="49" charset="-122"/>
                <a:ea typeface="楷体" panose="02010609060101010101" pitchFamily="49" charset="-122"/>
              </a:rPr>
              <a:t>学位论文是对硕士生进行科学研究的全面训练，是培养其综合运用所学知识分析问题和解决问题能力的重要环节，也是衡量硕士生能否获得学位的重要依据之一。</a:t>
            </a:r>
            <a:endParaRPr lang="en-US" altLang="zh-CN" sz="2200" dirty="0">
              <a:latin typeface="楷体" panose="02010609060101010101" pitchFamily="49" charset="-122"/>
              <a:ea typeface="楷体" panose="02010609060101010101" pitchFamily="49" charset="-122"/>
            </a:endParaRPr>
          </a:p>
        </p:txBody>
      </p:sp>
      <p:sp>
        <p:nvSpPr>
          <p:cNvPr id="9" name="标题 1"/>
          <p:cNvSpPr txBox="1"/>
          <p:nvPr/>
        </p:nvSpPr>
        <p:spPr>
          <a:xfrm>
            <a:off x="1556444" y="466286"/>
            <a:ext cx="3550920" cy="664210"/>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r>
              <a:rPr lang="zh-CN" altLang="en-US" b="1" kern="0" dirty="0">
                <a:solidFill>
                  <a:srgbClr val="FFFF00"/>
                </a:solidFill>
                <a:latin typeface="华文新魏" panose="02010800040101010101" pitchFamily="2" charset="-122"/>
                <a:ea typeface="华文新魏" panose="02010800040101010101" pitchFamily="2" charset="-122"/>
              </a:rPr>
              <a:t>十、学位论文</a:t>
            </a:r>
          </a:p>
        </p:txBody>
      </p:sp>
      <p:grpSp>
        <p:nvGrpSpPr>
          <p:cNvPr id="10" name="组 9"/>
          <p:cNvGrpSpPr/>
          <p:nvPr/>
        </p:nvGrpSpPr>
        <p:grpSpPr>
          <a:xfrm>
            <a:off x="1125443" y="2631506"/>
            <a:ext cx="2911615" cy="1650348"/>
            <a:chOff x="272703" y="1362302"/>
            <a:chExt cx="2911615" cy="1650348"/>
          </a:xfrm>
        </p:grpSpPr>
        <p:cxnSp>
          <p:nvCxnSpPr>
            <p:cNvPr id="11" name="直接连接符 43"/>
            <p:cNvCxnSpPr/>
            <p:nvPr/>
          </p:nvCxnSpPr>
          <p:spPr>
            <a:xfrm>
              <a:off x="376006" y="1435354"/>
              <a:ext cx="2808312"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12" name="直接连接符 45"/>
            <p:cNvCxnSpPr/>
            <p:nvPr/>
          </p:nvCxnSpPr>
          <p:spPr>
            <a:xfrm>
              <a:off x="376006" y="1460918"/>
              <a:ext cx="29841" cy="1551732"/>
            </a:xfrm>
            <a:prstGeom prst="line">
              <a:avLst/>
            </a:prstGeom>
          </p:spPr>
          <p:style>
            <a:lnRef idx="1">
              <a:schemeClr val="accent6"/>
            </a:lnRef>
            <a:fillRef idx="0">
              <a:schemeClr val="accent6"/>
            </a:fillRef>
            <a:effectRef idx="0">
              <a:schemeClr val="accent6"/>
            </a:effectRef>
            <a:fontRef idx="minor">
              <a:schemeClr val="tx1"/>
            </a:fontRef>
          </p:style>
        </p:cxnSp>
        <p:sp>
          <p:nvSpPr>
            <p:cNvPr id="13" name="矩形 12"/>
            <p:cNvSpPr/>
            <p:nvPr/>
          </p:nvSpPr>
          <p:spPr>
            <a:xfrm>
              <a:off x="272703" y="1362302"/>
              <a:ext cx="216000" cy="216000"/>
            </a:xfrm>
            <a:prstGeom prst="rect">
              <a:avLst/>
            </a:prstGeom>
            <a:solidFill>
              <a:srgbClr val="C00000"/>
            </a:solidFill>
            <a:effectLst/>
          </p:spPr>
          <p:txBody>
            <a:bodyPr lIns="90000" tIns="36000" rIns="90000" bIns="36000"/>
            <a:lstStyle/>
            <a:p>
              <a:pPr indent="457200">
                <a:lnSpc>
                  <a:spcPct val="134000"/>
                </a:lnSpc>
                <a:spcBef>
                  <a:spcPts val="600"/>
                </a:spcBef>
              </a:pPr>
              <a:endParaRPr lang="zh-CN" altLang="en-US" sz="2400" b="1">
                <a:solidFill>
                  <a:schemeClr val="bg1"/>
                </a:solidFill>
                <a:latin typeface="微软雅黑" panose="020B0503020204020204" pitchFamily="34" charset="-122"/>
                <a:ea typeface="微软雅黑" panose="020B0503020204020204" pitchFamily="34" charset="-122"/>
              </a:endParaRPr>
            </a:p>
          </p:txBody>
        </p:sp>
      </p:grpSp>
      <p:cxnSp>
        <p:nvCxnSpPr>
          <p:cNvPr id="14" name="直接连接符 43"/>
          <p:cNvCxnSpPr/>
          <p:nvPr/>
        </p:nvCxnSpPr>
        <p:spPr>
          <a:xfrm>
            <a:off x="1244755" y="4787301"/>
            <a:ext cx="2808312"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15" name="直接连接符 45"/>
          <p:cNvCxnSpPr/>
          <p:nvPr/>
        </p:nvCxnSpPr>
        <p:spPr>
          <a:xfrm>
            <a:off x="1244755" y="4787301"/>
            <a:ext cx="13832" cy="822191"/>
          </a:xfrm>
          <a:prstGeom prst="line">
            <a:avLst/>
          </a:prstGeom>
        </p:spPr>
        <p:style>
          <a:lnRef idx="1">
            <a:schemeClr val="accent6"/>
          </a:lnRef>
          <a:fillRef idx="0">
            <a:schemeClr val="accent6"/>
          </a:fillRef>
          <a:effectRef idx="0">
            <a:schemeClr val="accent6"/>
          </a:effectRef>
          <a:fontRef idx="minor">
            <a:schemeClr val="tx1"/>
          </a:fontRef>
        </p:style>
      </p:cxnSp>
      <p:sp>
        <p:nvSpPr>
          <p:cNvPr id="16" name="矩形 15"/>
          <p:cNvSpPr/>
          <p:nvPr/>
        </p:nvSpPr>
        <p:spPr>
          <a:xfrm>
            <a:off x="1125443" y="4679301"/>
            <a:ext cx="216000" cy="216000"/>
          </a:xfrm>
          <a:prstGeom prst="rect">
            <a:avLst/>
          </a:prstGeom>
          <a:solidFill>
            <a:srgbClr val="C00000"/>
          </a:solidFill>
          <a:effectLst/>
        </p:spPr>
        <p:txBody>
          <a:bodyPr lIns="90000" tIns="36000" rIns="90000" bIns="36000"/>
          <a:lstStyle/>
          <a:p>
            <a:pPr indent="457200">
              <a:lnSpc>
                <a:spcPct val="134000"/>
              </a:lnSpc>
              <a:spcBef>
                <a:spcPts val="600"/>
              </a:spcBef>
            </a:pPr>
            <a:endParaRPr lang="zh-CN" altLang="en-US" sz="2400" b="1">
              <a:solidFill>
                <a:schemeClr val="bg1"/>
              </a:solidFill>
              <a:latin typeface="微软雅黑" panose="020B0503020204020204" pitchFamily="34" charset="-122"/>
              <a:ea typeface="微软雅黑" panose="020B0503020204020204" pitchFamily="34" charset="-122"/>
            </a:endParaRPr>
          </a:p>
        </p:txBody>
      </p:sp>
      <p:sp>
        <p:nvSpPr>
          <p:cNvPr id="21" name="矩形 20"/>
          <p:cNvSpPr/>
          <p:nvPr/>
        </p:nvSpPr>
        <p:spPr>
          <a:xfrm>
            <a:off x="1314564" y="5032224"/>
            <a:ext cx="6255449" cy="430887"/>
          </a:xfrm>
          <a:prstGeom prst="rect">
            <a:avLst/>
          </a:prstGeom>
        </p:spPr>
        <p:txBody>
          <a:bodyPr wrap="square">
            <a:spAutoFit/>
          </a:bodyPr>
          <a:lstStyle/>
          <a:p>
            <a:r>
              <a:rPr lang="zh-CN" altLang="zh-CN" sz="2200" dirty="0">
                <a:latin typeface="楷体" panose="02010609060101010101" pitchFamily="49" charset="-122"/>
                <a:ea typeface="楷体" panose="02010609060101010101" pitchFamily="49" charset="-122"/>
              </a:rPr>
              <a:t>硕士生完成学位论文的时间一般</a:t>
            </a:r>
            <a:r>
              <a:rPr lang="zh-CN" altLang="zh-CN" sz="2200" b="1" dirty="0">
                <a:solidFill>
                  <a:srgbClr val="0070C0"/>
                </a:solidFill>
                <a:latin typeface="楷体" panose="02010609060101010101" pitchFamily="49" charset="-122"/>
                <a:ea typeface="楷体" panose="02010609060101010101" pitchFamily="49" charset="-122"/>
              </a:rPr>
              <a:t>不少于</a:t>
            </a:r>
            <a:r>
              <a:rPr lang="en-US" altLang="zh-CN" sz="2200" b="1" dirty="0">
                <a:solidFill>
                  <a:srgbClr val="0070C0"/>
                </a:solidFill>
                <a:latin typeface="楷体" panose="02010609060101010101" pitchFamily="49" charset="-122"/>
                <a:ea typeface="楷体" panose="02010609060101010101" pitchFamily="49" charset="-122"/>
              </a:rPr>
              <a:t>1</a:t>
            </a:r>
            <a:r>
              <a:rPr lang="zh-CN" altLang="zh-CN" sz="2200" b="1" dirty="0">
                <a:solidFill>
                  <a:srgbClr val="0070C0"/>
                </a:solidFill>
                <a:latin typeface="楷体" panose="02010609060101010101" pitchFamily="49" charset="-122"/>
                <a:ea typeface="楷体" panose="02010609060101010101" pitchFamily="49" charset="-122"/>
              </a:rPr>
              <a:t>年</a:t>
            </a:r>
            <a:r>
              <a:rPr lang="zh-CN" altLang="zh-CN" sz="2200" dirty="0">
                <a:latin typeface="楷体" panose="02010609060101010101" pitchFamily="49" charset="-122"/>
                <a:ea typeface="楷体" panose="02010609060101010101" pitchFamily="49" charset="-122"/>
              </a:rPr>
              <a: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内容占位符 2"/>
          <p:cNvSpPr txBox="1"/>
          <p:nvPr/>
        </p:nvSpPr>
        <p:spPr>
          <a:xfrm>
            <a:off x="8191166" y="5185241"/>
            <a:ext cx="4000500" cy="501161"/>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a:buNone/>
            </a:pPr>
            <a:r>
              <a:rPr lang="zh-CN" altLang="en-US" sz="2000" b="1" dirty="0">
                <a:solidFill>
                  <a:srgbClr val="0070C0"/>
                </a:solidFill>
                <a:latin typeface="华文仿宋" panose="02010600040101010101" pitchFamily="2" charset="-122"/>
              </a:rPr>
              <a:t>网站：</a:t>
            </a:r>
            <a:r>
              <a:rPr lang="en-US" altLang="zh-CN" sz="1800" b="1" dirty="0">
                <a:solidFill>
                  <a:srgbClr val="C00000"/>
                </a:solidFill>
                <a:latin typeface="Arial Unicode MS" panose="020B0604020202020204" charset="-122"/>
                <a:ea typeface="Arial Unicode MS" panose="020B0604020202020204" charset="-122"/>
                <a:cs typeface="Arial Unicode MS" panose="020B0604020202020204" charset="-122"/>
              </a:rPr>
              <a:t>http://www.yjsy.ecnu.edu.cn/</a:t>
            </a:r>
          </a:p>
        </p:txBody>
      </p:sp>
      <p:pic>
        <p:nvPicPr>
          <p:cNvPr id="9" name="图片 1"/>
          <p:cNvPicPr>
            <a:picLocks noChangeAspect="1"/>
          </p:cNvPicPr>
          <p:nvPr/>
        </p:nvPicPr>
        <p:blipFill>
          <a:blip r:embed="rId4"/>
          <a:stretch>
            <a:fillRect/>
          </a:stretch>
        </p:blipFill>
        <p:spPr>
          <a:xfrm>
            <a:off x="1846729" y="2239252"/>
            <a:ext cx="6136686" cy="3794204"/>
          </a:xfrm>
          <a:prstGeom prst="rect">
            <a:avLst/>
          </a:prstGeom>
          <a:noFill/>
          <a:ln w="9525">
            <a:noFill/>
          </a:ln>
        </p:spPr>
      </p:pic>
      <p:sp>
        <p:nvSpPr>
          <p:cNvPr id="11" name="标题 1"/>
          <p:cNvSpPr txBox="1"/>
          <p:nvPr/>
        </p:nvSpPr>
        <p:spPr>
          <a:xfrm>
            <a:off x="1846729" y="439513"/>
            <a:ext cx="2680447" cy="664210"/>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a:r>
              <a:rPr lang="zh-CN" altLang="en-US" b="1" kern="0" dirty="0">
                <a:solidFill>
                  <a:srgbClr val="FFFF00"/>
                </a:solidFill>
                <a:latin typeface="华文新魏" panose="02010800040101010101" pitchFamily="2" charset="-122"/>
                <a:ea typeface="华文新魏" panose="02010800040101010101" pitchFamily="2" charset="-122"/>
              </a:rPr>
              <a:t>研究生院</a:t>
            </a:r>
          </a:p>
        </p:txBody>
      </p:sp>
      <p:sp>
        <p:nvSpPr>
          <p:cNvPr id="12" name="内容占位符 2"/>
          <p:cNvSpPr txBox="1"/>
          <p:nvPr/>
        </p:nvSpPr>
        <p:spPr>
          <a:xfrm>
            <a:off x="8106508" y="1281048"/>
            <a:ext cx="4000500" cy="1195269"/>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a:lnSpc>
                <a:spcPct val="150000"/>
              </a:lnSpc>
              <a:buNone/>
            </a:pPr>
            <a:r>
              <a:rPr lang="zh-CN" altLang="en-US" sz="2000" b="1" dirty="0">
                <a:solidFill>
                  <a:srgbClr val="0070C0"/>
                </a:solidFill>
                <a:latin typeface="华文仿宋" panose="02010600040101010101" pitchFamily="2" charset="-122"/>
              </a:rPr>
              <a:t>微信公众号：</a:t>
            </a:r>
            <a:r>
              <a:rPr lang="en-US" altLang="zh-CN" sz="1900" b="1" dirty="0">
                <a:solidFill>
                  <a:srgbClr val="C00000"/>
                </a:solidFill>
                <a:latin typeface="Arial Unicode MS" panose="020B0604020202020204" charset="-122"/>
                <a:ea typeface="Arial Unicode MS" panose="020B0604020202020204" charset="-122"/>
                <a:cs typeface="Arial Unicode MS" panose="020B0604020202020204" charset="-122"/>
              </a:rPr>
              <a:t>ECNU_GRAD_EDU</a:t>
            </a:r>
          </a:p>
          <a:p>
            <a:pPr marL="0" indent="0" algn="r">
              <a:lnSpc>
                <a:spcPct val="150000"/>
              </a:lnSpc>
              <a:buNone/>
            </a:pPr>
            <a:r>
              <a:rPr lang="en-US" altLang="zh-CN" sz="2000" b="1" dirty="0">
                <a:latin typeface="宋体" panose="02010600030101010101" pitchFamily="2" charset="-122"/>
                <a:ea typeface="宋体" panose="02010600030101010101" pitchFamily="2" charset="-122"/>
                <a:cs typeface="Arial Unicode MS" panose="020B0604020202020204" charset="-122"/>
              </a:rPr>
              <a:t>(</a:t>
            </a:r>
            <a:r>
              <a:rPr lang="zh-CN" altLang="en-US" sz="2000" b="1" dirty="0">
                <a:latin typeface="宋体" panose="02010600030101010101" pitchFamily="2" charset="-122"/>
                <a:ea typeface="宋体" panose="02010600030101010101" pitchFamily="2" charset="-122"/>
                <a:cs typeface="Arial Unicode MS" panose="020B0604020202020204" charset="-122"/>
              </a:rPr>
              <a:t>华东师范大学研究生教育）</a:t>
            </a: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78033" y="2561908"/>
            <a:ext cx="2457450" cy="245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35" name="标题 1"/>
          <p:cNvSpPr txBox="1"/>
          <p:nvPr/>
        </p:nvSpPr>
        <p:spPr>
          <a:xfrm>
            <a:off x="1759151" y="462243"/>
            <a:ext cx="2351728" cy="604520"/>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a:r>
              <a:rPr lang="zh-CN" altLang="en-US" sz="4000" b="1" kern="0" dirty="0">
                <a:solidFill>
                  <a:srgbClr val="FFFF00"/>
                </a:solidFill>
                <a:latin typeface="华文新魏" panose="02010800040101010101" pitchFamily="2" charset="-122"/>
                <a:ea typeface="华文新魏" panose="02010800040101010101" pitchFamily="2" charset="-122"/>
              </a:rPr>
              <a:t>三点期望</a:t>
            </a:r>
            <a:endParaRPr lang="en-US" altLang="zh-CN" sz="4000" b="1" kern="0" dirty="0">
              <a:solidFill>
                <a:srgbClr val="FFFF00"/>
              </a:solidFill>
              <a:latin typeface="华文新魏" panose="02010800040101010101" pitchFamily="2" charset="-122"/>
              <a:ea typeface="华文新魏" panose="02010800040101010101" pitchFamily="2" charset="-122"/>
            </a:endParaRPr>
          </a:p>
        </p:txBody>
      </p:sp>
      <p:sp>
        <p:nvSpPr>
          <p:cNvPr id="36" name="矩形 35"/>
          <p:cNvSpPr/>
          <p:nvPr/>
        </p:nvSpPr>
        <p:spPr>
          <a:xfrm>
            <a:off x="1973717" y="2670904"/>
            <a:ext cx="2141626" cy="2819233"/>
          </a:xfrm>
          <a:prstGeom prst="rect">
            <a:avLst/>
          </a:prstGeom>
        </p:spPr>
        <p:txBody>
          <a:bodyPr wrap="square">
            <a:spAutoFit/>
          </a:bodyPr>
          <a:lstStyle/>
          <a:p>
            <a:pPr lvl="0">
              <a:spcBef>
                <a:spcPct val="20000"/>
              </a:spcBef>
              <a:defRPr/>
            </a:pPr>
            <a:r>
              <a:rPr lang="zh-CN" altLang="en-US" sz="3200" b="1" kern="0" dirty="0">
                <a:solidFill>
                  <a:schemeClr val="tx1"/>
                </a:solidFill>
                <a:latin typeface="楷体" panose="02010609060101010101" pitchFamily="49" charset="-122"/>
                <a:ea typeface="楷体" panose="02010609060101010101" pitchFamily="49" charset="-122"/>
                <a:cs typeface="楷体" panose="02010609060101010101" pitchFamily="49" charset="-122"/>
              </a:rPr>
              <a:t>   珍惜</a:t>
            </a:r>
            <a:endParaRPr lang="en-US" altLang="zh-CN" sz="3200" b="1" kern="0" dirty="0">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lvl="0">
              <a:spcBef>
                <a:spcPct val="20000"/>
              </a:spcBef>
              <a:defRPr/>
            </a:pPr>
            <a:r>
              <a:rPr lang="zh-CN" altLang="en-US" sz="2200" b="0" kern="0" dirty="0">
                <a:solidFill>
                  <a:schemeClr val="tx1"/>
                </a:solidFill>
                <a:latin typeface="楷体" panose="02010609060101010101" pitchFamily="49" charset="-122"/>
                <a:ea typeface="楷体" panose="02010609060101010101" pitchFamily="49" charset="-122"/>
                <a:cs typeface="楷体" panose="02010609060101010101" pitchFamily="49" charset="-122"/>
              </a:rPr>
              <a:t>日常课程学习始终勤奋、刻苦</a:t>
            </a:r>
            <a:endParaRPr lang="en-US" altLang="zh-CN" sz="2200" b="0" kern="0" dirty="0">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lvl="0">
              <a:spcBef>
                <a:spcPct val="20000"/>
              </a:spcBef>
              <a:defRPr/>
            </a:pPr>
            <a:endParaRPr lang="en-US" altLang="zh-CN" sz="2200" b="0" kern="0" dirty="0">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lvl="0">
              <a:spcBef>
                <a:spcPct val="20000"/>
              </a:spcBef>
              <a:defRPr/>
            </a:pPr>
            <a:r>
              <a:rPr lang="zh-CN" altLang="en-US" sz="2200" b="0" kern="0" dirty="0">
                <a:solidFill>
                  <a:schemeClr val="tx1"/>
                </a:solidFill>
                <a:latin typeface="楷体" panose="02010609060101010101" pitchFamily="49" charset="-122"/>
                <a:ea typeface="楷体" panose="02010609060101010101" pitchFamily="49" charset="-122"/>
                <a:cs typeface="楷体" panose="02010609060101010101" pitchFamily="49" charset="-122"/>
              </a:rPr>
              <a:t>科学研究、实践活动始终钻研、好问</a:t>
            </a:r>
            <a:endParaRPr lang="en-US" altLang="zh-CN" sz="2200" b="0" kern="0" dirty="0">
              <a:solidFill>
                <a:schemeClr val="tx1"/>
              </a:solidFill>
              <a:latin typeface="楷体" panose="02010609060101010101" pitchFamily="49" charset="-122"/>
              <a:ea typeface="楷体" panose="02010609060101010101" pitchFamily="49" charset="-122"/>
              <a:cs typeface="楷体" panose="02010609060101010101" pitchFamily="49" charset="-122"/>
            </a:endParaRPr>
          </a:p>
        </p:txBody>
      </p:sp>
      <p:sp>
        <p:nvSpPr>
          <p:cNvPr id="37" name="矩形 36"/>
          <p:cNvSpPr/>
          <p:nvPr/>
        </p:nvSpPr>
        <p:spPr>
          <a:xfrm>
            <a:off x="5037992" y="2695751"/>
            <a:ext cx="2168637" cy="2548390"/>
          </a:xfrm>
          <a:prstGeom prst="rect">
            <a:avLst/>
          </a:prstGeom>
        </p:spPr>
        <p:txBody>
          <a:bodyPr wrap="square">
            <a:spAutoFit/>
          </a:bodyPr>
          <a:lstStyle/>
          <a:p>
            <a:pPr lvl="0">
              <a:spcBef>
                <a:spcPct val="20000"/>
              </a:spcBef>
              <a:defRPr/>
            </a:pPr>
            <a:r>
              <a:rPr lang="zh-CN" altLang="en-US" sz="3200" b="1" kern="0" dirty="0">
                <a:solidFill>
                  <a:schemeClr val="tx1"/>
                </a:solidFill>
                <a:latin typeface="楷体" panose="02010609060101010101" pitchFamily="49" charset="-122"/>
                <a:ea typeface="楷体" panose="02010609060101010101" pitchFamily="49" charset="-122"/>
                <a:cs typeface="楷体" panose="02010609060101010101" pitchFamily="49" charset="-122"/>
              </a:rPr>
              <a:t>   自信</a:t>
            </a:r>
            <a:endParaRPr lang="en-US" altLang="zh-CN" sz="3200" b="1" kern="0" dirty="0">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a:spcBef>
                <a:spcPct val="20000"/>
              </a:spcBef>
              <a:defRPr/>
            </a:pPr>
            <a:r>
              <a:rPr lang="zh-CN" altLang="en-US" sz="2200" kern="0" dirty="0">
                <a:latin typeface="楷体" panose="02010609060101010101" pitchFamily="49" charset="-122"/>
                <a:ea typeface="楷体" panose="02010609060101010101" pitchFamily="49" charset="-122"/>
                <a:cs typeface="楷体" panose="02010609060101010101" pitchFamily="49" charset="-122"/>
              </a:rPr>
              <a:t>勇于质疑、探索</a:t>
            </a: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a:p>
            <a:pPr>
              <a:spcBef>
                <a:spcPct val="20000"/>
              </a:spcBef>
              <a:defRPr/>
            </a:pP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a:p>
            <a:pPr lvl="0">
              <a:spcBef>
                <a:spcPct val="20000"/>
              </a:spcBef>
              <a:defRPr/>
            </a:pPr>
            <a:r>
              <a:rPr lang="zh-CN" altLang="en-US" sz="2200" kern="0" dirty="0">
                <a:latin typeface="楷体" panose="02010609060101010101" pitchFamily="49" charset="-122"/>
                <a:ea typeface="楷体" panose="02010609060101010101" pitchFamily="49" charset="-122"/>
                <a:cs typeface="楷体" panose="02010609060101010101" pitchFamily="49" charset="-122"/>
              </a:rPr>
              <a:t>主动研究创新、实践创新</a:t>
            </a: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a:p>
            <a:pPr lvl="0">
              <a:spcBef>
                <a:spcPct val="20000"/>
              </a:spcBef>
              <a:defRPr/>
            </a:pPr>
            <a:r>
              <a:rPr lang="zh-CN" altLang="en-US" sz="2200" kern="0" dirty="0">
                <a:latin typeface="楷体" panose="02010609060101010101" pitchFamily="49" charset="-122"/>
                <a:ea typeface="楷体" panose="02010609060101010101" pitchFamily="49" charset="-122"/>
                <a:cs typeface="楷体" panose="02010609060101010101" pitchFamily="49" charset="-122"/>
              </a:rPr>
              <a:t>  </a:t>
            </a: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p:txBody>
      </p:sp>
      <p:sp>
        <p:nvSpPr>
          <p:cNvPr id="38" name="矩形 37"/>
          <p:cNvSpPr/>
          <p:nvPr/>
        </p:nvSpPr>
        <p:spPr>
          <a:xfrm>
            <a:off x="8220715" y="2690554"/>
            <a:ext cx="2073806" cy="1938992"/>
          </a:xfrm>
          <a:prstGeom prst="rect">
            <a:avLst/>
          </a:prstGeom>
        </p:spPr>
        <p:txBody>
          <a:bodyPr wrap="square">
            <a:spAutoFit/>
          </a:bodyPr>
          <a:lstStyle/>
          <a:p>
            <a:pPr lvl="0">
              <a:defRPr/>
            </a:pPr>
            <a:r>
              <a:rPr lang="zh-CN" altLang="en-US" sz="3200" b="1" dirty="0">
                <a:latin typeface="楷体" panose="02010609060101010101" pitchFamily="49" charset="-122"/>
                <a:ea typeface="楷体" panose="02010609060101010101" pitchFamily="49" charset="-122"/>
                <a:cs typeface="楷体" panose="02010609060101010101" pitchFamily="49" charset="-122"/>
              </a:rPr>
              <a:t>   感恩</a:t>
            </a:r>
            <a:endParaRPr lang="en-US" altLang="zh-CN" sz="3200" b="1" dirty="0">
              <a:latin typeface="楷体" panose="02010609060101010101" pitchFamily="49" charset="-122"/>
              <a:ea typeface="楷体" panose="02010609060101010101" pitchFamily="49" charset="-122"/>
              <a:cs typeface="楷体" panose="02010609060101010101" pitchFamily="49" charset="-122"/>
            </a:endParaRPr>
          </a:p>
          <a:p>
            <a:pPr lvl="0">
              <a:defRPr/>
            </a:pPr>
            <a:r>
              <a:rPr lang="zh-CN" altLang="en-US" sz="2200" kern="0" dirty="0">
                <a:latin typeface="楷体" panose="02010609060101010101" pitchFamily="49" charset="-122"/>
                <a:ea typeface="楷体" panose="02010609060101010101" pitchFamily="49" charset="-122"/>
                <a:cs typeface="楷体" panose="02010609060101010101" pitchFamily="49" charset="-122"/>
              </a:rPr>
              <a:t>善于分享</a:t>
            </a: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a:p>
            <a:pPr lvl="0">
              <a:defRPr/>
            </a:pP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a:p>
            <a:pPr lvl="0">
              <a:defRPr/>
            </a:pPr>
            <a:r>
              <a:rPr lang="zh-CN" altLang="en-US" sz="2200" kern="0" dirty="0">
                <a:latin typeface="楷体" panose="02010609060101010101" pitchFamily="49" charset="-122"/>
                <a:ea typeface="楷体" panose="02010609060101010101" pitchFamily="49" charset="-122"/>
                <a:cs typeface="楷体" panose="02010609060101010101" pitchFamily="49" charset="-122"/>
              </a:rPr>
              <a:t>乐于合作、团队交流</a:t>
            </a: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p:txBody>
      </p:sp>
      <p:grpSp>
        <p:nvGrpSpPr>
          <p:cNvPr id="39" name="组 38"/>
          <p:cNvGrpSpPr/>
          <p:nvPr/>
        </p:nvGrpSpPr>
        <p:grpSpPr>
          <a:xfrm>
            <a:off x="1481230" y="2648093"/>
            <a:ext cx="2634113" cy="3168352"/>
            <a:chOff x="251520" y="1628800"/>
            <a:chExt cx="2634113" cy="3168352"/>
          </a:xfrm>
        </p:grpSpPr>
        <p:sp>
          <p:nvSpPr>
            <p:cNvPr id="40" name="直角三角形 22"/>
            <p:cNvSpPr>
              <a:spLocks noChangeArrowheads="1"/>
            </p:cNvSpPr>
            <p:nvPr/>
          </p:nvSpPr>
          <p:spPr bwMode="auto">
            <a:xfrm flipH="1">
              <a:off x="251520" y="1628800"/>
              <a:ext cx="555843" cy="555842"/>
            </a:xfrm>
            <a:prstGeom prst="rtTriangle">
              <a:avLst/>
            </a:prstGeom>
            <a:solidFill>
              <a:srgbClr val="DE4747"/>
            </a:solidFill>
            <a:ln>
              <a:noFill/>
            </a:ln>
            <a:extLst>
              <a:ext uri="{91240B29-F687-4F45-9708-019B960494DF}">
                <a14:hiddenLine xmlns:a14="http://schemas.microsoft.com/office/drawing/2010/main" w="9525">
                  <a:solidFill>
                    <a:srgbClr val="000000"/>
                  </a:solidFill>
                  <a:miter lim="800000"/>
                  <a:headEnd/>
                  <a:tailEnd/>
                </a14:hiddenLine>
              </a:ext>
            </a:extLst>
          </p:spPr>
          <p:txBody>
            <a:bodyPr tIns="50622" bIns="7593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b="1" dirty="0">
                  <a:solidFill>
                    <a:srgbClr val="FFFFFF"/>
                  </a:solidFill>
                  <a:latin typeface="微软雅黑" panose="020B0503020204020204" pitchFamily="34" charset="-122"/>
                  <a:ea typeface="微软雅黑" panose="020B0503020204020204" pitchFamily="34" charset="-122"/>
                </a:rPr>
                <a:t>１</a:t>
              </a:r>
            </a:p>
          </p:txBody>
        </p:sp>
        <p:cxnSp>
          <p:nvCxnSpPr>
            <p:cNvPr id="41" name="直接连接符 27"/>
            <p:cNvCxnSpPr>
              <a:cxnSpLocks noChangeShapeType="1"/>
            </p:cNvCxnSpPr>
            <p:nvPr/>
          </p:nvCxnSpPr>
          <p:spPr bwMode="auto">
            <a:xfrm flipV="1">
              <a:off x="807363" y="1666072"/>
              <a:ext cx="2078270" cy="31252"/>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42" name="直接连接符 29"/>
            <p:cNvCxnSpPr>
              <a:cxnSpLocks noChangeShapeType="1"/>
            </p:cNvCxnSpPr>
            <p:nvPr/>
          </p:nvCxnSpPr>
          <p:spPr bwMode="auto">
            <a:xfrm>
              <a:off x="2885633" y="1666072"/>
              <a:ext cx="0" cy="3131080"/>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43" name="直接连接符 32"/>
            <p:cNvCxnSpPr>
              <a:cxnSpLocks noChangeShapeType="1"/>
            </p:cNvCxnSpPr>
            <p:nvPr/>
          </p:nvCxnSpPr>
          <p:spPr bwMode="auto">
            <a:xfrm>
              <a:off x="251520" y="4133771"/>
              <a:ext cx="0" cy="660761"/>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44" name="直接连接符 30"/>
            <p:cNvCxnSpPr>
              <a:cxnSpLocks noChangeShapeType="1"/>
            </p:cNvCxnSpPr>
            <p:nvPr/>
          </p:nvCxnSpPr>
          <p:spPr bwMode="auto">
            <a:xfrm>
              <a:off x="251520" y="4797152"/>
              <a:ext cx="2629649" cy="0"/>
            </a:xfrm>
            <a:prstGeom prst="line">
              <a:avLst/>
            </a:prstGeom>
            <a:noFill/>
            <a:ln w="12700">
              <a:solidFill>
                <a:srgbClr val="DE4747"/>
              </a:solidFill>
              <a:round/>
            </a:ln>
            <a:extLst>
              <a:ext uri="{909E8E84-426E-40DD-AFC4-6F175D3DCCD1}">
                <a14:hiddenFill xmlns:a14="http://schemas.microsoft.com/office/drawing/2010/main">
                  <a:noFill/>
                </a14:hiddenFill>
              </a:ext>
            </a:extLst>
          </p:spPr>
        </p:cxnSp>
      </p:grpSp>
      <p:grpSp>
        <p:nvGrpSpPr>
          <p:cNvPr id="45" name="组 44"/>
          <p:cNvGrpSpPr/>
          <p:nvPr/>
        </p:nvGrpSpPr>
        <p:grpSpPr>
          <a:xfrm>
            <a:off x="4576980" y="2645473"/>
            <a:ext cx="2634113" cy="3168352"/>
            <a:chOff x="251520" y="1628800"/>
            <a:chExt cx="2634113" cy="3168352"/>
          </a:xfrm>
        </p:grpSpPr>
        <p:sp>
          <p:nvSpPr>
            <p:cNvPr id="46" name="直角三角形 22"/>
            <p:cNvSpPr>
              <a:spLocks noChangeArrowheads="1"/>
            </p:cNvSpPr>
            <p:nvPr/>
          </p:nvSpPr>
          <p:spPr bwMode="auto">
            <a:xfrm flipH="1">
              <a:off x="251520" y="1628800"/>
              <a:ext cx="555843" cy="555842"/>
            </a:xfrm>
            <a:prstGeom prst="rtTriangle">
              <a:avLst/>
            </a:prstGeom>
            <a:solidFill>
              <a:srgbClr val="DE4747"/>
            </a:solidFill>
            <a:ln>
              <a:noFill/>
            </a:ln>
            <a:extLst>
              <a:ext uri="{91240B29-F687-4F45-9708-019B960494DF}">
                <a14:hiddenLine xmlns:a14="http://schemas.microsoft.com/office/drawing/2010/main" w="9525">
                  <a:solidFill>
                    <a:srgbClr val="000000"/>
                  </a:solidFill>
                  <a:miter lim="800000"/>
                  <a:headEnd/>
                  <a:tailEnd/>
                </a14:hiddenLine>
              </a:ext>
            </a:extLst>
          </p:spPr>
          <p:txBody>
            <a:bodyPr tIns="50622" bIns="7593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dirty="0">
                  <a:solidFill>
                    <a:srgbClr val="FFFFFF"/>
                  </a:solidFill>
                  <a:latin typeface="微软雅黑" panose="020B0503020204020204" pitchFamily="34" charset="-122"/>
                  <a:ea typeface="微软雅黑" panose="020B0503020204020204" pitchFamily="34" charset="-122"/>
                </a:rPr>
                <a:t>2</a:t>
              </a:r>
              <a:endParaRPr lang="zh-CN" altLang="en-US" b="1" dirty="0">
                <a:solidFill>
                  <a:srgbClr val="FFFFFF"/>
                </a:solidFill>
                <a:latin typeface="微软雅黑" panose="020B0503020204020204" pitchFamily="34" charset="-122"/>
                <a:ea typeface="微软雅黑" panose="020B0503020204020204" pitchFamily="34" charset="-122"/>
              </a:endParaRPr>
            </a:p>
          </p:txBody>
        </p:sp>
        <p:cxnSp>
          <p:nvCxnSpPr>
            <p:cNvPr id="47" name="直接连接符 27"/>
            <p:cNvCxnSpPr>
              <a:cxnSpLocks noChangeShapeType="1"/>
            </p:cNvCxnSpPr>
            <p:nvPr/>
          </p:nvCxnSpPr>
          <p:spPr bwMode="auto">
            <a:xfrm flipV="1">
              <a:off x="807363" y="1666072"/>
              <a:ext cx="2078270" cy="31252"/>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48" name="直接连接符 29"/>
            <p:cNvCxnSpPr>
              <a:cxnSpLocks noChangeShapeType="1"/>
            </p:cNvCxnSpPr>
            <p:nvPr/>
          </p:nvCxnSpPr>
          <p:spPr bwMode="auto">
            <a:xfrm>
              <a:off x="2885633" y="1666072"/>
              <a:ext cx="0" cy="3131080"/>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49" name="直接连接符 32"/>
            <p:cNvCxnSpPr>
              <a:cxnSpLocks noChangeShapeType="1"/>
            </p:cNvCxnSpPr>
            <p:nvPr/>
          </p:nvCxnSpPr>
          <p:spPr bwMode="auto">
            <a:xfrm>
              <a:off x="251520" y="4133771"/>
              <a:ext cx="0" cy="660761"/>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50" name="直接连接符 30"/>
            <p:cNvCxnSpPr>
              <a:cxnSpLocks noChangeShapeType="1"/>
            </p:cNvCxnSpPr>
            <p:nvPr/>
          </p:nvCxnSpPr>
          <p:spPr bwMode="auto">
            <a:xfrm>
              <a:off x="251520" y="4797152"/>
              <a:ext cx="2629649" cy="0"/>
            </a:xfrm>
            <a:prstGeom prst="line">
              <a:avLst/>
            </a:prstGeom>
            <a:noFill/>
            <a:ln w="12700">
              <a:solidFill>
                <a:srgbClr val="DE4747"/>
              </a:solidFill>
              <a:round/>
            </a:ln>
            <a:extLst>
              <a:ext uri="{909E8E84-426E-40DD-AFC4-6F175D3DCCD1}">
                <a14:hiddenFill xmlns:a14="http://schemas.microsoft.com/office/drawing/2010/main">
                  <a:noFill/>
                </a14:hiddenFill>
              </a:ext>
            </a:extLst>
          </p:spPr>
        </p:cxnSp>
      </p:grpSp>
      <p:grpSp>
        <p:nvGrpSpPr>
          <p:cNvPr id="51" name="组 50"/>
          <p:cNvGrpSpPr/>
          <p:nvPr/>
        </p:nvGrpSpPr>
        <p:grpSpPr>
          <a:xfrm>
            <a:off x="7664872" y="2642853"/>
            <a:ext cx="2634113" cy="3168352"/>
            <a:chOff x="251520" y="1628800"/>
            <a:chExt cx="2634113" cy="3168352"/>
          </a:xfrm>
        </p:grpSpPr>
        <p:sp>
          <p:nvSpPr>
            <p:cNvPr id="52" name="直角三角形 22"/>
            <p:cNvSpPr>
              <a:spLocks noChangeArrowheads="1"/>
            </p:cNvSpPr>
            <p:nvPr/>
          </p:nvSpPr>
          <p:spPr bwMode="auto">
            <a:xfrm flipH="1">
              <a:off x="251520" y="1628800"/>
              <a:ext cx="555843" cy="555842"/>
            </a:xfrm>
            <a:prstGeom prst="rtTriangle">
              <a:avLst/>
            </a:prstGeom>
            <a:solidFill>
              <a:srgbClr val="DE4747"/>
            </a:solidFill>
            <a:ln>
              <a:noFill/>
            </a:ln>
            <a:extLst>
              <a:ext uri="{91240B29-F687-4F45-9708-019B960494DF}">
                <a14:hiddenLine xmlns:a14="http://schemas.microsoft.com/office/drawing/2010/main" w="9525">
                  <a:solidFill>
                    <a:srgbClr val="000000"/>
                  </a:solidFill>
                  <a:miter lim="800000"/>
                  <a:headEnd/>
                  <a:tailEnd/>
                </a14:hiddenLine>
              </a:ext>
            </a:extLst>
          </p:spPr>
          <p:txBody>
            <a:bodyPr tIns="50622" bIns="7593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dirty="0">
                  <a:solidFill>
                    <a:srgbClr val="FFFFFF"/>
                  </a:solidFill>
                  <a:latin typeface="微软雅黑" panose="020B0503020204020204" pitchFamily="34" charset="-122"/>
                  <a:ea typeface="微软雅黑" panose="020B0503020204020204" pitchFamily="34" charset="-122"/>
                </a:rPr>
                <a:t>3</a:t>
              </a:r>
              <a:endParaRPr lang="zh-CN" altLang="en-US" b="1" dirty="0">
                <a:solidFill>
                  <a:srgbClr val="FFFFFF"/>
                </a:solidFill>
                <a:latin typeface="微软雅黑" panose="020B0503020204020204" pitchFamily="34" charset="-122"/>
                <a:ea typeface="微软雅黑" panose="020B0503020204020204" pitchFamily="34" charset="-122"/>
              </a:endParaRPr>
            </a:p>
          </p:txBody>
        </p:sp>
        <p:cxnSp>
          <p:nvCxnSpPr>
            <p:cNvPr id="53" name="直接连接符 27"/>
            <p:cNvCxnSpPr>
              <a:cxnSpLocks noChangeShapeType="1"/>
            </p:cNvCxnSpPr>
            <p:nvPr/>
          </p:nvCxnSpPr>
          <p:spPr bwMode="auto">
            <a:xfrm flipV="1">
              <a:off x="807363" y="1666072"/>
              <a:ext cx="2078270" cy="31252"/>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54" name="直接连接符 29"/>
            <p:cNvCxnSpPr>
              <a:cxnSpLocks noChangeShapeType="1"/>
            </p:cNvCxnSpPr>
            <p:nvPr/>
          </p:nvCxnSpPr>
          <p:spPr bwMode="auto">
            <a:xfrm>
              <a:off x="2885633" y="1666072"/>
              <a:ext cx="0" cy="3131080"/>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55" name="直接连接符 32"/>
            <p:cNvCxnSpPr>
              <a:cxnSpLocks noChangeShapeType="1"/>
            </p:cNvCxnSpPr>
            <p:nvPr/>
          </p:nvCxnSpPr>
          <p:spPr bwMode="auto">
            <a:xfrm>
              <a:off x="251520" y="4133771"/>
              <a:ext cx="0" cy="660761"/>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56" name="直接连接符 30"/>
            <p:cNvCxnSpPr>
              <a:cxnSpLocks noChangeShapeType="1"/>
            </p:cNvCxnSpPr>
            <p:nvPr/>
          </p:nvCxnSpPr>
          <p:spPr bwMode="auto">
            <a:xfrm>
              <a:off x="251520" y="4797152"/>
              <a:ext cx="2629649" cy="0"/>
            </a:xfrm>
            <a:prstGeom prst="line">
              <a:avLst/>
            </a:prstGeom>
            <a:noFill/>
            <a:ln w="12700">
              <a:solidFill>
                <a:srgbClr val="DE4747"/>
              </a:solidFill>
              <a:round/>
            </a:ln>
            <a:extLst>
              <a:ext uri="{909E8E84-426E-40DD-AFC4-6F175D3DCCD1}">
                <a14:hiddenFill xmlns:a14="http://schemas.microsoft.com/office/drawing/2010/main">
                  <a:noFill/>
                </a14:hiddenFill>
              </a:ext>
            </a:extLst>
          </p:spPr>
        </p:cxnSp>
      </p:grpSp>
      <p:sp>
        <p:nvSpPr>
          <p:cNvPr id="57" name="文本框 56"/>
          <p:cNvSpPr txBox="1"/>
          <p:nvPr/>
        </p:nvSpPr>
        <p:spPr>
          <a:xfrm>
            <a:off x="1881352" y="5885793"/>
            <a:ext cx="184731" cy="461665"/>
          </a:xfrm>
          <a:prstGeom prst="rect">
            <a:avLst/>
          </a:prstGeom>
          <a:noFill/>
        </p:spPr>
        <p:txBody>
          <a:bodyPr wrap="none" rtlCol="0">
            <a:spAutoFit/>
          </a:bodyPr>
          <a:lstStyle/>
          <a:p>
            <a:endParaRPr kumimoji="1" lang="zh-CN" alt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10" name="Rectangle 3"/>
          <p:cNvSpPr txBox="1"/>
          <p:nvPr/>
        </p:nvSpPr>
        <p:spPr>
          <a:xfrm>
            <a:off x="2277209" y="2331192"/>
            <a:ext cx="8176845" cy="756745"/>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pPr algn="ctr"/>
            <a:r>
              <a:rPr lang="zh-CN" altLang="en-US" sz="4200" b="1" dirty="0">
                <a:solidFill>
                  <a:srgbClr val="FF0000"/>
                </a:solidFill>
                <a:ea typeface="华文中宋" panose="02010600040101010101" pitchFamily="2" charset="-122"/>
              </a:rPr>
              <a:t>不负青春，成就人生新高度！</a:t>
            </a:r>
          </a:p>
        </p:txBody>
      </p:sp>
      <p:pic>
        <p:nvPicPr>
          <p:cNvPr id="11" name="图片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3468560"/>
            <a:ext cx="12192001" cy="3389251"/>
          </a:xfrm>
          <a:prstGeom prst="rect">
            <a:avLst/>
          </a:prstGeom>
        </p:spPr>
      </p:pic>
      <p:sp>
        <p:nvSpPr>
          <p:cNvPr id="12" name="标题 1"/>
          <p:cNvSpPr txBox="1"/>
          <p:nvPr/>
        </p:nvSpPr>
        <p:spPr>
          <a:xfrm>
            <a:off x="1759149" y="354197"/>
            <a:ext cx="4993341" cy="604520"/>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a:r>
              <a:rPr lang="zh-CN" altLang="en-US" sz="4000" b="1" kern="0" dirty="0">
                <a:solidFill>
                  <a:srgbClr val="FFFF00"/>
                </a:solidFill>
                <a:latin typeface="华文新魏" panose="02010800040101010101" pitchFamily="2" charset="-122"/>
                <a:ea typeface="华文新魏" panose="02010800040101010101" pitchFamily="2" charset="-122"/>
              </a:rPr>
              <a:t>爱在师大  研在师大</a:t>
            </a:r>
            <a:endParaRPr lang="en-US" altLang="zh-CN" sz="4000" b="1" kern="0" dirty="0">
              <a:solidFill>
                <a:srgbClr val="FFFF00"/>
              </a:solidFill>
              <a:latin typeface="华文新魏" panose="02010800040101010101" pitchFamily="2" charset="-122"/>
              <a:ea typeface="华文新魏" panose="02010800040101010101" pitchFamily="2"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9" name="标题 1"/>
          <p:cNvSpPr txBox="1"/>
          <p:nvPr/>
        </p:nvSpPr>
        <p:spPr>
          <a:xfrm>
            <a:off x="1673239" y="504498"/>
            <a:ext cx="3620770" cy="60579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一、培养方案</a:t>
            </a:r>
          </a:p>
        </p:txBody>
      </p:sp>
      <p:cxnSp>
        <p:nvCxnSpPr>
          <p:cNvPr id="14" name="直接连接符 43"/>
          <p:cNvCxnSpPr>
            <a:stCxn id="16" idx="3"/>
          </p:cNvCxnSpPr>
          <p:nvPr/>
        </p:nvCxnSpPr>
        <p:spPr>
          <a:xfrm>
            <a:off x="956516" y="4503682"/>
            <a:ext cx="2854125"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15" name="直接连接符 45"/>
          <p:cNvCxnSpPr/>
          <p:nvPr/>
        </p:nvCxnSpPr>
        <p:spPr>
          <a:xfrm>
            <a:off x="848566" y="4611632"/>
            <a:ext cx="34496" cy="1204813"/>
          </a:xfrm>
          <a:prstGeom prst="line">
            <a:avLst/>
          </a:prstGeom>
        </p:spPr>
        <p:style>
          <a:lnRef idx="1">
            <a:schemeClr val="accent6"/>
          </a:lnRef>
          <a:fillRef idx="0">
            <a:schemeClr val="accent6"/>
          </a:fillRef>
          <a:effectRef idx="0">
            <a:schemeClr val="accent6"/>
          </a:effectRef>
          <a:fontRef idx="minor">
            <a:schemeClr val="tx1"/>
          </a:fontRef>
        </p:style>
      </p:cxnSp>
      <p:sp>
        <p:nvSpPr>
          <p:cNvPr id="16" name="矩形 15"/>
          <p:cNvSpPr/>
          <p:nvPr/>
        </p:nvSpPr>
        <p:spPr>
          <a:xfrm>
            <a:off x="740616" y="4395732"/>
            <a:ext cx="215900" cy="215900"/>
          </a:xfrm>
          <a:prstGeom prst="rect">
            <a:avLst/>
          </a:prstGeom>
          <a:solidFill>
            <a:srgbClr val="C00000"/>
          </a:solidFill>
          <a:effectLst/>
        </p:spPr>
        <p:txBody>
          <a:bodyPr lIns="90000" tIns="36000" rIns="90000" bIns="36000"/>
          <a:lstStyle/>
          <a:p>
            <a:pPr indent="457200">
              <a:lnSpc>
                <a:spcPct val="134000"/>
              </a:lnSpc>
              <a:spcBef>
                <a:spcPts val="600"/>
              </a:spcBef>
            </a:pPr>
            <a:endParaRPr lang="zh-CN" altLang="en-US" sz="2400" b="1">
              <a:solidFill>
                <a:schemeClr val="bg1"/>
              </a:solidFill>
              <a:latin typeface="微软雅黑" panose="020B0503020204020204" pitchFamily="34" charset="-122"/>
              <a:ea typeface="微软雅黑" panose="020B0503020204020204" pitchFamily="34" charset="-122"/>
            </a:endParaRPr>
          </a:p>
        </p:txBody>
      </p:sp>
      <p:sp>
        <p:nvSpPr>
          <p:cNvPr id="21" name="矩形 20"/>
          <p:cNvSpPr/>
          <p:nvPr/>
        </p:nvSpPr>
        <p:spPr>
          <a:xfrm>
            <a:off x="848566" y="4697720"/>
            <a:ext cx="10121753" cy="540276"/>
          </a:xfrm>
          <a:prstGeom prst="rect">
            <a:avLst/>
          </a:prstGeom>
        </p:spPr>
        <p:txBody>
          <a:bodyPr wrap="square">
            <a:spAutoFit/>
          </a:bodyPr>
          <a:lstStyle/>
          <a:p>
            <a:pPr lvl="0" fontAlgn="auto">
              <a:lnSpc>
                <a:spcPct val="150000"/>
              </a:lnSpc>
              <a:defRPr/>
            </a:pPr>
            <a:r>
              <a:rPr lang="zh-CN" altLang="en-US" sz="23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查看路径</a:t>
            </a:r>
            <a:r>
              <a:rPr lang="zh-CN" altLang="en-US" sz="20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研究生培养新系统 → 点击“培养” → 选择“查看本专业培养方案”</a:t>
            </a:r>
            <a:r>
              <a:rPr lang="zh-CN" altLang="en-US" sz="2000" dirty="0">
                <a:latin typeface="楷体" panose="02010609060101010101" pitchFamily="49" charset="-122"/>
                <a:ea typeface="楷体" panose="02010609060101010101" pitchFamily="49" charset="-122"/>
                <a:cs typeface="楷体" panose="02010609060101010101" pitchFamily="49" charset="-122"/>
                <a:sym typeface="+mn-ea"/>
              </a:rPr>
              <a:t>。</a:t>
            </a:r>
            <a:endParaRPr lang="zh-CN" altLang="en-US" sz="2000" kern="0" dirty="0">
              <a:latin typeface="楷体" panose="02010609060101010101" pitchFamily="49" charset="-122"/>
              <a:ea typeface="楷体" panose="02010609060101010101" pitchFamily="49" charset="-122"/>
              <a:cs typeface="楷体" panose="02010609060101010101" pitchFamily="49" charset="-122"/>
            </a:endParaRPr>
          </a:p>
        </p:txBody>
      </p:sp>
      <p:sp>
        <p:nvSpPr>
          <p:cNvPr id="3" name="矩形 2"/>
          <p:cNvSpPr/>
          <p:nvPr/>
        </p:nvSpPr>
        <p:spPr>
          <a:xfrm>
            <a:off x="3986505" y="1938771"/>
            <a:ext cx="8074430" cy="1936107"/>
          </a:xfrm>
          <a:prstGeom prst="rect">
            <a:avLst/>
          </a:prstGeom>
        </p:spPr>
        <p:txBody>
          <a:bodyPr wrap="square">
            <a:spAutoFit/>
          </a:bodyPr>
          <a:lstStyle/>
          <a:p>
            <a:pPr lvl="0">
              <a:lnSpc>
                <a:spcPct val="150000"/>
              </a:lnSpc>
              <a:defRPr/>
            </a:pPr>
            <a:r>
              <a:rPr lang="zh-CN" altLang="en-US" sz="2300" b="1" dirty="0">
                <a:solidFill>
                  <a:srgbClr val="0070C0"/>
                </a:solidFill>
                <a:latin typeface="楷体" panose="02010609060101010101" pitchFamily="49" charset="-122"/>
                <a:ea typeface="楷体" panose="02010609060101010101" pitchFamily="49" charset="-122"/>
              </a:rPr>
              <a:t>培养方案</a:t>
            </a:r>
            <a:r>
              <a:rPr lang="zh-CN" altLang="en-US" sz="2000" b="1" kern="0" dirty="0">
                <a:solidFill>
                  <a:prstClr val="black"/>
                </a:solidFill>
                <a:latin typeface="楷体" panose="02010609060101010101" pitchFamily="49" charset="-122"/>
                <a:ea typeface="楷体" panose="02010609060101010101" pitchFamily="49" charset="-122"/>
                <a:cs typeface="楷体" panose="02010609060101010101" pitchFamily="49" charset="-122"/>
              </a:rPr>
              <a:t>：研究生培养的依据和指导</a:t>
            </a:r>
            <a:r>
              <a:rPr lang="zh-CN" altLang="en-US" sz="2000" kern="0"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dirty="0">
                <a:latin typeface="楷体" panose="02010609060101010101" pitchFamily="49" charset="-122"/>
                <a:ea typeface="楷体" panose="02010609060101010101" pitchFamily="49" charset="-122"/>
                <a:cs typeface="楷体" panose="02010609060101010101" pitchFamily="49" charset="-122"/>
              </a:rPr>
              <a:t>主要包括</a:t>
            </a:r>
            <a:r>
              <a:rPr lang="zh-CN" altLang="en-US" sz="2000" kern="0" dirty="0">
                <a:latin typeface="楷体" panose="02010609060101010101" pitchFamily="49" charset="-122"/>
                <a:ea typeface="楷体" panose="02010609060101010101" pitchFamily="49" charset="-122"/>
                <a:cs typeface="楷体" panose="02010609060101010101" pitchFamily="49" charset="-122"/>
              </a:rPr>
              <a:t>培养目标、学习年限与培养方式、主要研究方向、课程设置与学分要求，基本文献阅读能力、开题报告、学术活动、实践环节和科研训练、中期考核、预答辩等培养环节考核要求，科研成果、学位论文要求，及基本文献阅读书目等。</a:t>
            </a:r>
          </a:p>
        </p:txBody>
      </p:sp>
      <p:cxnSp>
        <p:nvCxnSpPr>
          <p:cNvPr id="4" name="直接连接符 43"/>
          <p:cNvCxnSpPr/>
          <p:nvPr/>
        </p:nvCxnSpPr>
        <p:spPr>
          <a:xfrm>
            <a:off x="3860682" y="1940120"/>
            <a:ext cx="1804035"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6" name="直接连接符 45"/>
          <p:cNvCxnSpPr/>
          <p:nvPr/>
        </p:nvCxnSpPr>
        <p:spPr>
          <a:xfrm>
            <a:off x="3878555" y="2048070"/>
            <a:ext cx="0" cy="1940834"/>
          </a:xfrm>
          <a:prstGeom prst="line">
            <a:avLst/>
          </a:prstGeom>
        </p:spPr>
        <p:style>
          <a:lnRef idx="1">
            <a:schemeClr val="accent6"/>
          </a:lnRef>
          <a:fillRef idx="0">
            <a:schemeClr val="accent6"/>
          </a:fillRef>
          <a:effectRef idx="0">
            <a:schemeClr val="accent6"/>
          </a:effectRef>
          <a:fontRef idx="minor">
            <a:schemeClr val="tx1"/>
          </a:fontRef>
        </p:style>
      </p:cxnSp>
      <p:sp>
        <p:nvSpPr>
          <p:cNvPr id="7" name="矩形 6"/>
          <p:cNvSpPr/>
          <p:nvPr/>
        </p:nvSpPr>
        <p:spPr>
          <a:xfrm>
            <a:off x="3770605" y="1832170"/>
            <a:ext cx="215900" cy="215900"/>
          </a:xfrm>
          <a:prstGeom prst="rect">
            <a:avLst/>
          </a:prstGeom>
          <a:solidFill>
            <a:srgbClr val="C00000"/>
          </a:solidFill>
          <a:effectLst/>
        </p:spPr>
        <p:txBody>
          <a:bodyPr lIns="90000" tIns="36000" rIns="90000" bIns="36000"/>
          <a:lstStyle/>
          <a:p>
            <a:pPr indent="457200">
              <a:lnSpc>
                <a:spcPct val="134000"/>
              </a:lnSpc>
              <a:spcBef>
                <a:spcPts val="600"/>
              </a:spcBef>
            </a:pPr>
            <a:endParaRPr lang="zh-CN" altLang="en-US" sz="2400" b="1">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标题 1"/>
          <p:cNvSpPr txBox="1"/>
          <p:nvPr/>
        </p:nvSpPr>
        <p:spPr>
          <a:xfrm>
            <a:off x="1596245" y="321691"/>
            <a:ext cx="7679308" cy="602439"/>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一、培养方案</a:t>
            </a:r>
            <a:r>
              <a:rPr lang="zh-CN" altLang="en-US" sz="3600" b="1" dirty="0">
                <a:solidFill>
                  <a:srgbClr val="FFFF00"/>
                </a:solidFill>
                <a:latin typeface="华文新魏" panose="02010800040101010101" pitchFamily="2" charset="-122"/>
                <a:ea typeface="华文新魏" panose="02010800040101010101" pitchFamily="2" charset="-122"/>
              </a:rPr>
              <a:t>（培养过程与环节）</a:t>
            </a:r>
          </a:p>
        </p:txBody>
      </p:sp>
      <p:grpSp>
        <p:nvGrpSpPr>
          <p:cNvPr id="9" name="组合 16"/>
          <p:cNvGrpSpPr/>
          <p:nvPr/>
        </p:nvGrpSpPr>
        <p:grpSpPr>
          <a:xfrm>
            <a:off x="399270" y="3113559"/>
            <a:ext cx="2735262" cy="2952750"/>
            <a:chOff x="107504" y="2614624"/>
            <a:chExt cx="2735867" cy="2952328"/>
          </a:xfrm>
        </p:grpSpPr>
        <p:sp>
          <p:nvSpPr>
            <p:cNvPr id="10" name="矩形 9"/>
            <p:cNvSpPr/>
            <p:nvPr/>
          </p:nvSpPr>
          <p:spPr>
            <a:xfrm>
              <a:off x="107504" y="2616211"/>
              <a:ext cx="2735867" cy="2950741"/>
            </a:xfrm>
            <a:prstGeom prst="rect">
              <a:avLst/>
            </a:prstGeom>
            <a:solidFill>
              <a:srgbClr val="FFFFF4">
                <a:lumMod val="9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Franklin Gothic Book" panose="020B0503020102020204"/>
                <a:ea typeface="黑体" panose="02010609060101010101" pitchFamily="49" charset="-122"/>
                <a:cs typeface="+mn-cs"/>
              </a:endParaRPr>
            </a:p>
          </p:txBody>
        </p:sp>
        <p:sp>
          <p:nvSpPr>
            <p:cNvPr id="11" name="TextBox 18"/>
            <p:cNvSpPr txBox="1"/>
            <p:nvPr/>
          </p:nvSpPr>
          <p:spPr>
            <a:xfrm>
              <a:off x="602914" y="2614624"/>
              <a:ext cx="1816502" cy="492373"/>
            </a:xfrm>
            <a:prstGeom prst="rect">
              <a:avLst/>
            </a:prstGeom>
            <a:noFill/>
          </p:spPr>
          <p:txBody>
            <a:bodyPr>
              <a:spAutoFit/>
            </a:bodyPr>
            <a:lstStyle/>
            <a:p>
              <a:pPr marR="0" defTabSz="914400" eaLnBrk="1" fontAlgn="auto" hangingPunct="1">
                <a:spcBef>
                  <a:spcPts val="0"/>
                </a:spcBef>
                <a:spcAft>
                  <a:spcPts val="0"/>
                </a:spcAft>
                <a:buClrTx/>
                <a:buSzTx/>
                <a:buFontTx/>
                <a:buNone/>
                <a:defRPr/>
              </a:pPr>
              <a:r>
                <a:rPr kumimoji="0" lang="zh-CN" altLang="en-US" sz="2600" b="1" kern="0" cap="none" spc="0" normalizeH="0" baseline="0" noProof="0" dirty="0">
                  <a:solidFill>
                    <a:srgbClr val="0070C0"/>
                  </a:solidFill>
                  <a:latin typeface="楷体" panose="02010609060101010101" pitchFamily="49" charset="-122"/>
                  <a:ea typeface="楷体" panose="02010609060101010101" pitchFamily="49" charset="-122"/>
                  <a:cs typeface="+mn-cs"/>
                </a:rPr>
                <a:t>日常学习</a:t>
              </a:r>
            </a:p>
          </p:txBody>
        </p:sp>
        <p:sp>
          <p:nvSpPr>
            <p:cNvPr id="12" name="圆角矩形 11"/>
            <p:cNvSpPr/>
            <p:nvPr/>
          </p:nvSpPr>
          <p:spPr>
            <a:xfrm>
              <a:off x="251998" y="3138424"/>
              <a:ext cx="935245" cy="790462"/>
            </a:xfrm>
            <a:prstGeom prst="roundRect">
              <a:avLst/>
            </a:prstGeom>
            <a:solidFill>
              <a:srgbClr val="AFB591">
                <a:lumMod val="60000"/>
                <a:lumOff val="4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ysClr val="window" lastClr="FFFFFF"/>
                </a:solidFill>
                <a:effectLst/>
                <a:uLnTx/>
                <a:uFillTx/>
                <a:latin typeface="Franklin Gothic Book" panose="020B0503020102020204"/>
                <a:ea typeface="黑体" panose="02010609060101010101" pitchFamily="49" charset="-122"/>
                <a:cs typeface="+mn-cs"/>
              </a:endParaRPr>
            </a:p>
          </p:txBody>
        </p:sp>
        <p:sp>
          <p:nvSpPr>
            <p:cNvPr id="13" name="圆角矩形 12"/>
            <p:cNvSpPr/>
            <p:nvPr/>
          </p:nvSpPr>
          <p:spPr>
            <a:xfrm>
              <a:off x="1692179" y="3145504"/>
              <a:ext cx="935244" cy="754811"/>
            </a:xfrm>
            <a:prstGeom prst="roundRect">
              <a:avLst/>
            </a:prstGeom>
            <a:solidFill>
              <a:srgbClr val="AFB591">
                <a:lumMod val="60000"/>
                <a:lumOff val="4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Franklin Gothic Book" panose="020B0503020102020204"/>
                <a:ea typeface="黑体" panose="02010609060101010101" pitchFamily="49" charset="-122"/>
                <a:cs typeface="+mn-cs"/>
              </a:endParaRPr>
            </a:p>
          </p:txBody>
        </p:sp>
        <p:sp>
          <p:nvSpPr>
            <p:cNvPr id="14" name="圆角矩形 13"/>
            <p:cNvSpPr/>
            <p:nvPr/>
          </p:nvSpPr>
          <p:spPr>
            <a:xfrm>
              <a:off x="274228" y="4563795"/>
              <a:ext cx="935245" cy="792049"/>
            </a:xfrm>
            <a:prstGeom prst="roundRect">
              <a:avLst/>
            </a:prstGeom>
            <a:solidFill>
              <a:srgbClr val="AFB591">
                <a:lumMod val="60000"/>
                <a:lumOff val="4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Franklin Gothic Book" panose="020B0503020102020204"/>
                <a:ea typeface="黑体" panose="02010609060101010101" pitchFamily="49" charset="-122"/>
                <a:cs typeface="+mn-cs"/>
              </a:endParaRPr>
            </a:p>
          </p:txBody>
        </p:sp>
        <p:sp>
          <p:nvSpPr>
            <p:cNvPr id="15" name="圆角矩形 14"/>
            <p:cNvSpPr/>
            <p:nvPr/>
          </p:nvSpPr>
          <p:spPr>
            <a:xfrm>
              <a:off x="1747754" y="4563795"/>
              <a:ext cx="935245" cy="792049"/>
            </a:xfrm>
            <a:prstGeom prst="roundRect">
              <a:avLst/>
            </a:prstGeom>
            <a:solidFill>
              <a:srgbClr val="AFB591">
                <a:lumMod val="60000"/>
                <a:lumOff val="4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Franklin Gothic Book" panose="020B0503020102020204"/>
                <a:ea typeface="黑体" panose="02010609060101010101" pitchFamily="49" charset="-122"/>
                <a:cs typeface="+mn-cs"/>
              </a:endParaRPr>
            </a:p>
          </p:txBody>
        </p:sp>
        <p:sp>
          <p:nvSpPr>
            <p:cNvPr id="16" name="TextBox 23"/>
            <p:cNvSpPr txBox="1"/>
            <p:nvPr/>
          </p:nvSpPr>
          <p:spPr>
            <a:xfrm>
              <a:off x="180545" y="3192391"/>
              <a:ext cx="1124199" cy="646020"/>
            </a:xfrm>
            <a:prstGeom prst="rect">
              <a:avLst/>
            </a:prstGeom>
            <a:noFill/>
          </p:spPr>
          <p:txBody>
            <a:bodyPr>
              <a:spAutoFit/>
            </a:bodyPr>
            <a:lstStyle/>
            <a:p>
              <a:pPr marR="0" algn="ctr" defTabSz="914400" eaLnBrk="1" fontAlgn="auto" hangingPunct="1">
                <a:spcBef>
                  <a:spcPts val="0"/>
                </a:spcBef>
                <a:spcAft>
                  <a:spcPts val="0"/>
                </a:spcAft>
                <a:buClrTx/>
                <a:buSzTx/>
                <a:buFontTx/>
                <a:buNone/>
                <a:defRPr/>
              </a:pPr>
              <a:r>
                <a:rPr kumimoji="0" lang="zh-CN" altLang="en-US" sz="1800" b="0" kern="0" cap="none" spc="0" normalizeH="0" baseline="0" noProof="0" dirty="0">
                  <a:solidFill>
                    <a:srgbClr val="7030A0"/>
                  </a:solidFill>
                  <a:latin typeface="楷体" panose="02010609060101010101" pitchFamily="49" charset="-122"/>
                  <a:ea typeface="楷体" panose="02010609060101010101" pitchFamily="49" charset="-122"/>
                  <a:cs typeface="+mn-cs"/>
                </a:rPr>
                <a:t>实践环节训练</a:t>
              </a:r>
            </a:p>
          </p:txBody>
        </p:sp>
        <p:sp>
          <p:nvSpPr>
            <p:cNvPr id="21" name="TextBox 24"/>
            <p:cNvSpPr txBox="1"/>
            <p:nvPr/>
          </p:nvSpPr>
          <p:spPr>
            <a:xfrm>
              <a:off x="1763632" y="3209851"/>
              <a:ext cx="792338" cy="646021"/>
            </a:xfrm>
            <a:prstGeom prst="rect">
              <a:avLst/>
            </a:prstGeom>
            <a:noFill/>
          </p:spPr>
          <p:txBody>
            <a:bodyPr>
              <a:spAutoFit/>
            </a:bodyPr>
            <a:lstStyle/>
            <a:p>
              <a:pPr marR="0" algn="ctr" defTabSz="914400" eaLnBrk="1" fontAlgn="auto" hangingPunct="1">
                <a:spcBef>
                  <a:spcPts val="0"/>
                </a:spcBef>
                <a:spcAft>
                  <a:spcPts val="0"/>
                </a:spcAft>
                <a:buClrTx/>
                <a:buSzTx/>
                <a:buFontTx/>
                <a:buNone/>
                <a:defRPr/>
              </a:pPr>
              <a:r>
                <a:rPr kumimoji="0" lang="zh-CN" altLang="en-US" sz="1800" b="0" kern="0" cap="none" spc="0" normalizeH="0" baseline="0" noProof="0" dirty="0">
                  <a:solidFill>
                    <a:srgbClr val="7030A0"/>
                  </a:solidFill>
                  <a:latin typeface="楷体" panose="02010609060101010101" pitchFamily="49" charset="-122"/>
                  <a:ea typeface="楷体" panose="02010609060101010101" pitchFamily="49" charset="-122"/>
                  <a:cs typeface="+mn-cs"/>
                </a:rPr>
                <a:t>科学研究</a:t>
              </a:r>
            </a:p>
          </p:txBody>
        </p:sp>
        <p:sp>
          <p:nvSpPr>
            <p:cNvPr id="22" name="TextBox 25"/>
            <p:cNvSpPr txBox="1"/>
            <p:nvPr/>
          </p:nvSpPr>
          <p:spPr>
            <a:xfrm>
              <a:off x="323452" y="4636810"/>
              <a:ext cx="792337" cy="646020"/>
            </a:xfrm>
            <a:prstGeom prst="rect">
              <a:avLst/>
            </a:prstGeom>
            <a:noFill/>
          </p:spPr>
          <p:txBody>
            <a:bodyPr>
              <a:spAutoFit/>
            </a:bodyPr>
            <a:lstStyle/>
            <a:p>
              <a:pPr marR="0" algn="ctr" defTabSz="914400" eaLnBrk="1" fontAlgn="auto" hangingPunct="1">
                <a:spcBef>
                  <a:spcPts val="0"/>
                </a:spcBef>
                <a:spcAft>
                  <a:spcPts val="0"/>
                </a:spcAft>
                <a:buClrTx/>
                <a:buSzTx/>
                <a:buFontTx/>
                <a:buNone/>
                <a:defRPr/>
              </a:pPr>
              <a:r>
                <a:rPr kumimoji="0" lang="zh-CN" altLang="en-US" sz="1800" b="0" kern="0" cap="none" spc="0" normalizeH="0" baseline="0" noProof="0" dirty="0">
                  <a:solidFill>
                    <a:srgbClr val="7030A0"/>
                  </a:solidFill>
                  <a:latin typeface="楷体" panose="02010609060101010101" pitchFamily="49" charset="-122"/>
                  <a:ea typeface="楷体" panose="02010609060101010101" pitchFamily="49" charset="-122"/>
                  <a:cs typeface="+mn-cs"/>
                </a:rPr>
                <a:t>学术交流</a:t>
              </a:r>
            </a:p>
          </p:txBody>
        </p:sp>
        <p:sp>
          <p:nvSpPr>
            <p:cNvPr id="23" name="TextBox 26"/>
            <p:cNvSpPr txBox="1"/>
            <p:nvPr/>
          </p:nvSpPr>
          <p:spPr>
            <a:xfrm>
              <a:off x="1547684" y="4624112"/>
              <a:ext cx="1295687" cy="646020"/>
            </a:xfrm>
            <a:prstGeom prst="rect">
              <a:avLst/>
            </a:prstGeom>
            <a:noFill/>
          </p:spPr>
          <p:txBody>
            <a:bodyPr>
              <a:spAutoFit/>
            </a:bodyPr>
            <a:lstStyle/>
            <a:p>
              <a:pPr marR="0" algn="ctr" defTabSz="914400" eaLnBrk="1" fontAlgn="auto" hangingPunct="1">
                <a:spcBef>
                  <a:spcPts val="0"/>
                </a:spcBef>
                <a:spcAft>
                  <a:spcPts val="0"/>
                </a:spcAft>
                <a:buClrTx/>
                <a:buSzTx/>
                <a:buFontTx/>
                <a:buNone/>
                <a:defRPr/>
              </a:pPr>
              <a:r>
                <a:rPr kumimoji="0" lang="zh-CN" altLang="en-US" sz="1800" b="0" kern="0" cap="none" spc="0" normalizeH="0" baseline="0" noProof="0" dirty="0">
                  <a:solidFill>
                    <a:srgbClr val="7030A0"/>
                  </a:solidFill>
                  <a:latin typeface="楷体" panose="02010609060101010101" pitchFamily="49" charset="-122"/>
                  <a:ea typeface="楷体" panose="02010609060101010101" pitchFamily="49" charset="-122"/>
                  <a:cs typeface="+mn-cs"/>
                </a:rPr>
                <a:t>基本文献阅读</a:t>
              </a:r>
            </a:p>
          </p:txBody>
        </p:sp>
      </p:grpSp>
      <p:grpSp>
        <p:nvGrpSpPr>
          <p:cNvPr id="24" name="组合 35"/>
          <p:cNvGrpSpPr/>
          <p:nvPr/>
        </p:nvGrpSpPr>
        <p:grpSpPr>
          <a:xfrm>
            <a:off x="2816843" y="3114352"/>
            <a:ext cx="4306096" cy="2952749"/>
            <a:chOff x="2868768" y="1690276"/>
            <a:chExt cx="4305839" cy="2952604"/>
          </a:xfrm>
        </p:grpSpPr>
        <p:sp>
          <p:nvSpPr>
            <p:cNvPr id="25" name="矩形 24"/>
            <p:cNvSpPr/>
            <p:nvPr/>
          </p:nvSpPr>
          <p:spPr>
            <a:xfrm>
              <a:off x="3285464" y="1690276"/>
              <a:ext cx="3889143" cy="2952604"/>
            </a:xfrm>
            <a:prstGeom prst="rect">
              <a:avLst/>
            </a:prstGeom>
            <a:solidFill>
              <a:srgbClr val="FFFFF4">
                <a:lumMod val="9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Franklin Gothic Book" panose="020B0503020102020204"/>
                <a:ea typeface="黑体" panose="02010609060101010101" pitchFamily="49" charset="-122"/>
                <a:cs typeface="+mn-cs"/>
              </a:endParaRPr>
            </a:p>
          </p:txBody>
        </p:sp>
        <p:sp>
          <p:nvSpPr>
            <p:cNvPr id="26" name="圆角矩形 25"/>
            <p:cNvSpPr/>
            <p:nvPr/>
          </p:nvSpPr>
          <p:spPr>
            <a:xfrm>
              <a:off x="3394202" y="2260068"/>
              <a:ext cx="1546123" cy="715227"/>
            </a:xfrm>
            <a:prstGeom prst="roundRect">
              <a:avLst/>
            </a:prstGeom>
            <a:solidFill>
              <a:srgbClr val="C47546">
                <a:lumMod val="40000"/>
                <a:lumOff val="6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0" cap="none" spc="0" normalizeH="0" baseline="0" noProof="0" dirty="0">
                  <a:ln>
                    <a:noFill/>
                  </a:ln>
                  <a:solidFill>
                    <a:srgbClr val="7030A0"/>
                  </a:solidFill>
                  <a:effectLst/>
                  <a:uLnTx/>
                  <a:uFillTx/>
                  <a:latin typeface="楷体" panose="02010609060101010101" pitchFamily="49" charset="-122"/>
                  <a:ea typeface="楷体" panose="02010609060101010101" pitchFamily="49" charset="-122"/>
                  <a:cs typeface="+mn-cs"/>
                </a:rPr>
                <a:t>课程审核</a:t>
              </a:r>
            </a:p>
          </p:txBody>
        </p:sp>
        <p:sp>
          <p:nvSpPr>
            <p:cNvPr id="27" name="圆角矩形 26"/>
            <p:cNvSpPr/>
            <p:nvPr/>
          </p:nvSpPr>
          <p:spPr>
            <a:xfrm>
              <a:off x="5201238" y="2267305"/>
              <a:ext cx="1594153" cy="707990"/>
            </a:xfrm>
            <a:prstGeom prst="roundRect">
              <a:avLst/>
            </a:prstGeom>
            <a:solidFill>
              <a:srgbClr val="C47546">
                <a:lumMod val="40000"/>
                <a:lumOff val="6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0" cap="none" spc="0" normalizeH="0" baseline="0" noProof="0" dirty="0">
                  <a:ln>
                    <a:noFill/>
                  </a:ln>
                  <a:solidFill>
                    <a:srgbClr val="7030A0"/>
                  </a:solidFill>
                  <a:effectLst/>
                  <a:uLnTx/>
                  <a:uFillTx/>
                  <a:latin typeface="楷体" panose="02010609060101010101" pitchFamily="49" charset="-122"/>
                  <a:ea typeface="楷体" panose="02010609060101010101" pitchFamily="49" charset="-122"/>
                  <a:cs typeface="+mn-cs"/>
                </a:rPr>
                <a:t>培养环节</a:t>
              </a:r>
              <a:endParaRPr kumimoji="0" lang="en-US" altLang="zh-CN" sz="2400" b="0" i="0" u="none" strike="noStrike" kern="0" cap="none" spc="0" normalizeH="0" baseline="0" noProof="0" dirty="0">
                <a:ln>
                  <a:noFill/>
                </a:ln>
                <a:solidFill>
                  <a:srgbClr val="7030A0"/>
                </a:solidFill>
                <a:effectLst/>
                <a:uLnTx/>
                <a:uFillTx/>
                <a:latin typeface="楷体" panose="02010609060101010101" pitchFamily="49" charset="-122"/>
                <a:ea typeface="楷体" panose="02010609060101010101" pitchFamily="49"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0" cap="none" spc="0" normalizeH="0" baseline="0" noProof="0" dirty="0">
                  <a:ln>
                    <a:noFill/>
                  </a:ln>
                  <a:solidFill>
                    <a:srgbClr val="7030A0"/>
                  </a:solidFill>
                  <a:effectLst/>
                  <a:uLnTx/>
                  <a:uFillTx/>
                  <a:latin typeface="楷体" panose="02010609060101010101" pitchFamily="49" charset="-122"/>
                  <a:ea typeface="楷体" panose="02010609060101010101" pitchFamily="49" charset="-122"/>
                  <a:cs typeface="+mn-cs"/>
                </a:rPr>
                <a:t>审核</a:t>
              </a:r>
            </a:p>
          </p:txBody>
        </p:sp>
        <p:sp>
          <p:nvSpPr>
            <p:cNvPr id="28" name="圆角矩形 27"/>
            <p:cNvSpPr/>
            <p:nvPr/>
          </p:nvSpPr>
          <p:spPr>
            <a:xfrm>
              <a:off x="3426438" y="3638837"/>
              <a:ext cx="1513887" cy="753399"/>
            </a:xfrm>
            <a:prstGeom prst="roundRect">
              <a:avLst/>
            </a:prstGeom>
            <a:solidFill>
              <a:srgbClr val="C47546">
                <a:lumMod val="40000"/>
                <a:lumOff val="6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0" cap="none" spc="0" normalizeH="0" baseline="0" noProof="0" dirty="0">
                  <a:ln>
                    <a:noFill/>
                  </a:ln>
                  <a:solidFill>
                    <a:srgbClr val="7030A0"/>
                  </a:solidFill>
                  <a:effectLst/>
                  <a:uLnTx/>
                  <a:uFillTx/>
                  <a:latin typeface="楷体" panose="02010609060101010101" pitchFamily="49" charset="-122"/>
                  <a:ea typeface="楷体" panose="02010609060101010101" pitchFamily="49" charset="-122"/>
                  <a:cs typeface="+mn-cs"/>
                </a:rPr>
                <a:t>论文开题</a:t>
              </a:r>
            </a:p>
          </p:txBody>
        </p:sp>
        <p:sp>
          <p:nvSpPr>
            <p:cNvPr id="29" name="圆角矩形 28"/>
            <p:cNvSpPr/>
            <p:nvPr/>
          </p:nvSpPr>
          <p:spPr>
            <a:xfrm>
              <a:off x="5230035" y="3638836"/>
              <a:ext cx="1565356" cy="753400"/>
            </a:xfrm>
            <a:prstGeom prst="roundRect">
              <a:avLst/>
            </a:prstGeom>
            <a:solidFill>
              <a:srgbClr val="C47546">
                <a:lumMod val="40000"/>
                <a:lumOff val="6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0" cap="none" spc="0" normalizeH="0" baseline="0" noProof="0" dirty="0">
                  <a:ln>
                    <a:noFill/>
                  </a:ln>
                  <a:solidFill>
                    <a:srgbClr val="7030A0"/>
                  </a:solidFill>
                  <a:effectLst/>
                  <a:uLnTx/>
                  <a:uFillTx/>
                  <a:latin typeface="楷体" panose="02010609060101010101" pitchFamily="49" charset="-122"/>
                  <a:ea typeface="楷体" panose="02010609060101010101" pitchFamily="49" charset="-122"/>
                  <a:cs typeface="+mn-cs"/>
                </a:rPr>
                <a:t>学术规范考核</a:t>
              </a:r>
            </a:p>
          </p:txBody>
        </p:sp>
        <p:sp>
          <p:nvSpPr>
            <p:cNvPr id="30" name="TextBox 41"/>
            <p:cNvSpPr txBox="1"/>
            <p:nvPr/>
          </p:nvSpPr>
          <p:spPr>
            <a:xfrm>
              <a:off x="4272150" y="1696564"/>
              <a:ext cx="1875580" cy="492419"/>
            </a:xfrm>
            <a:prstGeom prst="rect">
              <a:avLst/>
            </a:prstGeom>
            <a:noFill/>
          </p:spPr>
          <p:txBody>
            <a:bodyPr wrap="square">
              <a:spAutoFit/>
            </a:bodyPr>
            <a:lstStyle/>
            <a:p>
              <a:pPr marR="0" defTabSz="914400" eaLnBrk="1" fontAlgn="auto" hangingPunct="1">
                <a:spcBef>
                  <a:spcPts val="0"/>
                </a:spcBef>
                <a:spcAft>
                  <a:spcPts val="0"/>
                </a:spcAft>
                <a:buClrTx/>
                <a:buSzTx/>
                <a:buFontTx/>
                <a:buNone/>
                <a:defRPr/>
              </a:pPr>
              <a:r>
                <a:rPr kumimoji="0" lang="zh-CN" altLang="en-US" sz="2600" b="1" kern="0" cap="none" spc="0" normalizeH="0" baseline="0" noProof="0" dirty="0">
                  <a:solidFill>
                    <a:srgbClr val="0070C0"/>
                  </a:solidFill>
                  <a:latin typeface="楷体" panose="02010609060101010101" pitchFamily="49" charset="-122"/>
                  <a:ea typeface="楷体" panose="02010609060101010101" pitchFamily="49" charset="-122"/>
                  <a:cs typeface="+mn-cs"/>
                </a:rPr>
                <a:t>中期考核</a:t>
              </a:r>
            </a:p>
          </p:txBody>
        </p:sp>
        <p:sp>
          <p:nvSpPr>
            <p:cNvPr id="31" name="右箭头 30"/>
            <p:cNvSpPr/>
            <p:nvPr/>
          </p:nvSpPr>
          <p:spPr>
            <a:xfrm>
              <a:off x="2868768" y="3084032"/>
              <a:ext cx="687347" cy="484164"/>
            </a:xfrm>
            <a:prstGeom prst="rightArrow">
              <a:avLst/>
            </a:prstGeom>
            <a:solidFill>
              <a:srgbClr val="FF0000"/>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Franklin Gothic Book" panose="020B0503020102020204"/>
                <a:ea typeface="黑体" panose="02010609060101010101" pitchFamily="49" charset="-122"/>
                <a:cs typeface="+mn-cs"/>
              </a:endParaRPr>
            </a:p>
          </p:txBody>
        </p:sp>
      </p:grpSp>
      <p:sp>
        <p:nvSpPr>
          <p:cNvPr id="35" name="TextBox 60"/>
          <p:cNvSpPr txBox="1"/>
          <p:nvPr/>
        </p:nvSpPr>
        <p:spPr>
          <a:xfrm>
            <a:off x="10410825" y="2477135"/>
            <a:ext cx="1171575" cy="369570"/>
          </a:xfrm>
          <a:prstGeom prst="rect">
            <a:avLst/>
          </a:prstGeom>
          <a:noFill/>
        </p:spPr>
        <p:txBody>
          <a:bodyPr>
            <a:spAutoFit/>
          </a:bodyPr>
          <a:lstStyle/>
          <a:p>
            <a:pPr marR="0" algn="ctr" defTabSz="914400" eaLnBrk="1" fontAlgn="auto" hangingPunct="1">
              <a:spcBef>
                <a:spcPts val="0"/>
              </a:spcBef>
              <a:spcAft>
                <a:spcPts val="0"/>
              </a:spcAft>
              <a:buClrTx/>
              <a:buSzTx/>
              <a:buFontTx/>
              <a:buNone/>
              <a:defRPr/>
            </a:pPr>
            <a:endParaRPr kumimoji="0" lang="zh-CN" altLang="en-US" sz="1800" b="0" kern="0" cap="none" spc="0" normalizeH="0" baseline="0" noProof="0" dirty="0">
              <a:solidFill>
                <a:srgbClr val="7030A0"/>
              </a:solidFill>
              <a:latin typeface="楷体" panose="02010609060101010101" pitchFamily="49" charset="-122"/>
              <a:ea typeface="楷体" panose="02010609060101010101" pitchFamily="49" charset="-122"/>
              <a:cs typeface="+mn-cs"/>
            </a:endParaRPr>
          </a:p>
        </p:txBody>
      </p:sp>
      <p:sp>
        <p:nvSpPr>
          <p:cNvPr id="40" name="圆角矩形 39"/>
          <p:cNvSpPr/>
          <p:nvPr/>
        </p:nvSpPr>
        <p:spPr>
          <a:xfrm>
            <a:off x="1236106" y="4331890"/>
            <a:ext cx="936625" cy="8112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uLnTx/>
              <a:uFillTx/>
              <a:latin typeface="+mn-lt"/>
              <a:ea typeface="+mn-ea"/>
              <a:cs typeface="+mn-cs"/>
            </a:endParaRPr>
          </a:p>
        </p:txBody>
      </p:sp>
      <p:sp>
        <p:nvSpPr>
          <p:cNvPr id="41" name="TextBox 2"/>
          <p:cNvSpPr txBox="1"/>
          <p:nvPr/>
        </p:nvSpPr>
        <p:spPr>
          <a:xfrm>
            <a:off x="1291668" y="4354984"/>
            <a:ext cx="881063" cy="708025"/>
          </a:xfrm>
          <a:prstGeom prst="rect">
            <a:avLst/>
          </a:prstGeom>
          <a:noFill/>
          <a:ln w="9525">
            <a:noFill/>
          </a:ln>
        </p:spPr>
        <p:txBody>
          <a:bodyPr>
            <a:spAutoFit/>
          </a:bodyPr>
          <a:lstStyle/>
          <a:p>
            <a:pPr algn="ctr" eaLnBrk="1" hangingPunct="1"/>
            <a:r>
              <a:rPr lang="zh-CN" altLang="en-US" sz="2000" b="1" dirty="0">
                <a:solidFill>
                  <a:schemeClr val="bg1"/>
                </a:solidFill>
                <a:latin typeface="仿宋" panose="02010609060101010101" pitchFamily="49" charset="-122"/>
                <a:ea typeface="仿宋" panose="02010609060101010101" pitchFamily="49" charset="-122"/>
              </a:rPr>
              <a:t>课程学习</a:t>
            </a:r>
          </a:p>
        </p:txBody>
      </p:sp>
      <p:cxnSp>
        <p:nvCxnSpPr>
          <p:cNvPr id="4" name="肘形连接符 3"/>
          <p:cNvCxnSpPr>
            <a:endCxn id="34" idx="1"/>
          </p:cNvCxnSpPr>
          <p:nvPr/>
        </p:nvCxnSpPr>
        <p:spPr>
          <a:xfrm flipV="1">
            <a:off x="7113657" y="1808121"/>
            <a:ext cx="3216766" cy="2979880"/>
          </a:xfrm>
          <a:prstGeom prst="bentConnector3">
            <a:avLst/>
          </a:prstGeom>
          <a:ln w="920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7" name="组合 6"/>
          <p:cNvGrpSpPr/>
          <p:nvPr/>
        </p:nvGrpSpPr>
        <p:grpSpPr>
          <a:xfrm>
            <a:off x="10330106" y="1459749"/>
            <a:ext cx="1323975" cy="3998337"/>
            <a:chOff x="16282" y="2438"/>
            <a:chExt cx="2085" cy="6399"/>
          </a:xfrm>
        </p:grpSpPr>
        <p:sp>
          <p:nvSpPr>
            <p:cNvPr id="34" name="矩形 33"/>
            <p:cNvSpPr/>
            <p:nvPr/>
          </p:nvSpPr>
          <p:spPr>
            <a:xfrm>
              <a:off x="16282" y="2438"/>
              <a:ext cx="2070" cy="1115"/>
            </a:xfrm>
            <a:prstGeom prst="rect">
              <a:avLst/>
            </a:prstGeom>
            <a:solidFill>
              <a:srgbClr val="FFFFF4">
                <a:lumMod val="9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b="0" kern="0" dirty="0">
                  <a:solidFill>
                    <a:srgbClr val="7030A0"/>
                  </a:solidFill>
                  <a:latin typeface="楷体" panose="02010609060101010101" pitchFamily="49" charset="-122"/>
                  <a:ea typeface="楷体" panose="02010609060101010101" pitchFamily="49" charset="-122"/>
                </a:rPr>
                <a:t>论文撰写</a:t>
              </a:r>
              <a:endParaRPr kumimoji="0" lang="zh-CN" altLang="en-US" sz="1800" b="0" i="0" u="none" strike="noStrike" kern="0" cap="none" spc="0" normalizeH="0" baseline="0" noProof="0" dirty="0">
                <a:ln>
                  <a:noFill/>
                </a:ln>
                <a:solidFill>
                  <a:sysClr val="window" lastClr="FFFFFF"/>
                </a:solidFill>
                <a:effectLst/>
                <a:uLnTx/>
                <a:uFillTx/>
                <a:latin typeface="Franklin Gothic Book" panose="020B0503020102020204"/>
                <a:ea typeface="黑体" panose="02010609060101010101" pitchFamily="49" charset="-122"/>
                <a:cs typeface="+mn-cs"/>
              </a:endParaRPr>
            </a:p>
          </p:txBody>
        </p:sp>
        <p:sp>
          <p:nvSpPr>
            <p:cNvPr id="36" name="矩形 35"/>
            <p:cNvSpPr/>
            <p:nvPr/>
          </p:nvSpPr>
          <p:spPr>
            <a:xfrm>
              <a:off x="16282" y="4227"/>
              <a:ext cx="2072" cy="1078"/>
            </a:xfrm>
            <a:prstGeom prst="rect">
              <a:avLst/>
            </a:prstGeom>
            <a:solidFill>
              <a:srgbClr val="FFFFF4">
                <a:lumMod val="9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b="0" kern="0" dirty="0">
                  <a:solidFill>
                    <a:srgbClr val="7030A0"/>
                  </a:solidFill>
                  <a:latin typeface="楷体" panose="02010609060101010101" pitchFamily="49" charset="-122"/>
                  <a:ea typeface="楷体" panose="02010609060101010101" pitchFamily="49" charset="-122"/>
                </a:rPr>
                <a:t>预答辩</a:t>
              </a:r>
            </a:p>
          </p:txBody>
        </p:sp>
        <p:sp>
          <p:nvSpPr>
            <p:cNvPr id="37" name="下箭头 36"/>
            <p:cNvSpPr/>
            <p:nvPr/>
          </p:nvSpPr>
          <p:spPr>
            <a:xfrm>
              <a:off x="16981" y="5355"/>
              <a:ext cx="455" cy="643"/>
            </a:xfrm>
            <a:prstGeom prst="downArrow">
              <a:avLst/>
            </a:prstGeom>
            <a:solidFill>
              <a:srgbClr val="FF0000"/>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Franklin Gothic Book" panose="020B0503020102020204"/>
                <a:ea typeface="黑体" panose="02010609060101010101" pitchFamily="49" charset="-122"/>
                <a:cs typeface="+mn-cs"/>
              </a:endParaRPr>
            </a:p>
          </p:txBody>
        </p:sp>
        <p:sp>
          <p:nvSpPr>
            <p:cNvPr id="38" name="矩形 37"/>
            <p:cNvSpPr/>
            <p:nvPr/>
          </p:nvSpPr>
          <p:spPr>
            <a:xfrm>
              <a:off x="16283" y="6025"/>
              <a:ext cx="2070" cy="1029"/>
            </a:xfrm>
            <a:prstGeom prst="rect">
              <a:avLst/>
            </a:prstGeom>
            <a:solidFill>
              <a:srgbClr val="FFFFF4">
                <a:lumMod val="9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b="0" kern="0" dirty="0">
                  <a:solidFill>
                    <a:srgbClr val="7030A0"/>
                  </a:solidFill>
                  <a:latin typeface="楷体" panose="02010609060101010101" pitchFamily="49" charset="-122"/>
                  <a:ea typeface="楷体" panose="02010609060101010101" pitchFamily="49" charset="-122"/>
                </a:rPr>
                <a:t>科研成果审核</a:t>
              </a:r>
            </a:p>
          </p:txBody>
        </p:sp>
        <p:sp>
          <p:nvSpPr>
            <p:cNvPr id="39" name="下箭头 38"/>
            <p:cNvSpPr/>
            <p:nvPr/>
          </p:nvSpPr>
          <p:spPr>
            <a:xfrm>
              <a:off x="16979" y="3584"/>
              <a:ext cx="453" cy="643"/>
            </a:xfrm>
            <a:prstGeom prst="downArrow">
              <a:avLst>
                <a:gd name="adj1" fmla="val 50000"/>
                <a:gd name="adj2"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lt1"/>
                </a:solidFill>
                <a:effectLst/>
                <a:uLnTx/>
                <a:uFillTx/>
                <a:latin typeface="+mn-lt"/>
                <a:ea typeface="+mn-ea"/>
                <a:cs typeface="+mn-cs"/>
              </a:endParaRPr>
            </a:p>
          </p:txBody>
        </p:sp>
        <p:sp>
          <p:nvSpPr>
            <p:cNvPr id="3" name="下箭头 2"/>
            <p:cNvSpPr/>
            <p:nvPr/>
          </p:nvSpPr>
          <p:spPr>
            <a:xfrm>
              <a:off x="16989" y="7136"/>
              <a:ext cx="455" cy="659"/>
            </a:xfrm>
            <a:prstGeom prst="downArrow">
              <a:avLst/>
            </a:prstGeom>
            <a:solidFill>
              <a:srgbClr val="FF0000"/>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Franklin Gothic Book" panose="020B0503020102020204"/>
                <a:ea typeface="黑体" panose="02010609060101010101" pitchFamily="49" charset="-122"/>
                <a:cs typeface="+mn-cs"/>
              </a:endParaRPr>
            </a:p>
          </p:txBody>
        </p:sp>
        <p:sp>
          <p:nvSpPr>
            <p:cNvPr id="6" name="矩形 5"/>
            <p:cNvSpPr/>
            <p:nvPr/>
          </p:nvSpPr>
          <p:spPr>
            <a:xfrm>
              <a:off x="16297" y="7795"/>
              <a:ext cx="2070" cy="1042"/>
            </a:xfrm>
            <a:prstGeom prst="rect">
              <a:avLst/>
            </a:prstGeom>
            <a:solidFill>
              <a:srgbClr val="FFFFF4">
                <a:lumMod val="9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b="0" kern="0" dirty="0">
                  <a:solidFill>
                    <a:srgbClr val="7030A0"/>
                  </a:solidFill>
                  <a:latin typeface="楷体" panose="02010609060101010101" pitchFamily="49" charset="-122"/>
                  <a:ea typeface="楷体" panose="02010609060101010101" pitchFamily="49" charset="-122"/>
                </a:rPr>
                <a:t>答辩</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9" name="标题 1"/>
          <p:cNvSpPr txBox="1"/>
          <p:nvPr/>
        </p:nvSpPr>
        <p:spPr>
          <a:xfrm>
            <a:off x="1565226" y="414243"/>
            <a:ext cx="3304540" cy="60579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二、培养计划</a:t>
            </a:r>
          </a:p>
        </p:txBody>
      </p:sp>
      <p:grpSp>
        <p:nvGrpSpPr>
          <p:cNvPr id="3" name="组合 2"/>
          <p:cNvGrpSpPr/>
          <p:nvPr/>
        </p:nvGrpSpPr>
        <p:grpSpPr>
          <a:xfrm>
            <a:off x="567436" y="2942531"/>
            <a:ext cx="2905760" cy="2048510"/>
            <a:chOff x="1772" y="4226"/>
            <a:chExt cx="4576" cy="3226"/>
          </a:xfrm>
        </p:grpSpPr>
        <p:cxnSp>
          <p:nvCxnSpPr>
            <p:cNvPr id="14" name="直接连接符 43"/>
            <p:cNvCxnSpPr/>
            <p:nvPr/>
          </p:nvCxnSpPr>
          <p:spPr>
            <a:xfrm>
              <a:off x="1926" y="4382"/>
              <a:ext cx="4423"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15" name="直接连接符 45"/>
            <p:cNvCxnSpPr/>
            <p:nvPr/>
          </p:nvCxnSpPr>
          <p:spPr>
            <a:xfrm>
              <a:off x="1942" y="4334"/>
              <a:ext cx="0" cy="3119"/>
            </a:xfrm>
            <a:prstGeom prst="line">
              <a:avLst/>
            </a:prstGeom>
          </p:spPr>
          <p:style>
            <a:lnRef idx="1">
              <a:schemeClr val="accent6"/>
            </a:lnRef>
            <a:fillRef idx="0">
              <a:schemeClr val="accent6"/>
            </a:fillRef>
            <a:effectRef idx="0">
              <a:schemeClr val="accent6"/>
            </a:effectRef>
            <a:fontRef idx="minor">
              <a:schemeClr val="tx1"/>
            </a:fontRef>
          </p:style>
        </p:cxnSp>
        <p:sp>
          <p:nvSpPr>
            <p:cNvPr id="16" name="矩形 15"/>
            <p:cNvSpPr/>
            <p:nvPr/>
          </p:nvSpPr>
          <p:spPr>
            <a:xfrm>
              <a:off x="1772" y="4226"/>
              <a:ext cx="340" cy="340"/>
            </a:xfrm>
            <a:prstGeom prst="rect">
              <a:avLst/>
            </a:prstGeom>
            <a:solidFill>
              <a:srgbClr val="C00000"/>
            </a:solidFill>
            <a:effectLst/>
          </p:spPr>
          <p:txBody>
            <a:bodyPr lIns="90000" tIns="36000" rIns="90000" bIns="36000"/>
            <a:lstStyle/>
            <a:p>
              <a:pPr indent="457200">
                <a:lnSpc>
                  <a:spcPct val="134000"/>
                </a:lnSpc>
                <a:spcBef>
                  <a:spcPts val="600"/>
                </a:spcBef>
              </a:pPr>
              <a:endParaRPr lang="zh-CN" altLang="en-US" sz="2400" b="1">
                <a:solidFill>
                  <a:schemeClr val="bg1"/>
                </a:solidFill>
                <a:latin typeface="微软雅黑" panose="020B0503020204020204" pitchFamily="34" charset="-122"/>
                <a:ea typeface="微软雅黑" panose="020B0503020204020204" pitchFamily="34" charset="-122"/>
              </a:endParaRPr>
            </a:p>
          </p:txBody>
        </p:sp>
      </p:grpSp>
      <p:sp>
        <p:nvSpPr>
          <p:cNvPr id="21" name="矩形 20"/>
          <p:cNvSpPr/>
          <p:nvPr/>
        </p:nvSpPr>
        <p:spPr>
          <a:xfrm>
            <a:off x="783336" y="3103117"/>
            <a:ext cx="10623804" cy="3322955"/>
          </a:xfrm>
          <a:prstGeom prst="rect">
            <a:avLst/>
          </a:prstGeom>
        </p:spPr>
        <p:txBody>
          <a:bodyPr wrap="square">
            <a:spAutoFit/>
          </a:bodyPr>
          <a:lstStyle/>
          <a:p>
            <a:pPr lvl="0">
              <a:lnSpc>
                <a:spcPct val="150000"/>
              </a:lnSpc>
              <a:defRPr/>
            </a:pPr>
            <a:r>
              <a:rPr lang="zh-CN" altLang="en-US" sz="2000" b="1" dirty="0">
                <a:solidFill>
                  <a:srgbClr val="0070C0"/>
                </a:solidFill>
                <a:latin typeface="楷体" panose="02010609060101010101" pitchFamily="49" charset="-122"/>
                <a:ea typeface="楷体" panose="02010609060101010101" pitchFamily="49" charset="-122"/>
                <a:cs typeface="楷体" panose="02010609060101010101" pitchFamily="49" charset="-122"/>
              </a:rPr>
              <a:t>主要包括</a:t>
            </a:r>
            <a:r>
              <a:rPr lang="zh-CN" altLang="en-US" sz="2000" kern="0" dirty="0">
                <a:solidFill>
                  <a:schemeClr val="tx1"/>
                </a:solidFill>
                <a:latin typeface="楷体" panose="02010609060101010101" pitchFamily="49" charset="-122"/>
                <a:ea typeface="楷体" panose="02010609060101010101" pitchFamily="49" charset="-122"/>
                <a:cs typeface="楷体" panose="02010609060101010101" pitchFamily="49" charset="-122"/>
              </a:rPr>
              <a:t>：课程学习要求、培养环节要求、科研成果要求等；</a:t>
            </a:r>
          </a:p>
          <a:p>
            <a:pPr lvl="0" fontAlgn="auto">
              <a:lnSpc>
                <a:spcPct val="150000"/>
              </a:lnSpc>
              <a:defRPr/>
            </a:pPr>
            <a:r>
              <a:rPr lang="zh-CN" altLang="en-US" sz="20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制定要求</a:t>
            </a:r>
            <a:r>
              <a:rPr lang="zh-CN" altLang="en-US" sz="2000" kern="0" dirty="0">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000" kern="0" dirty="0" err="1">
                <a:latin typeface="楷体" panose="02010609060101010101" pitchFamily="49" charset="-122"/>
                <a:ea typeface="楷体" panose="02010609060101010101" pitchFamily="49" charset="-122"/>
                <a:cs typeface="楷体" panose="02010609060101010101" pitchFamily="49" charset="-122"/>
                <a:sym typeface="+mn-ea"/>
              </a:rPr>
              <a:t>入学后</a:t>
            </a:r>
            <a:r>
              <a:rPr lang="en-US" altLang="zh-CN" sz="2000" b="1" kern="0" dirty="0" err="1">
                <a:latin typeface="楷体" panose="02010609060101010101" pitchFamily="49" charset="-122"/>
                <a:ea typeface="楷体" panose="02010609060101010101" pitchFamily="49" charset="-122"/>
                <a:cs typeface="楷体" panose="02010609060101010101" pitchFamily="49" charset="-122"/>
                <a:sym typeface="+mn-ea"/>
              </a:rPr>
              <a:t>两个月内</a:t>
            </a:r>
            <a:r>
              <a:rPr lang="en-US" altLang="zh-CN" sz="2000" kern="0" dirty="0" err="1">
                <a:latin typeface="楷体" panose="02010609060101010101" pitchFamily="49" charset="-122"/>
                <a:ea typeface="楷体" panose="02010609060101010101" pitchFamily="49" charset="-122"/>
                <a:cs typeface="楷体" panose="02010609060101010101" pitchFamily="49" charset="-122"/>
                <a:sym typeface="+mn-ea"/>
              </a:rPr>
              <a:t>，在导师和导师组的指导下，按照所在学科培养方案</a:t>
            </a:r>
            <a:r>
              <a:rPr lang="zh-CN" altLang="en-US" sz="2000" kern="0" dirty="0">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000" kern="0" dirty="0" err="1">
                <a:latin typeface="楷体" panose="02010609060101010101" pitchFamily="49" charset="-122"/>
                <a:ea typeface="楷体" panose="02010609060101010101" pitchFamily="49" charset="-122"/>
                <a:cs typeface="楷体" panose="02010609060101010101" pitchFamily="49" charset="-122"/>
                <a:sym typeface="+mn-ea"/>
              </a:rPr>
              <a:t>结合个人情况，制定培养计划</a:t>
            </a:r>
            <a:r>
              <a:rPr lang="zh-CN" altLang="en-US" sz="2000" kern="0" dirty="0">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000" kern="0" dirty="0" err="1">
                <a:latin typeface="楷体" panose="02010609060101010101" pitchFamily="49" charset="-122"/>
                <a:ea typeface="楷体" panose="02010609060101010101" pitchFamily="49" charset="-122"/>
                <a:cs typeface="楷体" panose="02010609060101010101" pitchFamily="49" charset="-122"/>
                <a:sym typeface="+mn-ea"/>
              </a:rPr>
              <a:t>交所在院系存档，并严格执行</a:t>
            </a:r>
            <a:r>
              <a:rPr lang="zh-CN" altLang="en-US" sz="2000" kern="0" dirty="0">
                <a:latin typeface="楷体" panose="02010609060101010101" pitchFamily="49" charset="-122"/>
                <a:ea typeface="楷体" panose="02010609060101010101" pitchFamily="49" charset="-122"/>
                <a:cs typeface="楷体" panose="02010609060101010101" pitchFamily="49" charset="-122"/>
                <a:sym typeface="+mn-ea"/>
              </a:rPr>
              <a:t>；</a:t>
            </a:r>
            <a:endParaRPr lang="en-US" altLang="zh-CN" sz="2000" kern="0" dirty="0">
              <a:latin typeface="楷体" panose="02010609060101010101" pitchFamily="49" charset="-122"/>
              <a:ea typeface="楷体" panose="02010609060101010101" pitchFamily="49" charset="-122"/>
              <a:cs typeface="楷体" panose="02010609060101010101" pitchFamily="49" charset="-122"/>
              <a:sym typeface="+mn-ea"/>
            </a:endParaRPr>
          </a:p>
          <a:p>
            <a:pPr lvl="0" fontAlgn="auto">
              <a:lnSpc>
                <a:spcPct val="150000"/>
              </a:lnSpc>
              <a:defRPr/>
            </a:pPr>
            <a:r>
              <a:rPr lang="zh-CN" altLang="en-US" sz="20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制定路径</a:t>
            </a:r>
            <a:r>
              <a:rPr lang="zh-CN" altLang="en-US" sz="20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Wingdings" panose="05000000000000000000" pitchFamily="2" charset="2"/>
              </a:rPr>
              <a:t>：</a:t>
            </a:r>
            <a:r>
              <a:rPr lang="zh-CN" altLang="en-US" sz="2000" dirty="0">
                <a:latin typeface="楷体" panose="02010609060101010101" pitchFamily="49" charset="-122"/>
                <a:ea typeface="楷体" panose="02010609060101010101" pitchFamily="49" charset="-122"/>
                <a:cs typeface="楷体" panose="02010609060101010101" pitchFamily="49" charset="-122"/>
                <a:sym typeface="Wingdings" panose="05000000000000000000" pitchFamily="2" charset="2"/>
              </a:rPr>
              <a:t>进入</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研究生培养新系统 →</a:t>
            </a:r>
            <a:r>
              <a:rPr lang="zh-CN" altLang="en-US" sz="2000" dirty="0">
                <a:latin typeface="楷体" panose="02010609060101010101" pitchFamily="49" charset="-122"/>
                <a:ea typeface="楷体" panose="02010609060101010101" pitchFamily="49" charset="-122"/>
                <a:cs typeface="楷体" panose="02010609060101010101" pitchFamily="49" charset="-122"/>
                <a:sym typeface="+mn-ea"/>
              </a:rPr>
              <a:t>点击</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“培养”→ </a:t>
            </a:r>
            <a:r>
              <a:rPr lang="zh-CN" altLang="en-US" sz="2000" dirty="0">
                <a:latin typeface="楷体" panose="02010609060101010101" pitchFamily="49" charset="-122"/>
                <a:ea typeface="楷体" panose="02010609060101010101" pitchFamily="49" charset="-122"/>
                <a:sym typeface="+mn-ea"/>
              </a:rPr>
              <a:t>点击</a:t>
            </a:r>
            <a:r>
              <a:rPr lang="en-US" altLang="zh-CN"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制定我的培养计划</a:t>
            </a:r>
            <a:r>
              <a:rPr lang="en-US" altLang="zh-CN"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000" dirty="0">
                <a:latin typeface="楷体" panose="02010609060101010101" pitchFamily="49" charset="-122"/>
                <a:ea typeface="楷体" panose="02010609060101010101" pitchFamily="49" charset="-122"/>
                <a:sym typeface="+mn-ea"/>
              </a:rPr>
              <a:t>后</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，选择专业课程，阅读并知晓培养环节要求，填写科研训练进度安排等，完成培养计划的制定并提交申请；</a:t>
            </a:r>
          </a:p>
          <a:p>
            <a:pPr lvl="0" fontAlgn="auto">
              <a:lnSpc>
                <a:spcPct val="150000"/>
              </a:lnSpc>
              <a:defRPr/>
            </a:pPr>
            <a:r>
              <a:rPr lang="zh-CN" altLang="en-US" sz="20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查看路径：</a:t>
            </a:r>
            <a:r>
              <a:rPr lang="zh-CN" altLang="en-US" sz="2000" dirty="0">
                <a:latin typeface="楷体" panose="02010609060101010101" pitchFamily="49" charset="-122"/>
                <a:ea typeface="楷体" panose="02010609060101010101" pitchFamily="49" charset="-122"/>
                <a:cs typeface="楷体" panose="02010609060101010101" pitchFamily="49" charset="-122"/>
                <a:sym typeface="+mn-ea"/>
              </a:rPr>
              <a:t>选择</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“查看我的培养计划”</a:t>
            </a:r>
            <a:r>
              <a:rPr lang="zh-CN" altLang="en-US" sz="2000" dirty="0">
                <a:latin typeface="楷体" panose="02010609060101010101" pitchFamily="49" charset="-122"/>
                <a:ea typeface="楷体" panose="02010609060101010101" pitchFamily="49" charset="-122"/>
                <a:cs typeface="楷体" panose="02010609060101010101" pitchFamily="49" charset="-122"/>
                <a:sym typeface="+mn-ea"/>
              </a:rPr>
              <a:t>，查看个人培养计划。</a:t>
            </a:r>
            <a:endParaRPr lang="zh-CN" altLang="en-US" sz="2400" kern="0" dirty="0">
              <a:latin typeface="楷体" panose="02010609060101010101" pitchFamily="49" charset="-122"/>
              <a:ea typeface="楷体" panose="02010609060101010101" pitchFamily="49" charset="-122"/>
              <a:cs typeface="楷体" panose="02010609060101010101" pitchFamily="49" charset="-122"/>
            </a:endParaRPr>
          </a:p>
        </p:txBody>
      </p:sp>
      <p:sp>
        <p:nvSpPr>
          <p:cNvPr id="4" name="矩形 3"/>
          <p:cNvSpPr/>
          <p:nvPr/>
        </p:nvSpPr>
        <p:spPr>
          <a:xfrm>
            <a:off x="5533947" y="1674508"/>
            <a:ext cx="6084277" cy="1032206"/>
          </a:xfrm>
          <a:prstGeom prst="rect">
            <a:avLst/>
          </a:prstGeom>
        </p:spPr>
        <p:txBody>
          <a:bodyPr wrap="square">
            <a:spAutoFit/>
          </a:bodyPr>
          <a:lstStyle/>
          <a:p>
            <a:pPr>
              <a:lnSpc>
                <a:spcPct val="150000"/>
              </a:lnSpc>
            </a:pPr>
            <a:r>
              <a:rPr lang="zh-CN" altLang="en-US" sz="2300" b="1" dirty="0">
                <a:solidFill>
                  <a:srgbClr val="0070C0"/>
                </a:solidFill>
                <a:latin typeface="楷体" panose="02010609060101010101" pitchFamily="49" charset="-122"/>
                <a:ea typeface="楷体" panose="02010609060101010101" pitchFamily="49" charset="-122"/>
              </a:rPr>
              <a:t>培养计划</a:t>
            </a:r>
            <a:r>
              <a:rPr lang="zh-CN" altLang="en-US" sz="2000" kern="0" dirty="0">
                <a:solidFill>
                  <a:prstClr val="black"/>
                </a:solidFill>
                <a:latin typeface="楷体" panose="02010609060101010101" pitchFamily="49" charset="-122"/>
                <a:ea typeface="楷体" panose="02010609060101010101" pitchFamily="49" charset="-122"/>
                <a:cs typeface="楷体" panose="02010609060101010101" pitchFamily="49" charset="-122"/>
              </a:rPr>
              <a:t>是导师指导硕士生学习、开展研究工作的基础，也是对硕士生</a:t>
            </a:r>
            <a:r>
              <a:rPr lang="zh-CN" altLang="en-US" sz="2000" b="1" kern="0" dirty="0">
                <a:solidFill>
                  <a:prstClr val="black"/>
                </a:solidFill>
                <a:latin typeface="楷体" panose="02010609060101010101" pitchFamily="49" charset="-122"/>
                <a:ea typeface="楷体" panose="02010609060101010101" pitchFamily="49" charset="-122"/>
                <a:cs typeface="楷体" panose="02010609060101010101" pitchFamily="49" charset="-122"/>
              </a:rPr>
              <a:t>毕业及学位授予审查的依据</a:t>
            </a:r>
            <a:r>
              <a:rPr lang="zh-CN" altLang="en-US" sz="2000" kern="0" dirty="0">
                <a:solidFill>
                  <a:prstClr val="black"/>
                </a:solidFill>
                <a:latin typeface="楷体" panose="02010609060101010101" pitchFamily="49" charset="-122"/>
                <a:ea typeface="楷体" panose="02010609060101010101" pitchFamily="49" charset="-122"/>
                <a:cs typeface="楷体" panose="02010609060101010101" pitchFamily="49" charset="-122"/>
              </a:rPr>
              <a:t>。</a:t>
            </a:r>
            <a:endParaRPr lang="zh-CN" altLang="en-US" dirty="0"/>
          </a:p>
        </p:txBody>
      </p:sp>
      <p:grpSp>
        <p:nvGrpSpPr>
          <p:cNvPr id="6" name="组合 5"/>
          <p:cNvGrpSpPr/>
          <p:nvPr/>
        </p:nvGrpSpPr>
        <p:grpSpPr>
          <a:xfrm>
            <a:off x="5452745" y="1457960"/>
            <a:ext cx="1997710" cy="1408430"/>
            <a:chOff x="1772" y="4226"/>
            <a:chExt cx="4576" cy="3226"/>
          </a:xfrm>
        </p:grpSpPr>
        <p:cxnSp>
          <p:nvCxnSpPr>
            <p:cNvPr id="7" name="直接连接符 43"/>
            <p:cNvCxnSpPr/>
            <p:nvPr/>
          </p:nvCxnSpPr>
          <p:spPr>
            <a:xfrm>
              <a:off x="1926" y="4382"/>
              <a:ext cx="4423"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8" name="直接连接符 45"/>
            <p:cNvCxnSpPr/>
            <p:nvPr/>
          </p:nvCxnSpPr>
          <p:spPr>
            <a:xfrm>
              <a:off x="1942" y="4334"/>
              <a:ext cx="0" cy="3119"/>
            </a:xfrm>
            <a:prstGeom prst="line">
              <a:avLst/>
            </a:prstGeom>
          </p:spPr>
          <p:style>
            <a:lnRef idx="1">
              <a:schemeClr val="accent6"/>
            </a:lnRef>
            <a:fillRef idx="0">
              <a:schemeClr val="accent6"/>
            </a:fillRef>
            <a:effectRef idx="0">
              <a:schemeClr val="accent6"/>
            </a:effectRef>
            <a:fontRef idx="minor">
              <a:schemeClr val="tx1"/>
            </a:fontRef>
          </p:style>
        </p:cxnSp>
        <p:sp>
          <p:nvSpPr>
            <p:cNvPr id="10" name="矩形 9"/>
            <p:cNvSpPr/>
            <p:nvPr/>
          </p:nvSpPr>
          <p:spPr>
            <a:xfrm>
              <a:off x="1772" y="4226"/>
              <a:ext cx="340" cy="340"/>
            </a:xfrm>
            <a:prstGeom prst="rect">
              <a:avLst/>
            </a:prstGeom>
            <a:solidFill>
              <a:srgbClr val="C00000"/>
            </a:solidFill>
            <a:effectLst/>
          </p:spPr>
          <p:txBody>
            <a:bodyPr lIns="90000" tIns="36000" rIns="90000" bIns="36000"/>
            <a:lstStyle/>
            <a:p>
              <a:pPr indent="457200">
                <a:lnSpc>
                  <a:spcPct val="134000"/>
                </a:lnSpc>
                <a:spcBef>
                  <a:spcPts val="600"/>
                </a:spcBef>
              </a:pPr>
              <a:endParaRPr lang="zh-CN" altLang="en-US" sz="2400" b="1">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内容占位符 2"/>
          <p:cNvSpPr txBox="1"/>
          <p:nvPr/>
        </p:nvSpPr>
        <p:spPr bwMode="auto">
          <a:xfrm>
            <a:off x="1405597" y="2810363"/>
            <a:ext cx="9792488" cy="3141446"/>
          </a:xfrm>
          <a:prstGeom prst="rect">
            <a:avLst/>
          </a:prstGeom>
        </p:spPr>
        <p:txBody>
          <a:bodyPr vert="horz" wrap="square" lIns="91440" tIns="45720" rIns="91440" bIns="45720" numCol="1" anchor="t" anchorCtr="0" compatLnSpc="1"/>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defTabSz="914400" eaLnBrk="0" fontAlgn="base" hangingPunct="0">
              <a:lnSpc>
                <a:spcPct val="150000"/>
              </a:lnSpc>
              <a:spcBef>
                <a:spcPct val="20000"/>
              </a:spcBef>
              <a:spcAft>
                <a:spcPct val="0"/>
              </a:spcAft>
              <a:buFont typeface="Arial" panose="020B0604020202020204" pitchFamily="34" charset="0"/>
              <a:buNone/>
              <a:defRPr/>
            </a:pPr>
            <a:r>
              <a:rPr lang="en-US" altLang="zh-CN" sz="2300" b="1" dirty="0">
                <a:solidFill>
                  <a:srgbClr val="0070C0"/>
                </a:solidFill>
                <a:latin typeface="楷体" panose="02010609060101010101" pitchFamily="49" charset="-122"/>
                <a:ea typeface="楷体" panose="02010609060101010101" pitchFamily="49" charset="-122"/>
              </a:rPr>
              <a:t>1</a:t>
            </a:r>
            <a:r>
              <a:rPr lang="zh-CN" altLang="en-US" sz="2300" b="1" dirty="0">
                <a:solidFill>
                  <a:srgbClr val="0070C0"/>
                </a:solidFill>
                <a:latin typeface="楷体" panose="02010609060101010101" pitchFamily="49" charset="-122"/>
                <a:ea typeface="楷体" panose="02010609060101010101" pitchFamily="49" charset="-122"/>
              </a:rPr>
              <a:t>、学习年限</a:t>
            </a:r>
            <a:r>
              <a:rPr lang="zh-CN" altLang="en-US" sz="2300" dirty="0">
                <a:latin typeface="楷体" panose="02010609060101010101" pitchFamily="49" charset="-122"/>
                <a:ea typeface="楷体" panose="02010609060101010101" pitchFamily="49" charset="-122"/>
              </a:rPr>
              <a:t>：</a:t>
            </a:r>
            <a:r>
              <a:rPr lang="zh-CN" altLang="zh-CN" sz="2200" kern="0" dirty="0">
                <a:latin typeface="楷体" panose="02010609060101010101" pitchFamily="49" charset="-122"/>
                <a:ea typeface="楷体" panose="02010609060101010101" pitchFamily="49" charset="-122"/>
                <a:cs typeface="楷体" panose="02010609060101010101" pitchFamily="49" charset="-122"/>
              </a:rPr>
              <a:t>硕士生标准学制为</a:t>
            </a:r>
            <a:r>
              <a:rPr lang="en-US" altLang="zh-CN" sz="2200" b="1" kern="0" dirty="0">
                <a:latin typeface="楷体" panose="02010609060101010101" pitchFamily="49" charset="-122"/>
                <a:ea typeface="楷体" panose="02010609060101010101" pitchFamily="49" charset="-122"/>
                <a:cs typeface="楷体" panose="02010609060101010101" pitchFamily="49" charset="-122"/>
              </a:rPr>
              <a:t>3</a:t>
            </a:r>
            <a:r>
              <a:rPr lang="zh-CN" altLang="zh-CN" sz="2200" kern="0" dirty="0">
                <a:latin typeface="楷体" panose="02010609060101010101" pitchFamily="49" charset="-122"/>
                <a:ea typeface="楷体" panose="02010609060101010101" pitchFamily="49" charset="-122"/>
                <a:cs typeface="楷体" panose="02010609060101010101" pitchFamily="49" charset="-122"/>
              </a:rPr>
              <a:t>年</a:t>
            </a:r>
            <a:r>
              <a:rPr lang="zh-CN" altLang="en-US" sz="2200" kern="0" dirty="0">
                <a:latin typeface="楷体" panose="02010609060101010101" pitchFamily="49" charset="-122"/>
                <a:ea typeface="楷体" panose="02010609060101010101" pitchFamily="49" charset="-122"/>
                <a:cs typeface="楷体" panose="02010609060101010101" pitchFamily="49" charset="-122"/>
              </a:rPr>
              <a:t>，</a:t>
            </a:r>
            <a:r>
              <a:rPr lang="zh-CN" altLang="zh-CN" sz="2200" kern="0" dirty="0">
                <a:latin typeface="楷体" panose="02010609060101010101" pitchFamily="49" charset="-122"/>
                <a:ea typeface="楷体" panose="02010609060101010101" pitchFamily="49" charset="-122"/>
                <a:cs typeface="楷体" panose="02010609060101010101" pitchFamily="49" charset="-122"/>
              </a:rPr>
              <a:t>最长学习年限为</a:t>
            </a:r>
            <a:r>
              <a:rPr lang="en-US" altLang="zh-CN" sz="2200" b="1" kern="0" dirty="0">
                <a:latin typeface="楷体" panose="02010609060101010101" pitchFamily="49" charset="-122"/>
                <a:ea typeface="楷体" panose="02010609060101010101" pitchFamily="49" charset="-122"/>
                <a:cs typeface="楷体" panose="02010609060101010101" pitchFamily="49" charset="-122"/>
              </a:rPr>
              <a:t>5</a:t>
            </a:r>
            <a:r>
              <a:rPr lang="zh-CN" altLang="zh-CN" sz="2200" kern="0" dirty="0">
                <a:latin typeface="楷体" panose="02010609060101010101" pitchFamily="49" charset="-122"/>
                <a:ea typeface="楷体" panose="02010609060101010101" pitchFamily="49" charset="-122"/>
                <a:cs typeface="楷体" panose="02010609060101010101" pitchFamily="49" charset="-122"/>
              </a:rPr>
              <a:t>年</a:t>
            </a:r>
            <a:r>
              <a:rPr lang="zh-CN" altLang="en-US" sz="2200" kern="0" dirty="0">
                <a:latin typeface="楷体" panose="02010609060101010101" pitchFamily="49" charset="-122"/>
                <a:ea typeface="楷体" panose="02010609060101010101" pitchFamily="49" charset="-122"/>
                <a:cs typeface="楷体" panose="02010609060101010101" pitchFamily="49" charset="-122"/>
              </a:rPr>
              <a:t>；</a:t>
            </a:r>
            <a:endParaRPr lang="zh-CN" altLang="zh-CN" sz="2200" kern="0" dirty="0">
              <a:latin typeface="楷体" panose="02010609060101010101" pitchFamily="49" charset="-122"/>
              <a:ea typeface="楷体" panose="02010609060101010101" pitchFamily="49" charset="-122"/>
              <a:cs typeface="楷体" panose="02010609060101010101" pitchFamily="49" charset="-122"/>
            </a:endParaRPr>
          </a:p>
          <a:p>
            <a:pPr marL="0" indent="0" defTabSz="914400" eaLnBrk="0" fontAlgn="base" hangingPunct="0">
              <a:lnSpc>
                <a:spcPct val="150000"/>
              </a:lnSpc>
              <a:spcBef>
                <a:spcPts val="0"/>
              </a:spcBef>
              <a:spcAft>
                <a:spcPct val="0"/>
              </a:spcAft>
              <a:buFont typeface="Arial" panose="020B0604020202020204" pitchFamily="34" charset="0"/>
              <a:buNone/>
              <a:defRPr/>
            </a:pPr>
            <a:r>
              <a:rPr lang="en-US" altLang="zh-CN" sz="2300" b="1" dirty="0">
                <a:solidFill>
                  <a:srgbClr val="0070C0"/>
                </a:solidFill>
                <a:latin typeface="楷体" panose="02010609060101010101" pitchFamily="49" charset="-122"/>
                <a:ea typeface="楷体" panose="02010609060101010101" pitchFamily="49" charset="-122"/>
              </a:rPr>
              <a:t>2</a:t>
            </a:r>
            <a:r>
              <a:rPr lang="zh-CN" altLang="en-US" sz="2300" b="1" dirty="0">
                <a:solidFill>
                  <a:srgbClr val="0070C0"/>
                </a:solidFill>
                <a:latin typeface="楷体" panose="02010609060101010101" pitchFamily="49" charset="-122"/>
                <a:ea typeface="楷体" panose="02010609060101010101" pitchFamily="49" charset="-122"/>
              </a:rPr>
              <a:t>、</a:t>
            </a:r>
            <a:r>
              <a:rPr lang="zh-CN" altLang="zh-CN" sz="2300" b="1" dirty="0">
                <a:solidFill>
                  <a:srgbClr val="0070C0"/>
                </a:solidFill>
                <a:latin typeface="楷体" panose="02010609060101010101" pitchFamily="49" charset="-122"/>
                <a:ea typeface="楷体" panose="02010609060101010101" pitchFamily="49" charset="-122"/>
              </a:rPr>
              <a:t>培养方式</a:t>
            </a:r>
            <a:r>
              <a:rPr lang="zh-CN" altLang="zh-CN" sz="2300" dirty="0">
                <a:latin typeface="楷体" panose="02010609060101010101" pitchFamily="49" charset="-122"/>
                <a:ea typeface="楷体" panose="02010609060101010101" pitchFamily="49" charset="-122"/>
              </a:rPr>
              <a:t>：</a:t>
            </a:r>
          </a:p>
          <a:p>
            <a:pPr marL="0" indent="0" defTabSz="914400" eaLnBrk="0" fontAlgn="base" hangingPunct="0">
              <a:lnSpc>
                <a:spcPct val="150000"/>
              </a:lnSpc>
              <a:spcBef>
                <a:spcPts val="0"/>
              </a:spcBef>
              <a:spcAft>
                <a:spcPct val="0"/>
              </a:spcAft>
              <a:buNone/>
              <a:defRPr/>
            </a:pPr>
            <a:r>
              <a:rPr lang="zh-CN" altLang="zh-CN" sz="2200" kern="0" dirty="0">
                <a:latin typeface="楷体" panose="02010609060101010101" pitchFamily="49" charset="-122"/>
                <a:ea typeface="楷体" panose="02010609060101010101" pitchFamily="49" charset="-122"/>
                <a:cs typeface="楷体" panose="02010609060101010101" pitchFamily="49" charset="-122"/>
              </a:rPr>
              <a:t>  </a:t>
            </a:r>
            <a:r>
              <a:rPr lang="zh-CN" altLang="en-US" sz="2200" kern="0" dirty="0">
                <a:latin typeface="楷体" panose="02010609060101010101" pitchFamily="49" charset="-122"/>
                <a:ea typeface="楷体" panose="02010609060101010101" pitchFamily="49" charset="-122"/>
                <a:cs typeface="楷体" panose="02010609060101010101" pitchFamily="49" charset="-122"/>
              </a:rPr>
              <a:t>（</a:t>
            </a:r>
            <a:r>
              <a:rPr lang="en-US" altLang="zh-CN" sz="2200" kern="0" dirty="0">
                <a:latin typeface="楷体" panose="02010609060101010101" pitchFamily="49" charset="-122"/>
                <a:ea typeface="楷体" panose="02010609060101010101" pitchFamily="49" charset="-122"/>
                <a:cs typeface="楷体" panose="02010609060101010101" pitchFamily="49" charset="-122"/>
              </a:rPr>
              <a:t>1</a:t>
            </a:r>
            <a:r>
              <a:rPr lang="zh-CN" altLang="en-US" sz="2200" kern="0" dirty="0">
                <a:latin typeface="楷体" panose="02010609060101010101" pitchFamily="49" charset="-122"/>
                <a:ea typeface="楷体" panose="02010609060101010101" pitchFamily="49" charset="-122"/>
                <a:cs typeface="楷体" panose="02010609060101010101" pitchFamily="49" charset="-122"/>
              </a:rPr>
              <a:t>）实行导师负责制，由导师个人指导和导师组共同培养相结合。导师组可根据需要，由跨学科、跨专业或国内外同行专家组成。 </a:t>
            </a: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a:p>
            <a:pPr marL="0" indent="0" defTabSz="914400" eaLnBrk="0" fontAlgn="base" hangingPunct="0">
              <a:lnSpc>
                <a:spcPct val="150000"/>
              </a:lnSpc>
              <a:spcBef>
                <a:spcPts val="0"/>
              </a:spcBef>
              <a:spcAft>
                <a:spcPct val="0"/>
              </a:spcAft>
              <a:buNone/>
              <a:defRPr/>
            </a:pPr>
            <a:r>
              <a:rPr lang="zh-CN" altLang="en-US" sz="2200" kern="0" dirty="0">
                <a:latin typeface="楷体" panose="02010609060101010101" pitchFamily="49" charset="-122"/>
                <a:ea typeface="楷体" panose="02010609060101010101" pitchFamily="49" charset="-122"/>
                <a:cs typeface="楷体" panose="02010609060101010101" pitchFamily="49" charset="-122"/>
              </a:rPr>
              <a:t>  （</a:t>
            </a:r>
            <a:r>
              <a:rPr lang="en-US" altLang="zh-CN" sz="2200" kern="0" dirty="0">
                <a:latin typeface="楷体" panose="02010609060101010101" pitchFamily="49" charset="-122"/>
                <a:ea typeface="楷体" panose="02010609060101010101" pitchFamily="49" charset="-122"/>
                <a:cs typeface="楷体" panose="02010609060101010101" pitchFamily="49" charset="-122"/>
              </a:rPr>
              <a:t>2</a:t>
            </a:r>
            <a:r>
              <a:rPr lang="zh-CN" altLang="en-US" sz="2200" kern="0" dirty="0">
                <a:latin typeface="楷体" panose="02010609060101010101" pitchFamily="49" charset="-122"/>
                <a:ea typeface="楷体" panose="02010609060101010101" pitchFamily="49" charset="-122"/>
                <a:cs typeface="楷体" panose="02010609060101010101" pitchFamily="49" charset="-122"/>
              </a:rPr>
              <a:t>）鼓励院系在学术学位硕士研究生中实行博士生预备制，经过</a:t>
            </a:r>
            <a:r>
              <a:rPr lang="en-US" altLang="zh-CN" sz="2200" kern="0" dirty="0">
                <a:latin typeface="楷体" panose="02010609060101010101" pitchFamily="49" charset="-122"/>
                <a:ea typeface="楷体" panose="02010609060101010101" pitchFamily="49" charset="-122"/>
                <a:cs typeface="楷体" panose="02010609060101010101" pitchFamily="49" charset="-122"/>
              </a:rPr>
              <a:t>1-3</a:t>
            </a:r>
            <a:r>
              <a:rPr lang="zh-CN" altLang="en-US" sz="2200" kern="0" dirty="0">
                <a:latin typeface="楷体" panose="02010609060101010101" pitchFamily="49" charset="-122"/>
                <a:ea typeface="楷体" panose="02010609060101010101" pitchFamily="49" charset="-122"/>
                <a:cs typeface="楷体" panose="02010609060101010101" pitchFamily="49" charset="-122"/>
              </a:rPr>
              <a:t>年的培养考核，择优录取为博士生；选拔优秀硕士生，进入硕博连读培养。</a:t>
            </a:r>
          </a:p>
          <a:p>
            <a:pPr marL="0" indent="0" defTabSz="914400" eaLnBrk="0" fontAlgn="base" hangingPunct="0">
              <a:lnSpc>
                <a:spcPct val="150000"/>
              </a:lnSpc>
              <a:spcBef>
                <a:spcPts val="0"/>
              </a:spcBef>
              <a:spcAft>
                <a:spcPct val="0"/>
              </a:spcAft>
              <a:buFont typeface="Arial" panose="020B0604020202020204" pitchFamily="34" charset="0"/>
              <a:buNone/>
              <a:defRPr/>
            </a:pP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a:p>
            <a:pPr marL="0" indent="0" defTabSz="914400" eaLnBrk="0" fontAlgn="base" hangingPunct="0">
              <a:lnSpc>
                <a:spcPct val="150000"/>
              </a:lnSpc>
              <a:spcBef>
                <a:spcPct val="20000"/>
              </a:spcBef>
              <a:spcAft>
                <a:spcPct val="0"/>
              </a:spcAft>
              <a:buFontTx/>
              <a:buNone/>
              <a:defRPr/>
            </a:pPr>
            <a:endParaRPr lang="en-US" altLang="zh-CN" sz="2200" kern="0" dirty="0">
              <a:latin typeface="楷体" panose="02010609060101010101" pitchFamily="49" charset="-122"/>
              <a:ea typeface="楷体" panose="02010609060101010101" pitchFamily="49" charset="-122"/>
            </a:endParaRPr>
          </a:p>
        </p:txBody>
      </p:sp>
      <p:sp>
        <p:nvSpPr>
          <p:cNvPr id="9" name="标题 1"/>
          <p:cNvSpPr txBox="1"/>
          <p:nvPr/>
        </p:nvSpPr>
        <p:spPr>
          <a:xfrm>
            <a:off x="1531278" y="454660"/>
            <a:ext cx="6217920" cy="59055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三、学习年限与培养方式</a:t>
            </a:r>
          </a:p>
        </p:txBody>
      </p:sp>
      <p:cxnSp>
        <p:nvCxnSpPr>
          <p:cNvPr id="10" name="直接连接符 43"/>
          <p:cNvCxnSpPr/>
          <p:nvPr/>
        </p:nvCxnSpPr>
        <p:spPr>
          <a:xfrm>
            <a:off x="1296642" y="2730341"/>
            <a:ext cx="2808312"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11" name="直接连接符 45"/>
          <p:cNvCxnSpPr/>
          <p:nvPr/>
        </p:nvCxnSpPr>
        <p:spPr>
          <a:xfrm>
            <a:off x="1297597" y="2709509"/>
            <a:ext cx="0" cy="1269507"/>
          </a:xfrm>
          <a:prstGeom prst="line">
            <a:avLst/>
          </a:prstGeom>
        </p:spPr>
        <p:style>
          <a:lnRef idx="1">
            <a:schemeClr val="accent6"/>
          </a:lnRef>
          <a:fillRef idx="0">
            <a:schemeClr val="accent6"/>
          </a:fillRef>
          <a:effectRef idx="0">
            <a:schemeClr val="accent6"/>
          </a:effectRef>
          <a:fontRef idx="minor">
            <a:schemeClr val="tx1"/>
          </a:fontRef>
        </p:style>
      </p:cxnSp>
      <p:sp>
        <p:nvSpPr>
          <p:cNvPr id="12" name="矩形 11"/>
          <p:cNvSpPr/>
          <p:nvPr/>
        </p:nvSpPr>
        <p:spPr>
          <a:xfrm>
            <a:off x="1189597" y="2631725"/>
            <a:ext cx="216000" cy="216000"/>
          </a:xfrm>
          <a:prstGeom prst="rect">
            <a:avLst/>
          </a:prstGeom>
          <a:solidFill>
            <a:srgbClr val="C00000"/>
          </a:solidFill>
          <a:effectLst/>
        </p:spPr>
        <p:txBody>
          <a:bodyPr lIns="90000" tIns="36000" rIns="90000" bIns="36000"/>
          <a:lstStyle/>
          <a:p>
            <a:pPr indent="457200">
              <a:lnSpc>
                <a:spcPct val="134000"/>
              </a:lnSpc>
              <a:spcBef>
                <a:spcPts val="600"/>
              </a:spcBef>
            </a:pPr>
            <a:endParaRPr lang="zh-CN" altLang="en-US" sz="2400" b="1">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034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4">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标题 1"/>
          <p:cNvSpPr txBox="1"/>
          <p:nvPr/>
        </p:nvSpPr>
        <p:spPr>
          <a:xfrm>
            <a:off x="1508801" y="376643"/>
            <a:ext cx="7313295" cy="582074"/>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四</a:t>
            </a:r>
            <a:r>
              <a:rPr lang="zh-CN" altLang="zh-CN" sz="4000" b="1" dirty="0">
                <a:solidFill>
                  <a:srgbClr val="FFFF00"/>
                </a:solidFill>
                <a:latin typeface="华文新魏" panose="02010800040101010101" pitchFamily="2" charset="-122"/>
                <a:ea typeface="华文新魏" panose="02010800040101010101" pitchFamily="2" charset="-122"/>
              </a:rPr>
              <a:t>、课程学习</a:t>
            </a:r>
            <a:r>
              <a:rPr lang="zh-CN" altLang="en-US" sz="3000" b="1" dirty="0">
                <a:solidFill>
                  <a:srgbClr val="FFFF00"/>
                </a:solidFill>
                <a:latin typeface="华文新魏" panose="02010800040101010101" pitchFamily="2" charset="-122"/>
                <a:ea typeface="华文新魏" panose="02010800040101010101" pitchFamily="2" charset="-122"/>
              </a:rPr>
              <a:t>（课程类别与学分要求）</a:t>
            </a:r>
          </a:p>
        </p:txBody>
      </p:sp>
      <p:graphicFrame>
        <p:nvGraphicFramePr>
          <p:cNvPr id="3" name="表格 2"/>
          <p:cNvGraphicFramePr/>
          <p:nvPr>
            <p:custDataLst>
              <p:tags r:id="rId1"/>
            </p:custDataLst>
          </p:nvPr>
        </p:nvGraphicFramePr>
        <p:xfrm>
          <a:off x="2133599" y="2091626"/>
          <a:ext cx="8433500" cy="3534508"/>
        </p:xfrm>
        <a:graphic>
          <a:graphicData uri="http://schemas.openxmlformats.org/drawingml/2006/table">
            <a:tbl>
              <a:tblPr firstRow="1" bandRow="1">
                <a:tableStyleId>{5940675A-B579-460E-94D1-54222C63F5DA}</a:tableStyleId>
              </a:tblPr>
              <a:tblGrid>
                <a:gridCol w="3034798">
                  <a:extLst>
                    <a:ext uri="{9D8B030D-6E8A-4147-A177-3AD203B41FA5}">
                      <a16:colId xmlns:a16="http://schemas.microsoft.com/office/drawing/2014/main" val="20000"/>
                    </a:ext>
                  </a:extLst>
                </a:gridCol>
                <a:gridCol w="3193725">
                  <a:extLst>
                    <a:ext uri="{9D8B030D-6E8A-4147-A177-3AD203B41FA5}">
                      <a16:colId xmlns:a16="http://schemas.microsoft.com/office/drawing/2014/main" val="20001"/>
                    </a:ext>
                  </a:extLst>
                </a:gridCol>
                <a:gridCol w="2204977">
                  <a:extLst>
                    <a:ext uri="{9D8B030D-6E8A-4147-A177-3AD203B41FA5}">
                      <a16:colId xmlns:a16="http://schemas.microsoft.com/office/drawing/2014/main" val="20002"/>
                    </a:ext>
                  </a:extLst>
                </a:gridCol>
              </a:tblGrid>
              <a:tr h="443132">
                <a:tc gridSpan="2">
                  <a:txBody>
                    <a:bodyPr/>
                    <a:lstStyle/>
                    <a:p>
                      <a:pPr indent="0" algn="ctr">
                        <a:buNone/>
                      </a:pPr>
                      <a:r>
                        <a:rPr lang="en-US" sz="2000" b="1" dirty="0" err="1">
                          <a:solidFill>
                            <a:srgbClr val="7030A0"/>
                          </a:solidFill>
                          <a:latin typeface="宋体" panose="02010600030101010101" pitchFamily="2" charset="-122"/>
                          <a:ea typeface="宋体" panose="02010600030101010101" pitchFamily="2" charset="-122"/>
                          <a:cs typeface="Arial" panose="020B0604020202020204" pitchFamily="34" charset="0"/>
                        </a:rPr>
                        <a:t>课程类别</a:t>
                      </a:r>
                      <a:endParaRPr lang="en-US" altLang="en-US" sz="2000" b="1" dirty="0">
                        <a:solidFill>
                          <a:srgbClr val="7030A0"/>
                        </a:solidFill>
                        <a:latin typeface="宋体" panose="02010600030101010101" pitchFamily="2" charset="-122"/>
                        <a:ea typeface="宋体" panose="02010600030101010101" pitchFamily="2" charset="-122"/>
                        <a:cs typeface="Arial" panose="020B0604020202020204" pitchFamily="34" charset="0"/>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9050" cap="flat" cmpd="sng">
                      <a:solidFill>
                        <a:srgbClr val="FFFFFF"/>
                      </a:solidFill>
                      <a:prstDash val="solid"/>
                      <a:headEnd type="none" w="med" len="med"/>
                      <a:tailEnd type="none" w="med" len="med"/>
                    </a:lnB>
                    <a:lnTlToBr>
                      <a:noFill/>
                    </a:lnTlToBr>
                    <a:lnBlToTr>
                      <a:noFill/>
                    </a:lnBlToTr>
                    <a:solidFill>
                      <a:srgbClr val="BBE0E3"/>
                    </a:solidFill>
                  </a:tcPr>
                </a:tc>
                <a:tc hMerge="1">
                  <a:txBody>
                    <a:bodyPr/>
                    <a:lstStyle/>
                    <a:p>
                      <a:endParaRPr lang="zh-CN"/>
                    </a:p>
                  </a:txBody>
                  <a:tcPr>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9050" cap="flat" cmpd="sng">
                      <a:solidFill>
                        <a:srgbClr val="FFFFFF"/>
                      </a:solidFill>
                      <a:prstDash val="solid"/>
                      <a:headEnd type="none" w="med" len="med"/>
                      <a:tailEnd type="none" w="med" len="med"/>
                    </a:lnB>
                  </a:tcPr>
                </a:tc>
                <a:tc>
                  <a:txBody>
                    <a:bodyPr/>
                    <a:lstStyle/>
                    <a:p>
                      <a:pPr indent="0" algn="ctr">
                        <a:buNone/>
                      </a:pPr>
                      <a:r>
                        <a:rPr lang="en-US" sz="2000" b="1" dirty="0" err="1">
                          <a:solidFill>
                            <a:srgbClr val="7030A0"/>
                          </a:solidFill>
                          <a:latin typeface="宋体" panose="02010600030101010101" pitchFamily="2" charset="-122"/>
                          <a:ea typeface="宋体" panose="02010600030101010101" pitchFamily="2" charset="-122"/>
                          <a:cs typeface="Arial" panose="020B0604020202020204" pitchFamily="34" charset="0"/>
                        </a:rPr>
                        <a:t>学分</a:t>
                      </a:r>
                      <a:endParaRPr lang="en-US" altLang="en-US" sz="2000" b="1" dirty="0">
                        <a:solidFill>
                          <a:srgbClr val="7030A0"/>
                        </a:solidFill>
                        <a:latin typeface="宋体" panose="02010600030101010101" pitchFamily="2" charset="-122"/>
                        <a:ea typeface="宋体" panose="02010600030101010101" pitchFamily="2" charset="-122"/>
                        <a:cs typeface="Arial" panose="020B0604020202020204" pitchFamily="34" charset="0"/>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9050" cap="flat" cmpd="sng">
                      <a:solidFill>
                        <a:srgbClr val="FFFFFF"/>
                      </a:solidFill>
                      <a:prstDash val="solid"/>
                      <a:headEnd type="none" w="med" len="med"/>
                      <a:tailEnd type="none" w="med" len="med"/>
                    </a:lnB>
                    <a:lnTlToBr>
                      <a:noFill/>
                    </a:lnTlToBr>
                    <a:lnBlToTr>
                      <a:noFill/>
                    </a:lnBlToTr>
                    <a:solidFill>
                      <a:srgbClr val="BBE0E3"/>
                    </a:solidFill>
                  </a:tcPr>
                </a:tc>
                <a:extLst>
                  <a:ext uri="{0D108BD9-81ED-4DB2-BD59-A6C34878D82A}">
                    <a16:rowId xmlns:a16="http://schemas.microsoft.com/office/drawing/2014/main" val="10000"/>
                  </a:ext>
                </a:extLst>
              </a:tr>
              <a:tr h="396578">
                <a:tc rowSpan="2">
                  <a:txBody>
                    <a:bodyPr/>
                    <a:lstStyle/>
                    <a:p>
                      <a:pPr indent="0">
                        <a:buNone/>
                      </a:pPr>
                      <a:r>
                        <a:rPr lang="en-US" sz="1800" b="1" dirty="0" err="1">
                          <a:solidFill>
                            <a:srgbClr val="7030A0"/>
                          </a:solidFill>
                          <a:latin typeface="宋体" panose="02010600030101010101" pitchFamily="2" charset="-122"/>
                          <a:ea typeface="宋体" panose="02010600030101010101" pitchFamily="2" charset="-122"/>
                          <a:cs typeface="宋体" panose="02010600030101010101" pitchFamily="2" charset="-122"/>
                        </a:rPr>
                        <a:t>学位公共课（必修、选修</a:t>
                      </a:r>
                      <a:r>
                        <a:rPr lang="en-US" sz="1800" b="1" dirty="0">
                          <a:solidFill>
                            <a:srgbClr val="7030A0"/>
                          </a:solidFill>
                          <a:latin typeface="宋体" panose="02010600030101010101" pitchFamily="2" charset="-122"/>
                          <a:ea typeface="宋体" panose="02010600030101010101" pitchFamily="2" charset="-122"/>
                          <a:cs typeface="宋体" panose="02010600030101010101" pitchFamily="2" charset="-122"/>
                        </a:rPr>
                        <a:t>）</a:t>
                      </a:r>
                      <a:endParaRPr lang="en-US" altLang="en-US" sz="1800" b="1" dirty="0">
                        <a:solidFill>
                          <a:srgbClr val="7030A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9050" cap="flat" cmpd="sng">
                      <a:solidFill>
                        <a:srgbClr val="FFFFFF"/>
                      </a:solidFill>
                      <a:prstDash val="solid"/>
                      <a:headEnd type="none" w="med" len="med"/>
                      <a:tailEnd type="none" w="med" len="med"/>
                    </a:lnT>
                    <a:lnB cap="flat">
                      <a:noFill/>
                    </a:lnB>
                    <a:lnTlToBr>
                      <a:noFill/>
                    </a:lnTlToBr>
                    <a:lnBlToTr>
                      <a:noFill/>
                    </a:lnBlToTr>
                    <a:solidFill>
                      <a:srgbClr val="BBE0E3"/>
                    </a:solidFill>
                  </a:tcPr>
                </a:tc>
                <a:tc>
                  <a:txBody>
                    <a:bodyPr/>
                    <a:lstStyle/>
                    <a:p>
                      <a:pPr indent="0">
                        <a:buNone/>
                      </a:pPr>
                      <a:r>
                        <a:rPr lang="en-US" sz="1800" b="0" dirty="0" err="1">
                          <a:solidFill>
                            <a:srgbClr val="000000"/>
                          </a:solidFill>
                          <a:latin typeface="宋体" panose="02010600030101010101" pitchFamily="2" charset="-122"/>
                          <a:ea typeface="宋体" panose="02010600030101010101" pitchFamily="2" charset="-122"/>
                          <a:cs typeface="Arial" panose="020B0604020202020204" pitchFamily="34" charset="0"/>
                        </a:rPr>
                        <a:t>学位公共课（必修</a:t>
                      </a:r>
                      <a:r>
                        <a:rPr lang="en-US" sz="1800" b="0" dirty="0">
                          <a:solidFill>
                            <a:srgbClr val="000000"/>
                          </a:solidFill>
                          <a:latin typeface="宋体" panose="02010600030101010101" pitchFamily="2" charset="-122"/>
                          <a:ea typeface="宋体" panose="02010600030101010101" pitchFamily="2" charset="-122"/>
                          <a:cs typeface="Arial" panose="020B0604020202020204" pitchFamily="34" charset="0"/>
                        </a:rPr>
                        <a:t>）</a:t>
                      </a:r>
                      <a:endParaRPr lang="en-US" altLang="en-US" sz="1800" b="0" dirty="0">
                        <a:solidFill>
                          <a:srgbClr val="000000"/>
                        </a:solidFill>
                        <a:latin typeface="宋体" panose="02010600030101010101" pitchFamily="2" charset="-122"/>
                        <a:ea typeface="宋体" panose="02010600030101010101" pitchFamily="2" charset="-122"/>
                        <a:cs typeface="Arial" panose="020B0604020202020204" pitchFamily="34" charset="0"/>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9050" cap="flat" cmpd="sng">
                      <a:solidFill>
                        <a:srgbClr val="FFFFFF"/>
                      </a:solidFill>
                      <a:prstDash val="solid"/>
                      <a:headEnd type="none" w="med" len="med"/>
                      <a:tailEnd type="none" w="med" len="med"/>
                    </a:lnT>
                    <a:lnB cap="flat">
                      <a:noFill/>
                    </a:lnB>
                    <a:lnTlToBr>
                      <a:noFill/>
                    </a:lnTlToBr>
                    <a:lnBlToTr>
                      <a:noFill/>
                    </a:lnBlToTr>
                    <a:solidFill>
                      <a:srgbClr val="E7F3F4"/>
                    </a:solidFill>
                  </a:tcPr>
                </a:tc>
                <a:tc>
                  <a:txBody>
                    <a:bodyPr/>
                    <a:lstStyle/>
                    <a:p>
                      <a:pPr indent="0" algn="ctr">
                        <a:buNone/>
                      </a:pPr>
                      <a:r>
                        <a:rPr lang="en-US" sz="1800" b="0" dirty="0">
                          <a:solidFill>
                            <a:srgbClr val="000000"/>
                          </a:solidFill>
                          <a:latin typeface="宋体" panose="02010600030101010101" pitchFamily="2" charset="-122"/>
                          <a:ea typeface="宋体" panose="02010600030101010101" pitchFamily="2" charset="-122"/>
                          <a:cs typeface="宋体" panose="02010600030101010101" pitchFamily="2" charset="-122"/>
                        </a:rPr>
                        <a:t>6</a:t>
                      </a:r>
                      <a:endParaRPr lang="en-US" altLang="en-US" sz="18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9050" cap="flat" cmpd="sng">
                      <a:solidFill>
                        <a:srgbClr val="FFFFFF"/>
                      </a:solidFill>
                      <a:prstDash val="solid"/>
                      <a:headEnd type="none" w="med" len="med"/>
                      <a:tailEnd type="none" w="med" len="med"/>
                    </a:lnT>
                    <a:lnB w="19050" cap="flat" cmpd="sng">
                      <a:solidFill>
                        <a:srgbClr val="FFFFFF"/>
                      </a:solidFill>
                      <a:prstDash val="soli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r h="437784">
                <a:tc vMerge="1">
                  <a:txBody>
                    <a:bodyPr/>
                    <a:lstStyle/>
                    <a:p>
                      <a:endParaRPr lang="zh-CN"/>
                    </a:p>
                  </a:txBody>
                  <a:tcP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B cap="flat">
                      <a:noFill/>
                    </a:lnB>
                  </a:tcPr>
                </a:tc>
                <a:tc>
                  <a:txBody>
                    <a:bodyPr/>
                    <a:lstStyle/>
                    <a:p>
                      <a:pPr indent="0">
                        <a:buNone/>
                      </a:pPr>
                      <a:r>
                        <a:rPr lang="zh-CN" altLang="en-US" sz="1800" b="0" dirty="0" err="1">
                          <a:solidFill>
                            <a:srgbClr val="000000"/>
                          </a:solidFill>
                          <a:latin typeface="宋体" panose="02010600030101010101" pitchFamily="2" charset="-122"/>
                          <a:ea typeface="宋体" panose="02010600030101010101" pitchFamily="2" charset="-122"/>
                          <a:cs typeface="宋体" panose="02010600030101010101" pitchFamily="2" charset="-122"/>
                        </a:rPr>
                        <a:t>公共选修课</a:t>
                      </a: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cap="flat">
                      <a:noFill/>
                    </a:lnT>
                    <a:lnB cap="flat">
                      <a:noFill/>
                    </a:lnB>
                    <a:lnTlToBr>
                      <a:noFill/>
                    </a:lnTlToBr>
                    <a:lnBlToTr>
                      <a:noFill/>
                    </a:lnBlToTr>
                    <a:solidFill>
                      <a:srgbClr val="E7F3F4"/>
                    </a:solidFill>
                  </a:tcPr>
                </a:tc>
                <a:tc>
                  <a:txBody>
                    <a:bodyPr/>
                    <a:lstStyle/>
                    <a:p>
                      <a:pPr indent="0" algn="ctr">
                        <a:buNone/>
                      </a:pPr>
                      <a:r>
                        <a:rPr lang="en-US" sz="1800" b="0" dirty="0">
                          <a:solidFill>
                            <a:srgbClr val="000000"/>
                          </a:solidFill>
                          <a:latin typeface="宋体" panose="02010600030101010101" pitchFamily="2" charset="-122"/>
                          <a:ea typeface="宋体" panose="02010600030101010101" pitchFamily="2" charset="-122"/>
                          <a:cs typeface="Arial" panose="020B0604020202020204" pitchFamily="34" charset="0"/>
                        </a:rPr>
                        <a:t>2</a:t>
                      </a:r>
                      <a:endParaRPr lang="en-US" altLang="en-US" sz="18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9050" cap="flat" cmpd="sng">
                      <a:solidFill>
                        <a:srgbClr val="FFFFFF"/>
                      </a:solidFill>
                      <a:prstDash val="solid"/>
                      <a:headEnd type="none" w="med" len="med"/>
                      <a:tailEnd type="none" w="med" len="med"/>
                    </a:lnT>
                    <a:lnB w="19050" cap="flat" cmpd="sng">
                      <a:solidFill>
                        <a:srgbClr val="FFFFFF"/>
                      </a:solidFill>
                      <a:prstDash val="soli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2"/>
                  </a:ext>
                </a:extLst>
              </a:tr>
              <a:tr h="345996">
                <a:tc rowSpan="3">
                  <a:txBody>
                    <a:bodyPr/>
                    <a:lstStyle/>
                    <a:p>
                      <a:pPr indent="0">
                        <a:buNone/>
                      </a:pPr>
                      <a:r>
                        <a:rPr lang="en-US" sz="1800" b="1" dirty="0" err="1">
                          <a:solidFill>
                            <a:srgbClr val="7030A0"/>
                          </a:solidFill>
                          <a:latin typeface="宋体" panose="02010600030101010101" pitchFamily="2" charset="-122"/>
                          <a:ea typeface="宋体" panose="02010600030101010101" pitchFamily="2" charset="-122"/>
                          <a:cs typeface="宋体" panose="02010600030101010101" pitchFamily="2" charset="-122"/>
                        </a:rPr>
                        <a:t>学位专业课（必修、选修</a:t>
                      </a:r>
                      <a:r>
                        <a:rPr lang="en-US" sz="1800" b="1" dirty="0">
                          <a:solidFill>
                            <a:srgbClr val="7030A0"/>
                          </a:solidFill>
                          <a:latin typeface="宋体" panose="02010600030101010101" pitchFamily="2" charset="-122"/>
                          <a:ea typeface="宋体" panose="02010600030101010101" pitchFamily="2" charset="-122"/>
                          <a:cs typeface="宋体" panose="02010600030101010101" pitchFamily="2" charset="-122"/>
                        </a:rPr>
                        <a:t>）</a:t>
                      </a:r>
                      <a:endParaRPr lang="en-US" altLang="en-US" sz="1800" b="1" dirty="0">
                        <a:solidFill>
                          <a:srgbClr val="7030A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cap="flat">
                      <a:noFill/>
                    </a:lnT>
                    <a:lnB cap="flat">
                      <a:noFill/>
                    </a:lnB>
                    <a:lnTlToBr>
                      <a:noFill/>
                    </a:lnTlToBr>
                    <a:lnBlToTr>
                      <a:noFill/>
                    </a:lnBlToTr>
                    <a:solidFill>
                      <a:srgbClr val="BBE0E3"/>
                    </a:solidFill>
                  </a:tcPr>
                </a:tc>
                <a:tc>
                  <a:txBody>
                    <a:bodyPr/>
                    <a:lstStyle/>
                    <a:p>
                      <a:pPr indent="0">
                        <a:buNone/>
                      </a:pPr>
                      <a:r>
                        <a:rPr lang="en-US" sz="1800" b="0" dirty="0" err="1">
                          <a:solidFill>
                            <a:srgbClr val="000000"/>
                          </a:solidFill>
                          <a:latin typeface="宋体" panose="02010600030101010101" pitchFamily="2" charset="-122"/>
                          <a:ea typeface="宋体" panose="02010600030101010101" pitchFamily="2" charset="-122"/>
                          <a:cs typeface="Arial" panose="020B0604020202020204" pitchFamily="34" charset="0"/>
                        </a:rPr>
                        <a:t>学位基础课（必修</a:t>
                      </a:r>
                      <a:r>
                        <a:rPr lang="en-US" sz="1800" b="0" dirty="0">
                          <a:solidFill>
                            <a:srgbClr val="000000"/>
                          </a:solidFill>
                          <a:latin typeface="宋体" panose="02010600030101010101" pitchFamily="2" charset="-122"/>
                          <a:ea typeface="宋体" panose="02010600030101010101" pitchFamily="2" charset="-122"/>
                          <a:cs typeface="Arial" panose="020B0604020202020204" pitchFamily="34" charset="0"/>
                        </a:rPr>
                        <a:t>）</a:t>
                      </a:r>
                      <a:endParaRPr lang="en-US" altLang="en-US" sz="1800" b="0" dirty="0">
                        <a:solidFill>
                          <a:srgbClr val="000000"/>
                        </a:solidFill>
                        <a:latin typeface="宋体" panose="02010600030101010101" pitchFamily="2" charset="-122"/>
                        <a:ea typeface="宋体" panose="02010600030101010101" pitchFamily="2" charset="-122"/>
                        <a:cs typeface="Arial" panose="020B0604020202020204" pitchFamily="34" charset="0"/>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cap="flat">
                      <a:noFill/>
                    </a:lnT>
                    <a:lnB cap="flat">
                      <a:noFill/>
                    </a:lnB>
                    <a:lnTlToBr>
                      <a:noFill/>
                    </a:lnTlToBr>
                    <a:lnBlToTr>
                      <a:noFill/>
                    </a:lnBlToTr>
                    <a:solidFill>
                      <a:srgbClr val="E7F3F4"/>
                    </a:solidFill>
                  </a:tcPr>
                </a:tc>
                <a:tc>
                  <a:txBody>
                    <a:bodyPr/>
                    <a:lstStyle/>
                    <a:p>
                      <a:pPr indent="0" algn="ctr">
                        <a:buNone/>
                      </a:pPr>
                      <a:r>
                        <a:rPr lang="en-US" sz="1800" b="0" dirty="0">
                          <a:solidFill>
                            <a:srgbClr val="000000"/>
                          </a:solidFill>
                          <a:latin typeface="宋体" panose="02010600030101010101" pitchFamily="2" charset="-122"/>
                          <a:ea typeface="宋体" panose="02010600030101010101" pitchFamily="2" charset="-122"/>
                          <a:cs typeface="宋体" panose="02010600030101010101" pitchFamily="2" charset="-122"/>
                        </a:rPr>
                        <a:t>≥4</a:t>
                      </a:r>
                      <a:endParaRPr lang="en-US" altLang="en-US" sz="18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9050" cap="flat" cmpd="sng">
                      <a:solidFill>
                        <a:srgbClr val="FFFFFF"/>
                      </a:solidFill>
                      <a:prstDash val="solid"/>
                      <a:headEnd type="none" w="med" len="med"/>
                      <a:tailEnd type="none" w="med" len="med"/>
                    </a:lnT>
                    <a:lnB w="19050" cap="flat" cmpd="sng">
                      <a:solidFill>
                        <a:srgbClr val="FFFFFF"/>
                      </a:solidFill>
                      <a:prstDash val="soli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3"/>
                  </a:ext>
                </a:extLst>
              </a:tr>
              <a:tr h="389246">
                <a:tc vMerge="1">
                  <a:txBody>
                    <a:bodyPr/>
                    <a:lstStyle/>
                    <a:p>
                      <a:endParaRPr lang="zh-CN"/>
                    </a:p>
                  </a:txBody>
                  <a:tcP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tcPr>
                </a:tc>
                <a:tc>
                  <a:txBody>
                    <a:bodyPr/>
                    <a:lstStyle/>
                    <a:p>
                      <a:pPr indent="0">
                        <a:buNone/>
                      </a:pPr>
                      <a:r>
                        <a:rPr lang="en-US" sz="1800" b="0">
                          <a:solidFill>
                            <a:srgbClr val="000000"/>
                          </a:solidFill>
                          <a:latin typeface="宋体" panose="02010600030101010101" pitchFamily="2" charset="-122"/>
                          <a:ea typeface="宋体" panose="02010600030101010101" pitchFamily="2" charset="-122"/>
                          <a:cs typeface="Arial" panose="020B0604020202020204" pitchFamily="34" charset="0"/>
                        </a:rPr>
                        <a:t>学位专业课（必修）</a:t>
                      </a:r>
                      <a:endParaRPr lang="en-US" altLang="en-US" sz="1800" b="0">
                        <a:solidFill>
                          <a:srgbClr val="000000"/>
                        </a:solidFill>
                        <a:latin typeface="宋体" panose="02010600030101010101" pitchFamily="2" charset="-122"/>
                        <a:ea typeface="宋体" panose="02010600030101010101" pitchFamily="2" charset="-122"/>
                        <a:cs typeface="Arial" panose="020B0604020202020204" pitchFamily="34" charset="0"/>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cap="flat">
                      <a:noFill/>
                    </a:lnT>
                    <a:lnB cap="flat">
                      <a:noFill/>
                    </a:lnB>
                    <a:lnTlToBr>
                      <a:noFill/>
                    </a:lnTlToBr>
                    <a:lnBlToTr>
                      <a:noFill/>
                    </a:lnBlToTr>
                    <a:solidFill>
                      <a:srgbClr val="E7F3F4"/>
                    </a:solidFill>
                  </a:tcPr>
                </a:tc>
                <a:tc>
                  <a:txBody>
                    <a:bodyPr/>
                    <a:lstStyle/>
                    <a:p>
                      <a:pPr indent="0" algn="ctr">
                        <a:buNone/>
                      </a:pPr>
                      <a:r>
                        <a:rPr lang="en-US" sz="1800" b="0" dirty="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1800" b="0" dirty="0">
                          <a:solidFill>
                            <a:srgbClr val="000000"/>
                          </a:solidFill>
                          <a:latin typeface="宋体" panose="02010600030101010101" pitchFamily="2" charset="-122"/>
                          <a:ea typeface="宋体" panose="02010600030101010101" pitchFamily="2" charset="-122"/>
                          <a:cs typeface="Arial" panose="020B0604020202020204" pitchFamily="34" charset="0"/>
                        </a:rPr>
                        <a:t>5</a:t>
                      </a:r>
                      <a:endParaRPr lang="en-US" altLang="en-US" sz="18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9050" cap="flat" cmpd="sng">
                      <a:solidFill>
                        <a:srgbClr val="FFFFFF"/>
                      </a:solidFill>
                      <a:prstDash val="solid"/>
                      <a:headEnd type="none" w="med" len="med"/>
                      <a:tailEnd type="none" w="med" len="med"/>
                    </a:lnT>
                    <a:lnB w="19050" cap="flat" cmpd="sng">
                      <a:solidFill>
                        <a:srgbClr val="FFFFFF"/>
                      </a:solidFill>
                      <a:prstDash val="soli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4"/>
                  </a:ext>
                </a:extLst>
              </a:tr>
              <a:tr h="429684">
                <a:tc vMerge="1">
                  <a:txBody>
                    <a:bodyPr/>
                    <a:lstStyle/>
                    <a:p>
                      <a:endParaRPr lang="zh-CN"/>
                    </a:p>
                  </a:txBody>
                  <a:tcP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B cap="flat">
                      <a:noFill/>
                    </a:lnB>
                  </a:tcPr>
                </a:tc>
                <a:tc>
                  <a:txBody>
                    <a:bodyPr/>
                    <a:lstStyle/>
                    <a:p>
                      <a:pPr indent="0">
                        <a:buNone/>
                      </a:pPr>
                      <a:r>
                        <a:rPr lang="en-US" sz="1800" b="0" dirty="0" err="1">
                          <a:solidFill>
                            <a:srgbClr val="000000"/>
                          </a:solidFill>
                          <a:latin typeface="宋体" panose="02010600030101010101" pitchFamily="2" charset="-122"/>
                          <a:ea typeface="宋体" panose="02010600030101010101" pitchFamily="2" charset="-122"/>
                          <a:cs typeface="Arial" panose="020B0604020202020204" pitchFamily="34" charset="0"/>
                        </a:rPr>
                        <a:t>学位专业课（选修</a:t>
                      </a:r>
                      <a:r>
                        <a:rPr lang="en-US" sz="1800" b="0" dirty="0">
                          <a:solidFill>
                            <a:srgbClr val="000000"/>
                          </a:solidFill>
                          <a:latin typeface="宋体" panose="02010600030101010101" pitchFamily="2" charset="-122"/>
                          <a:ea typeface="宋体" panose="02010600030101010101" pitchFamily="2" charset="-122"/>
                          <a:cs typeface="Arial" panose="020B0604020202020204" pitchFamily="34" charset="0"/>
                        </a:rPr>
                        <a:t>）</a:t>
                      </a:r>
                      <a:endParaRPr lang="en-US" altLang="en-US" sz="1800" b="0" dirty="0">
                        <a:solidFill>
                          <a:srgbClr val="000000"/>
                        </a:solidFill>
                        <a:latin typeface="宋体" panose="02010600030101010101" pitchFamily="2" charset="-122"/>
                        <a:ea typeface="宋体" panose="02010600030101010101" pitchFamily="2" charset="-122"/>
                        <a:cs typeface="Arial" panose="020B0604020202020204" pitchFamily="34" charset="0"/>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cap="flat">
                      <a:noFill/>
                    </a:lnT>
                    <a:lnB cap="flat">
                      <a:noFill/>
                    </a:lnB>
                    <a:lnTlToBr>
                      <a:noFill/>
                    </a:lnTlToBr>
                    <a:lnBlToTr>
                      <a:noFill/>
                    </a:lnBlToTr>
                    <a:solidFill>
                      <a:srgbClr val="E7F3F4"/>
                    </a:solidFill>
                  </a:tcPr>
                </a:tc>
                <a:tc>
                  <a:txBody>
                    <a:bodyPr/>
                    <a:lstStyle/>
                    <a:p>
                      <a:pPr indent="0" algn="ctr">
                        <a:buNone/>
                      </a:pPr>
                      <a:r>
                        <a:rPr lang="en-US" sz="1800" b="0" dirty="0">
                          <a:solidFill>
                            <a:srgbClr val="000000"/>
                          </a:solidFill>
                          <a:latin typeface="宋体" panose="02010600030101010101" pitchFamily="2" charset="-122"/>
                          <a:ea typeface="宋体" panose="02010600030101010101" pitchFamily="2" charset="-122"/>
                          <a:cs typeface="宋体" panose="02010600030101010101" pitchFamily="2" charset="-122"/>
                        </a:rPr>
                        <a:t>≥4</a:t>
                      </a:r>
                      <a:endParaRPr lang="en-US" altLang="en-US" sz="18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9050" cap="flat" cmpd="sng">
                      <a:solidFill>
                        <a:srgbClr val="FFFFFF"/>
                      </a:solidFill>
                      <a:prstDash val="solid"/>
                      <a:headEnd type="none" w="med" len="med"/>
                      <a:tailEnd type="none" w="med" len="med"/>
                    </a:lnT>
                    <a:lnB w="19050" cap="flat" cmpd="sng">
                      <a:solidFill>
                        <a:srgbClr val="FFFFFF"/>
                      </a:solidFill>
                      <a:prstDash val="soli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5"/>
                  </a:ext>
                </a:extLst>
              </a:tr>
              <a:tr h="523347">
                <a:tc>
                  <a:txBody>
                    <a:bodyPr/>
                    <a:lstStyle/>
                    <a:p>
                      <a:pPr indent="0">
                        <a:buNone/>
                      </a:pPr>
                      <a:r>
                        <a:rPr lang="en-US" sz="1800" b="1" dirty="0" err="1">
                          <a:solidFill>
                            <a:srgbClr val="7030A0"/>
                          </a:solidFill>
                          <a:latin typeface="宋体" panose="02010600030101010101" pitchFamily="2" charset="-122"/>
                          <a:ea typeface="宋体" panose="02010600030101010101" pitchFamily="2" charset="-122"/>
                          <a:cs typeface="宋体" panose="02010600030101010101" pitchFamily="2" charset="-122"/>
                        </a:rPr>
                        <a:t>跨学科或跨专业</a:t>
                      </a:r>
                      <a:r>
                        <a:rPr lang="zh-CN" altLang="en-US" sz="1800" b="1" dirty="0">
                          <a:solidFill>
                            <a:srgbClr val="7030A0"/>
                          </a:solidFill>
                          <a:latin typeface="宋体" panose="02010600030101010101" pitchFamily="2" charset="-122"/>
                          <a:ea typeface="宋体" panose="02010600030101010101" pitchFamily="2" charset="-122"/>
                          <a:cs typeface="宋体" panose="02010600030101010101" pitchFamily="2" charset="-122"/>
                        </a:rPr>
                        <a:t>选修</a:t>
                      </a:r>
                      <a:r>
                        <a:rPr lang="en-US" sz="1800" b="1" dirty="0">
                          <a:solidFill>
                            <a:srgbClr val="7030A0"/>
                          </a:solidFill>
                          <a:latin typeface="宋体" panose="02010600030101010101" pitchFamily="2" charset="-122"/>
                          <a:ea typeface="宋体" panose="02010600030101010101" pitchFamily="2" charset="-122"/>
                          <a:cs typeface="宋体" panose="02010600030101010101" pitchFamily="2" charset="-122"/>
                        </a:rPr>
                        <a:t>课</a:t>
                      </a: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cap="flat">
                      <a:noFill/>
                    </a:lnT>
                    <a:lnB cap="flat">
                      <a:noFill/>
                    </a:lnB>
                    <a:lnTlToBr>
                      <a:noFill/>
                    </a:lnTlToBr>
                    <a:lnBlToTr>
                      <a:noFill/>
                    </a:lnBlToTr>
                    <a:solidFill>
                      <a:srgbClr val="BBE0E3"/>
                    </a:solidFill>
                  </a:tcPr>
                </a:tc>
                <a:tc>
                  <a:txBody>
                    <a:bodyPr/>
                    <a:lstStyle/>
                    <a:p>
                      <a:pPr indent="0">
                        <a:buNone/>
                      </a:pPr>
                      <a:r>
                        <a:rPr lang="en-US" sz="1800" b="0" dirty="0" err="1">
                          <a:solidFill>
                            <a:srgbClr val="000000"/>
                          </a:solidFill>
                          <a:latin typeface="宋体" panose="02010600030101010101" pitchFamily="2" charset="-122"/>
                          <a:ea typeface="宋体" panose="02010600030101010101" pitchFamily="2" charset="-122"/>
                          <a:cs typeface="Arial" panose="020B0604020202020204" pitchFamily="34" charset="0"/>
                        </a:rPr>
                        <a:t>跨学科或跨专业课程（选修</a:t>
                      </a:r>
                      <a:r>
                        <a:rPr lang="en-US" sz="1800" b="0" dirty="0">
                          <a:solidFill>
                            <a:srgbClr val="000000"/>
                          </a:solidFill>
                          <a:latin typeface="宋体" panose="02010600030101010101" pitchFamily="2" charset="-122"/>
                          <a:ea typeface="宋体" panose="02010600030101010101" pitchFamily="2" charset="-122"/>
                          <a:cs typeface="Arial" panose="020B0604020202020204" pitchFamily="34" charset="0"/>
                        </a:rPr>
                        <a:t>）</a:t>
                      </a:r>
                      <a:endParaRPr lang="en-US" altLang="en-US" sz="1800" b="0" dirty="0">
                        <a:solidFill>
                          <a:srgbClr val="000000"/>
                        </a:solidFill>
                        <a:latin typeface="宋体" panose="02010600030101010101" pitchFamily="2" charset="-122"/>
                        <a:ea typeface="宋体" panose="02010600030101010101" pitchFamily="2" charset="-122"/>
                        <a:cs typeface="Arial" panose="020B0604020202020204" pitchFamily="34" charset="0"/>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cap="flat">
                      <a:noFill/>
                    </a:lnT>
                    <a:lnB cap="flat">
                      <a:noFill/>
                    </a:lnB>
                    <a:lnTlToBr>
                      <a:noFill/>
                    </a:lnTlToBr>
                    <a:lnBlToTr>
                      <a:noFill/>
                    </a:lnBlToTr>
                    <a:solidFill>
                      <a:srgbClr val="E7F3F4"/>
                    </a:solidFill>
                  </a:tcPr>
                </a:tc>
                <a:tc>
                  <a:txBody>
                    <a:bodyPr/>
                    <a:lstStyle/>
                    <a:p>
                      <a:pPr indent="0" algn="ctr">
                        <a:buNone/>
                      </a:pPr>
                      <a:r>
                        <a:rPr lang="en-US" sz="1800" b="0" dirty="0">
                          <a:solidFill>
                            <a:srgbClr val="000000"/>
                          </a:solidFill>
                          <a:latin typeface="宋体" panose="02010600030101010101" pitchFamily="2" charset="-122"/>
                          <a:ea typeface="宋体" panose="02010600030101010101" pitchFamily="2" charset="-122"/>
                          <a:cs typeface="Arial" panose="020B0604020202020204" pitchFamily="34" charset="0"/>
                        </a:rPr>
                        <a:t>2</a:t>
                      </a:r>
                      <a:endParaRPr lang="en-US" altLang="en-US" sz="18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9050" cap="flat" cmpd="sng">
                      <a:solidFill>
                        <a:srgbClr val="FFFFFF"/>
                      </a:solidFill>
                      <a:prstDash val="solid"/>
                      <a:headEnd type="none" w="med" len="med"/>
                      <a:tailEnd type="none" w="med" len="med"/>
                    </a:lnT>
                    <a:lnB w="19050" cap="flat" cmpd="sng">
                      <a:solidFill>
                        <a:srgbClr val="FFFFFF"/>
                      </a:solidFill>
                      <a:prstDash val="soli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6"/>
                  </a:ext>
                </a:extLst>
              </a:tr>
              <a:tr h="568741">
                <a:tc gridSpan="2">
                  <a:txBody>
                    <a:bodyPr/>
                    <a:lstStyle/>
                    <a:p>
                      <a:pPr indent="0">
                        <a:buNone/>
                      </a:pPr>
                      <a:r>
                        <a:rPr lang="en-US" sz="1800" b="1" dirty="0" err="1">
                          <a:solidFill>
                            <a:srgbClr val="7030A0"/>
                          </a:solidFill>
                          <a:latin typeface="宋体" panose="02010600030101010101" pitchFamily="2" charset="-122"/>
                          <a:ea typeface="宋体" panose="02010600030101010101" pitchFamily="2" charset="-122"/>
                          <a:cs typeface="Arial" panose="020B0604020202020204" pitchFamily="34" charset="0"/>
                        </a:rPr>
                        <a:t>合计</a:t>
                      </a:r>
                      <a:endParaRPr lang="en-US" altLang="en-US" sz="1800" b="1" dirty="0">
                        <a:solidFill>
                          <a:srgbClr val="7030A0"/>
                        </a:solidFill>
                        <a:latin typeface="宋体" panose="02010600030101010101" pitchFamily="2" charset="-122"/>
                        <a:ea typeface="宋体" panose="02010600030101010101" pitchFamily="2" charset="-122"/>
                        <a:cs typeface="Arial" panose="020B0604020202020204" pitchFamily="34" charset="0"/>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cap="flat">
                      <a:noFill/>
                    </a:lnT>
                    <a:lnB w="12700" cap="flat" cmpd="sng">
                      <a:solidFill>
                        <a:srgbClr val="FFFFFF"/>
                      </a:solidFill>
                      <a:prstDash val="solid"/>
                      <a:headEnd type="none" w="med" len="med"/>
                      <a:tailEnd type="none" w="med" len="med"/>
                    </a:lnB>
                    <a:lnTlToBr>
                      <a:noFill/>
                    </a:lnTlToBr>
                    <a:lnBlToTr>
                      <a:noFill/>
                    </a:lnBlToTr>
                    <a:solidFill>
                      <a:srgbClr val="BBE0E3"/>
                    </a:solidFill>
                  </a:tcPr>
                </a:tc>
                <a:tc hMerge="1">
                  <a:txBody>
                    <a:bodyPr/>
                    <a:lstStyle/>
                    <a:p>
                      <a:endParaRPr lang="zh-CN"/>
                    </a:p>
                  </a:txBody>
                  <a:tcPr>
                    <a:lnR w="12700" cap="flat" cmpd="sng">
                      <a:solidFill>
                        <a:srgbClr val="FFFFFF"/>
                      </a:solidFill>
                      <a:prstDash val="solid"/>
                      <a:headEnd type="none" w="med" len="med"/>
                      <a:tailEnd type="none" w="med" len="med"/>
                    </a:lnR>
                    <a:lnT cap="flat">
                      <a:noFill/>
                    </a:lnT>
                    <a:lnB w="12700" cap="flat" cmpd="sng">
                      <a:solidFill>
                        <a:srgbClr val="FFFFFF"/>
                      </a:solidFill>
                      <a:prstDash val="solid"/>
                      <a:headEnd type="none" w="med" len="med"/>
                      <a:tailEnd type="none" w="med" len="med"/>
                    </a:lnB>
                  </a:tcPr>
                </a:tc>
                <a:tc>
                  <a:txBody>
                    <a:bodyPr/>
                    <a:lstStyle/>
                    <a:p>
                      <a:pPr indent="0" algn="ctr">
                        <a:buNone/>
                      </a:pPr>
                      <a:r>
                        <a:rPr lang="en-US" sz="1800" b="1" dirty="0">
                          <a:solidFill>
                            <a:srgbClr val="FF0000"/>
                          </a:solidFill>
                          <a:latin typeface="宋体" panose="02010600030101010101" pitchFamily="2" charset="-122"/>
                          <a:ea typeface="宋体" panose="02010600030101010101" pitchFamily="2" charset="-122"/>
                          <a:cs typeface="宋体" panose="02010600030101010101" pitchFamily="2" charset="-122"/>
                        </a:rPr>
                        <a:t>≥23</a:t>
                      </a:r>
                      <a:endParaRPr lang="en-US" altLang="en-US" sz="1800" b="1" dirty="0">
                        <a:solidFill>
                          <a:srgbClr val="FF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9050" cap="flat" cmpd="sng">
                      <a:solidFill>
                        <a:srgbClr val="FFFFFF"/>
                      </a:solidFill>
                      <a:prstDash val="solid"/>
                      <a:headEnd type="none" w="med" len="med"/>
                      <a:tailEnd type="none" w="med" len="med"/>
                    </a:lnT>
                    <a:lnB w="19050" cap="flat" cmpd="sng">
                      <a:solidFill>
                        <a:srgbClr val="FFFFFF"/>
                      </a:solidFill>
                      <a:prstDash val="solid"/>
                      <a:headEnd type="none" w="med" len="med"/>
                      <a:tailEnd type="none" w="med" len="med"/>
                    </a:lnB>
                    <a:lnTlToBr>
                      <a:noFill/>
                    </a:lnTlToBr>
                    <a:lnBlToTr>
                      <a:noFill/>
                    </a:lnBlToTr>
                    <a:solidFill>
                      <a:srgbClr val="BBE0E3"/>
                    </a:solidFill>
                  </a:tcPr>
                </a:tc>
                <a:extLst>
                  <a:ext uri="{0D108BD9-81ED-4DB2-BD59-A6C34878D82A}">
                    <a16:rowId xmlns:a16="http://schemas.microsoft.com/office/drawing/2014/main" val="10007"/>
                  </a:ext>
                </a:extLst>
              </a:tr>
            </a:tbl>
          </a:graphicData>
        </a:graphic>
      </p:graphicFrame>
      <p:sp>
        <p:nvSpPr>
          <p:cNvPr id="4" name="文本框 3"/>
          <p:cNvSpPr txBox="1"/>
          <p:nvPr/>
        </p:nvSpPr>
        <p:spPr>
          <a:xfrm>
            <a:off x="1967947" y="5686835"/>
            <a:ext cx="8764804" cy="623248"/>
          </a:xfrm>
          <a:prstGeom prst="rect">
            <a:avLst/>
          </a:prstGeom>
          <a:noFill/>
        </p:spPr>
        <p:txBody>
          <a:bodyPr wrap="square" rtlCol="0">
            <a:spAutoFit/>
          </a:bodyPr>
          <a:lstStyle/>
          <a:p>
            <a:pPr>
              <a:lnSpc>
                <a:spcPct val="150000"/>
              </a:lnSpc>
            </a:pPr>
            <a:r>
              <a:rPr lang="zh-CN" altLang="en-US" sz="2300" b="1" dirty="0">
                <a:solidFill>
                  <a:srgbClr val="FF0000"/>
                </a:solidFill>
                <a:latin typeface="楷体" panose="02010609060101010101" pitchFamily="49" charset="-122"/>
                <a:ea typeface="楷体" panose="02010609060101010101" pitchFamily="49" charset="-122"/>
              </a:rPr>
              <a:t>具体学分要求，按所在学科专业培养方案规定执行。</a:t>
            </a:r>
          </a:p>
        </p:txBody>
      </p:sp>
      <p:sp>
        <p:nvSpPr>
          <p:cNvPr id="6" name="文本框 5"/>
          <p:cNvSpPr txBox="1"/>
          <p:nvPr/>
        </p:nvSpPr>
        <p:spPr>
          <a:xfrm>
            <a:off x="5398751" y="1466727"/>
            <a:ext cx="5168348" cy="461665"/>
          </a:xfrm>
          <a:prstGeom prst="rect">
            <a:avLst/>
          </a:prstGeom>
          <a:noFill/>
        </p:spPr>
        <p:txBody>
          <a:bodyPr wrap="square" rtlCol="0">
            <a:spAutoFit/>
          </a:bodyPr>
          <a:lstStyle/>
          <a:p>
            <a:r>
              <a:rPr lang="zh-CN" altLang="en-US" sz="2400" b="1" dirty="0"/>
              <a:t>学校对各课程类别的最低学分要求</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 name="文本框 3"/>
          <p:cNvSpPr txBox="1"/>
          <p:nvPr/>
        </p:nvSpPr>
        <p:spPr>
          <a:xfrm>
            <a:off x="1468582" y="1794449"/>
            <a:ext cx="10261600" cy="3901068"/>
          </a:xfrm>
          <a:prstGeom prst="rect">
            <a:avLst/>
          </a:prstGeom>
          <a:noFill/>
        </p:spPr>
        <p:txBody>
          <a:bodyPr wrap="square" rtlCol="0">
            <a:spAutoFit/>
          </a:bodyPr>
          <a:lstStyle/>
          <a:p>
            <a:pPr fontAlgn="auto">
              <a:lnSpc>
                <a:spcPts val="2700"/>
              </a:lnSpc>
            </a:pPr>
            <a:r>
              <a:rPr lang="en-US" altLang="zh-CN" sz="2000" b="1" dirty="0">
                <a:solidFill>
                  <a:srgbClr val="0070C0"/>
                </a:solidFill>
                <a:latin typeface="楷体" panose="02010609060101010101" pitchFamily="49" charset="-122"/>
                <a:ea typeface="楷体" panose="02010609060101010101" pitchFamily="49" charset="-122"/>
                <a:cs typeface="楷体" panose="02010609060101010101" pitchFamily="49" charset="-122"/>
              </a:rPr>
              <a:t>     1</a:t>
            </a:r>
            <a:r>
              <a:rPr lang="zh-CN" altLang="en-US" sz="2000" b="1" dirty="0">
                <a:solidFill>
                  <a:srgbClr val="0070C0"/>
                </a:solidFill>
                <a:latin typeface="楷体" panose="02010609060101010101" pitchFamily="49" charset="-122"/>
                <a:ea typeface="楷体" panose="02010609060101010101" pitchFamily="49" charset="-122"/>
                <a:cs typeface="楷体" panose="02010609060101010101" pitchFamily="49" charset="-122"/>
              </a:rPr>
              <a:t>、学位公共课</a:t>
            </a:r>
            <a:r>
              <a:rPr lang="zh-CN" altLang="en-US" b="1" dirty="0">
                <a:solidFill>
                  <a:srgbClr val="0070C0"/>
                </a:solidFill>
                <a:latin typeface="楷体" panose="02010609060101010101" pitchFamily="49" charset="-122"/>
                <a:ea typeface="楷体" panose="02010609060101010101" pitchFamily="49" charset="-122"/>
                <a:cs typeface="楷体" panose="02010609060101010101" pitchFamily="49" charset="-122"/>
              </a:rPr>
              <a:t>（必修）</a:t>
            </a:r>
            <a:endParaRPr lang="zh-CN" altLang="en-US" b="1" dirty="0">
              <a:latin typeface="楷体" panose="02010609060101010101" pitchFamily="49" charset="-122"/>
              <a:ea typeface="楷体" panose="02010609060101010101" pitchFamily="49" charset="-122"/>
              <a:cs typeface="楷体" panose="02010609060101010101" pitchFamily="49" charset="-122"/>
            </a:endParaRPr>
          </a:p>
          <a:p>
            <a:pPr fontAlgn="auto">
              <a:lnSpc>
                <a:spcPts val="2700"/>
              </a:lnSpc>
            </a:pPr>
            <a:r>
              <a:rPr lang="zh-CN" altLang="en-US" dirty="0">
                <a:solidFill>
                  <a:srgbClr val="FF0000"/>
                </a:solidFill>
                <a:latin typeface="楷体" panose="02010609060101010101" pitchFamily="49" charset="-122"/>
                <a:ea typeface="楷体" panose="02010609060101010101" pitchFamily="49" charset="-122"/>
                <a:cs typeface="楷体" panose="02010609060101010101" pitchFamily="49" charset="-122"/>
              </a:rPr>
              <a:t>    （</a:t>
            </a:r>
            <a:r>
              <a:rPr lang="en-US" altLang="zh-CN" dirty="0">
                <a:solidFill>
                  <a:srgbClr val="FF0000"/>
                </a:solidFill>
                <a:latin typeface="楷体" panose="02010609060101010101" pitchFamily="49" charset="-122"/>
                <a:ea typeface="楷体" panose="02010609060101010101" pitchFamily="49" charset="-122"/>
                <a:cs typeface="楷体" panose="02010609060101010101" pitchFamily="49" charset="-122"/>
              </a:rPr>
              <a:t>1</a:t>
            </a:r>
            <a:r>
              <a:rPr lang="zh-CN" altLang="en-US" dirty="0">
                <a:solidFill>
                  <a:srgbClr val="FF0000"/>
                </a:solidFill>
                <a:latin typeface="楷体" panose="02010609060101010101" pitchFamily="49" charset="-122"/>
                <a:ea typeface="楷体" panose="02010609060101010101" pitchFamily="49" charset="-122"/>
                <a:cs typeface="楷体" panose="02010609060101010101" pitchFamily="49" charset="-122"/>
              </a:rPr>
              <a:t>）</a:t>
            </a:r>
            <a:r>
              <a:rPr lang="zh-CN" altLang="en-US" b="1" dirty="0">
                <a:solidFill>
                  <a:srgbClr val="FF0000"/>
                </a:solidFill>
                <a:latin typeface="楷体" panose="02010609060101010101" pitchFamily="49" charset="-122"/>
                <a:ea typeface="楷体" panose="02010609060101010101" pitchFamily="49" charset="-122"/>
                <a:cs typeface="楷体" panose="02010609060101010101" pitchFamily="49" charset="-122"/>
              </a:rPr>
              <a:t>思想政治理论课</a:t>
            </a:r>
            <a:r>
              <a:rPr lang="zh-CN" altLang="en-US" b="1" dirty="0">
                <a:latin typeface="楷体" panose="02010609060101010101" pitchFamily="49" charset="-122"/>
                <a:ea typeface="楷体" panose="02010609060101010101" pitchFamily="49" charset="-122"/>
                <a:cs typeface="楷体" panose="02010609060101010101" pitchFamily="49" charset="-122"/>
              </a:rPr>
              <a:t>：</a:t>
            </a:r>
            <a:r>
              <a:rPr lang="zh-CN" altLang="en-US" dirty="0">
                <a:latin typeface="楷体" panose="02010609060101010101" pitchFamily="49" charset="-122"/>
                <a:ea typeface="楷体" panose="02010609060101010101" pitchFamily="49" charset="-122"/>
                <a:cs typeface="楷体" panose="02010609060101010101" pitchFamily="49" charset="-122"/>
              </a:rPr>
              <a:t>2门课、共计3学分，安排在</a:t>
            </a:r>
            <a:r>
              <a:rPr lang="zh-CN" altLang="en-US" b="1" dirty="0">
                <a:latin typeface="楷体" panose="02010609060101010101" pitchFamily="49" charset="-122"/>
                <a:ea typeface="楷体" panose="02010609060101010101" pitchFamily="49" charset="-122"/>
                <a:cs typeface="楷体" panose="02010609060101010101" pitchFamily="49" charset="-122"/>
              </a:rPr>
              <a:t>第一学年第一学期</a:t>
            </a:r>
            <a:r>
              <a:rPr lang="zh-CN" altLang="en-US" dirty="0">
                <a:latin typeface="楷体" panose="02010609060101010101" pitchFamily="49" charset="-122"/>
                <a:ea typeface="楷体" panose="02010609060101010101" pitchFamily="49" charset="-122"/>
                <a:cs typeface="楷体" panose="02010609060101010101" pitchFamily="49" charset="-122"/>
              </a:rPr>
              <a:t>，包括《中国特色社会主义理论与实践研究》（全部硕士生，2学分），《马克思主义与社会科学方法论》（人文社科专业必修，1学分），《自然辩证法概论》（理工科、医科必修，1学分）；</a:t>
            </a:r>
          </a:p>
          <a:p>
            <a:pPr fontAlgn="auto">
              <a:lnSpc>
                <a:spcPts val="2700"/>
              </a:lnSpc>
            </a:pPr>
            <a:r>
              <a:rPr lang="zh-CN" altLang="en-US"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    </a:t>
            </a:r>
            <a:r>
              <a:rPr lang="zh-CN" altLang="en-US" b="1"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a:t>
            </a:r>
            <a:r>
              <a:rPr lang="en-US" altLang="zh-CN" b="1"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2</a:t>
            </a:r>
            <a:r>
              <a:rPr lang="zh-CN" altLang="en-US" b="1"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）公共英语</a:t>
            </a:r>
            <a:r>
              <a:rPr lang="zh-CN" altLang="en-US" b="1" dirty="0">
                <a:latin typeface="楷体" panose="02010609060101010101" pitchFamily="49" charset="-122"/>
                <a:ea typeface="楷体" panose="02010609060101010101" pitchFamily="49" charset="-122"/>
                <a:cs typeface="楷体" panose="02010609060101010101" pitchFamily="49" charset="-122"/>
                <a:sym typeface="+mn-ea"/>
              </a:rPr>
              <a:t>：</a:t>
            </a:r>
            <a:r>
              <a:rPr lang="en-US" altLang="zh-CN" dirty="0">
                <a:latin typeface="楷体" panose="02010609060101010101" pitchFamily="49" charset="-122"/>
                <a:ea typeface="楷体" panose="02010609060101010101" pitchFamily="49" charset="-122"/>
                <a:cs typeface="楷体" panose="02010609060101010101" pitchFamily="49" charset="-122"/>
                <a:sym typeface="+mn-ea"/>
              </a:rPr>
              <a:t>2</a:t>
            </a:r>
            <a:r>
              <a:rPr lang="zh-CN" altLang="en-US" dirty="0">
                <a:latin typeface="楷体" panose="02010609060101010101" pitchFamily="49" charset="-122"/>
                <a:ea typeface="楷体" panose="02010609060101010101" pitchFamily="49" charset="-122"/>
                <a:cs typeface="楷体" panose="02010609060101010101" pitchFamily="49" charset="-122"/>
                <a:sym typeface="+mn-ea"/>
              </a:rPr>
              <a:t>学分，《英语写作》《学术英语》《英语演讲》《英语口语》四选一。理科硕士安排在第一学年第一学期，文科硕士安排在第一学年第二学期；</a:t>
            </a:r>
            <a:endParaRPr lang="en-US" altLang="zh-CN" dirty="0">
              <a:latin typeface="楷体" panose="02010609060101010101" pitchFamily="49" charset="-122"/>
              <a:ea typeface="楷体" panose="02010609060101010101" pitchFamily="49" charset="-122"/>
              <a:cs typeface="楷体" panose="02010609060101010101" pitchFamily="49" charset="-122"/>
              <a:sym typeface="+mn-ea"/>
            </a:endParaRPr>
          </a:p>
          <a:p>
            <a:pPr fontAlgn="auto">
              <a:lnSpc>
                <a:spcPts val="2700"/>
              </a:lnSpc>
            </a:pPr>
            <a:r>
              <a:rPr lang="en-US" altLang="zh-CN" dirty="0">
                <a:latin typeface="楷体" panose="02010609060101010101" pitchFamily="49" charset="-122"/>
                <a:ea typeface="楷体" panose="02010609060101010101" pitchFamily="49" charset="-122"/>
                <a:cs typeface="楷体" panose="02010609060101010101" pitchFamily="49" charset="-122"/>
                <a:sym typeface="+mn-ea"/>
              </a:rPr>
              <a:t>    </a:t>
            </a:r>
            <a:r>
              <a:rPr lang="zh-CN" altLang="en-US" dirty="0">
                <a:latin typeface="楷体" panose="02010609060101010101" pitchFamily="49" charset="-122"/>
                <a:ea typeface="楷体" panose="02010609060101010101" pitchFamily="49" charset="-122"/>
                <a:cs typeface="楷体" panose="02010609060101010101" pitchFamily="49" charset="-122"/>
                <a:sym typeface="+mn-ea"/>
              </a:rPr>
              <a:t>其中，</a:t>
            </a:r>
            <a:r>
              <a:rPr lang="zh-CN" altLang="en-US" dirty="0">
                <a:latin typeface="楷体" panose="02010609060101010101" pitchFamily="49" charset="-122"/>
                <a:ea typeface="楷体" panose="02010609060101010101" pitchFamily="49" charset="-122"/>
                <a:cs typeface="楷体" panose="02010609060101010101" pitchFamily="49" charset="-122"/>
              </a:rPr>
              <a:t>留学硕士研究生修读《中国概况》</a:t>
            </a:r>
            <a:r>
              <a:rPr lang="en-US" altLang="zh-CN" dirty="0">
                <a:latin typeface="楷体" panose="02010609060101010101" pitchFamily="49" charset="-122"/>
                <a:ea typeface="楷体" panose="02010609060101010101" pitchFamily="49" charset="-122"/>
                <a:cs typeface="楷体" panose="02010609060101010101" pitchFamily="49" charset="-122"/>
              </a:rPr>
              <a:t>/</a:t>
            </a:r>
            <a:r>
              <a:rPr lang="zh-CN" altLang="en-US" dirty="0">
                <a:latin typeface="楷体" panose="02010609060101010101" pitchFamily="49" charset="-122"/>
                <a:ea typeface="楷体" panose="02010609060101010101" pitchFamily="49" charset="-122"/>
                <a:cs typeface="楷体" panose="02010609060101010101" pitchFamily="49" charset="-122"/>
              </a:rPr>
              <a:t>《中国故事》或《中国文明导论》、</a:t>
            </a:r>
            <a:r>
              <a:rPr lang="zh-CN" altLang="en-US" dirty="0">
                <a:latin typeface="楷体" panose="02010609060101010101" pitchFamily="49" charset="-122"/>
                <a:ea typeface="楷体" panose="02010609060101010101" pitchFamily="49" charset="-122"/>
                <a:cs typeface="楷体" panose="02010609060101010101" pitchFamily="49" charset="-122"/>
                <a:sym typeface="+mn-ea"/>
              </a:rPr>
              <a:t>公共汉语课。</a:t>
            </a:r>
          </a:p>
          <a:p>
            <a:pPr fontAlgn="auto">
              <a:lnSpc>
                <a:spcPts val="2700"/>
              </a:lnSpc>
            </a:pPr>
            <a:r>
              <a:rPr lang="zh-CN" altLang="en-US" dirty="0">
                <a:latin typeface="楷体" panose="02010609060101010101" pitchFamily="49" charset="-122"/>
                <a:ea typeface="楷体" panose="02010609060101010101" pitchFamily="49" charset="-122"/>
                <a:cs typeface="楷体" panose="02010609060101010101" pitchFamily="49" charset="-122"/>
                <a:sym typeface="+mn-ea"/>
              </a:rPr>
              <a:t>    </a:t>
            </a:r>
            <a:r>
              <a:rPr lang="zh-CN" altLang="en-US" b="1"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（3）研究伦理与学术规范类课程</a:t>
            </a:r>
            <a:r>
              <a:rPr lang="zh-CN" altLang="en-US" dirty="0">
                <a:latin typeface="楷体" panose="02010609060101010101" pitchFamily="49" charset="-122"/>
                <a:ea typeface="楷体" panose="02010609060101010101" pitchFamily="49" charset="-122"/>
                <a:cs typeface="楷体" panose="02010609060101010101" pitchFamily="49" charset="-122"/>
                <a:sym typeface="+mn-ea"/>
              </a:rPr>
              <a:t>（1学分）：修读方式一是修读研究生院开设的《学术规范与学术伦理》课程或各院系开设的相关课程；二是自学为主，网上考核。二选一即可。</a:t>
            </a:r>
          </a:p>
          <a:p>
            <a:pPr fontAlgn="auto">
              <a:lnSpc>
                <a:spcPts val="2700"/>
              </a:lnSpc>
            </a:pPr>
            <a:r>
              <a:rPr lang="en-US" altLang="zh-CN" sz="20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    2</a:t>
            </a:r>
            <a:r>
              <a:rPr lang="zh-CN" altLang="en-US" sz="20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、公共选修课</a:t>
            </a:r>
            <a:endParaRPr lang="zh-CN" altLang="en-US" sz="2000" dirty="0">
              <a:latin typeface="楷体" panose="02010609060101010101" pitchFamily="49" charset="-122"/>
              <a:ea typeface="楷体" panose="02010609060101010101" pitchFamily="49" charset="-122"/>
              <a:cs typeface="楷体" panose="02010609060101010101" pitchFamily="49" charset="-122"/>
            </a:endParaRPr>
          </a:p>
          <a:p>
            <a:pPr fontAlgn="auto">
              <a:lnSpc>
                <a:spcPts val="2700"/>
              </a:lnSpc>
            </a:pPr>
            <a:r>
              <a:rPr lang="zh-CN" altLang="en-US" dirty="0">
                <a:latin typeface="楷体" panose="02010609060101010101" pitchFamily="49" charset="-122"/>
                <a:ea typeface="楷体" panose="02010609060101010101" pitchFamily="49" charset="-122"/>
                <a:cs typeface="楷体" panose="02010609060101010101" pitchFamily="49" charset="-122"/>
                <a:sym typeface="+mn-ea"/>
              </a:rPr>
              <a:t>    包括：</a:t>
            </a:r>
            <a:r>
              <a:rPr lang="zh-CN" altLang="zh-CN" b="1"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研究方法类</a:t>
            </a:r>
            <a:r>
              <a:rPr lang="zh-CN" altLang="zh-CN"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zh-CN" b="1"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人文素养类</a:t>
            </a:r>
            <a:r>
              <a:rPr lang="zh-CN" altLang="zh-CN"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zh-CN" b="1"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科学素养类</a:t>
            </a:r>
            <a:r>
              <a:rPr lang="zh-CN" altLang="en-US" b="1"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zh-CN" b="1"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创新创业类、教师教育类</a:t>
            </a:r>
            <a:r>
              <a:rPr lang="zh-CN" altLang="zh-CN"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等课程，需修读</a:t>
            </a:r>
            <a:r>
              <a:rPr lang="en-US" altLang="zh-CN"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2</a:t>
            </a:r>
            <a:r>
              <a:rPr lang="zh-CN" altLang="zh-CN"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学分。</a:t>
            </a:r>
            <a:endParaRPr lang="zh-CN" altLang="en-US" dirty="0"/>
          </a:p>
        </p:txBody>
      </p:sp>
      <p:sp>
        <p:nvSpPr>
          <p:cNvPr id="21" name="标题 1"/>
          <p:cNvSpPr txBox="1"/>
          <p:nvPr/>
        </p:nvSpPr>
        <p:spPr>
          <a:xfrm>
            <a:off x="1635575" y="470779"/>
            <a:ext cx="5218430" cy="58293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四</a:t>
            </a:r>
            <a:r>
              <a:rPr lang="zh-CN" altLang="zh-CN" sz="4000" b="1" dirty="0">
                <a:solidFill>
                  <a:srgbClr val="FFFF00"/>
                </a:solidFill>
                <a:latin typeface="华文新魏" panose="02010800040101010101" pitchFamily="2" charset="-122"/>
                <a:ea typeface="华文新魏" panose="02010800040101010101" pitchFamily="2" charset="-122"/>
              </a:rPr>
              <a:t>、课程学习</a:t>
            </a:r>
            <a:r>
              <a:rPr lang="zh-CN" altLang="en-US" sz="3000" b="1" dirty="0">
                <a:solidFill>
                  <a:srgbClr val="FFFF00"/>
                </a:solidFill>
                <a:latin typeface="华文新魏" panose="02010800040101010101" pitchFamily="2" charset="-122"/>
                <a:ea typeface="华文新魏" panose="02010800040101010101" pitchFamily="2" charset="-122"/>
              </a:rPr>
              <a:t>（公共课）</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标题 1"/>
          <p:cNvSpPr txBox="1"/>
          <p:nvPr/>
        </p:nvSpPr>
        <p:spPr>
          <a:xfrm>
            <a:off x="1635760" y="206205"/>
            <a:ext cx="9431020" cy="114300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 </a:t>
            </a:r>
          </a:p>
        </p:txBody>
      </p:sp>
      <p:sp>
        <p:nvSpPr>
          <p:cNvPr id="24" name="矩形 23"/>
          <p:cNvSpPr/>
          <p:nvPr/>
        </p:nvSpPr>
        <p:spPr>
          <a:xfrm>
            <a:off x="775340" y="3331004"/>
            <a:ext cx="5888799" cy="2775760"/>
          </a:xfrm>
          <a:prstGeom prst="rect">
            <a:avLst/>
          </a:prstGeom>
        </p:spPr>
        <p:txBody>
          <a:bodyPr wrap="square">
            <a:spAutoFit/>
          </a:bodyPr>
          <a:lstStyle/>
          <a:p>
            <a:pPr marL="342900" lvl="0" indent="-342900">
              <a:lnSpc>
                <a:spcPct val="150000"/>
              </a:lnSpc>
              <a:buFont typeface="Arial" panose="020B0604020202020204" pitchFamily="34" charset="0"/>
              <a:buChar char="•"/>
              <a:defRPr/>
            </a:pPr>
            <a:r>
              <a:rPr lang="en-US" altLang="zh-CN" sz="2400" kern="0" dirty="0" err="1">
                <a:solidFill>
                  <a:schemeClr val="tx1"/>
                </a:solidFill>
                <a:latin typeface="楷体" panose="02010609060101010101" pitchFamily="49" charset="-122"/>
                <a:ea typeface="楷体" panose="02010609060101010101" pitchFamily="49" charset="-122"/>
                <a:cs typeface="楷体" panose="02010609060101010101" pitchFamily="49" charset="-122"/>
              </a:rPr>
              <a:t>名师</a:t>
            </a:r>
            <a:r>
              <a:rPr lang="zh-CN" altLang="en-US" sz="2400" kern="0" dirty="0">
                <a:solidFill>
                  <a:schemeClr val="tx1"/>
                </a:solidFill>
                <a:latin typeface="楷体" panose="02010609060101010101" pitchFamily="49" charset="-122"/>
                <a:ea typeface="楷体" panose="02010609060101010101" pitchFamily="49" charset="-122"/>
                <a:cs typeface="楷体" panose="02010609060101010101" pitchFamily="49" charset="-122"/>
              </a:rPr>
              <a:t>阵容</a:t>
            </a:r>
            <a:r>
              <a:rPr lang="en-US" altLang="zh-CN" sz="2400" kern="0" dirty="0">
                <a:solidFill>
                  <a:schemeClr val="tx1"/>
                </a:solidFill>
                <a:latin typeface="楷体" panose="02010609060101010101" pitchFamily="49" charset="-122"/>
                <a:ea typeface="楷体" panose="02010609060101010101" pitchFamily="49" charset="-122"/>
                <a:cs typeface="楷体" panose="02010609060101010101" pitchFamily="49" charset="-122"/>
              </a:rPr>
              <a:t>，</a:t>
            </a:r>
            <a:r>
              <a:rPr lang="en-US" altLang="zh-CN" sz="2400" kern="0" dirty="0" err="1">
                <a:solidFill>
                  <a:schemeClr val="tx1"/>
                </a:solidFill>
                <a:latin typeface="楷体" panose="02010609060101010101" pitchFamily="49" charset="-122"/>
                <a:ea typeface="楷体" panose="02010609060101010101" pitchFamily="49" charset="-122"/>
                <a:cs typeface="楷体" panose="02010609060101010101" pitchFamily="49" charset="-122"/>
              </a:rPr>
              <a:t>视域高端</a:t>
            </a:r>
            <a:endParaRPr lang="zh-CN" altLang="en-US" sz="2400" kern="0" dirty="0">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marL="342900" lvl="0" indent="-342900">
              <a:lnSpc>
                <a:spcPct val="150000"/>
              </a:lnSpc>
              <a:buFont typeface="Arial" panose="020B0604020202020204" pitchFamily="34" charset="0"/>
              <a:buChar char="•"/>
              <a:defRPr/>
            </a:pPr>
            <a:r>
              <a:rPr lang="en-US" altLang="zh-CN" sz="2400" kern="0" dirty="0" err="1">
                <a:solidFill>
                  <a:schemeClr val="tx1"/>
                </a:solidFill>
                <a:latin typeface="楷体" panose="02010609060101010101" pitchFamily="49" charset="-122"/>
                <a:ea typeface="楷体" panose="02010609060101010101" pitchFamily="49" charset="-122"/>
                <a:cs typeface="楷体" panose="02010609060101010101" pitchFamily="49" charset="-122"/>
              </a:rPr>
              <a:t>突破专业藩篱</a:t>
            </a:r>
            <a:r>
              <a:rPr lang="en-US" altLang="zh-CN" sz="2400" kern="0" dirty="0">
                <a:solidFill>
                  <a:schemeClr val="tx1"/>
                </a:solidFill>
                <a:latin typeface="楷体" panose="02010609060101010101" pitchFamily="49" charset="-122"/>
                <a:ea typeface="楷体" panose="02010609060101010101" pitchFamily="49" charset="-122"/>
                <a:cs typeface="楷体" panose="02010609060101010101" pitchFamily="49" charset="-122"/>
              </a:rPr>
              <a:t>，</a:t>
            </a:r>
            <a:r>
              <a:rPr lang="zh-CN" altLang="en-US" sz="2400" kern="0" dirty="0">
                <a:latin typeface="楷体" panose="02010609060101010101" pitchFamily="49" charset="-122"/>
                <a:ea typeface="楷体" panose="02010609060101010101" pitchFamily="49" charset="-122"/>
                <a:cs typeface="楷体" panose="02010609060101010101" pitchFamily="49" charset="-122"/>
              </a:rPr>
              <a:t>构建</a:t>
            </a:r>
            <a:r>
              <a:rPr lang="en-US" altLang="zh-CN" sz="2400" kern="0" dirty="0" err="1">
                <a:solidFill>
                  <a:schemeClr val="tx1"/>
                </a:solidFill>
                <a:latin typeface="楷体" panose="02010609060101010101" pitchFamily="49" charset="-122"/>
                <a:ea typeface="楷体" panose="02010609060101010101" pitchFamily="49" charset="-122"/>
                <a:cs typeface="楷体" panose="02010609060101010101" pitchFamily="49" charset="-122"/>
              </a:rPr>
              <a:t>跨学科知识体系</a:t>
            </a:r>
            <a:endParaRPr lang="zh-CN" altLang="en-US" sz="2400" kern="0" dirty="0">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marL="342900" lvl="0" indent="-342900">
              <a:lnSpc>
                <a:spcPct val="150000"/>
              </a:lnSpc>
              <a:buFont typeface="Arial" panose="020B0604020202020204" pitchFamily="34" charset="0"/>
              <a:buChar char="•"/>
              <a:defRPr/>
            </a:pPr>
            <a:r>
              <a:rPr lang="en-US" altLang="zh-CN" sz="2400" kern="0" dirty="0">
                <a:solidFill>
                  <a:schemeClr val="tx1"/>
                </a:solidFill>
                <a:latin typeface="楷体" panose="02010609060101010101" pitchFamily="49" charset="-122"/>
                <a:ea typeface="楷体" panose="02010609060101010101" pitchFamily="49" charset="-122"/>
                <a:cs typeface="楷体" panose="02010609060101010101" pitchFamily="49" charset="-122"/>
              </a:rPr>
              <a:t>鼓励师生互动，搭建良性对话机制</a:t>
            </a:r>
            <a:endParaRPr lang="zh-CN" altLang="en-US" sz="2400" kern="0" dirty="0">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marL="342900" lvl="0" indent="-342900">
              <a:lnSpc>
                <a:spcPct val="150000"/>
              </a:lnSpc>
              <a:buFont typeface="Arial" panose="020B0604020202020204" pitchFamily="34" charset="0"/>
              <a:buChar char="•"/>
              <a:defRPr/>
            </a:pPr>
            <a:r>
              <a:rPr lang="en-US" altLang="zh-CN" sz="2400" kern="0" dirty="0">
                <a:solidFill>
                  <a:schemeClr val="tx1"/>
                </a:solidFill>
                <a:latin typeface="楷体" panose="02010609060101010101" pitchFamily="49" charset="-122"/>
                <a:ea typeface="楷体" panose="02010609060101010101" pitchFamily="49" charset="-122"/>
                <a:cs typeface="楷体" panose="02010609060101010101" pitchFamily="49" charset="-122"/>
              </a:rPr>
              <a:t>贴近学生生活，注重实用操作</a:t>
            </a:r>
            <a:endParaRPr lang="zh-CN" altLang="en-US" sz="2400" kern="0" dirty="0">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marL="342900" lvl="0" indent="-342900">
              <a:lnSpc>
                <a:spcPct val="150000"/>
              </a:lnSpc>
              <a:buFont typeface="Arial" panose="020B0604020202020204" pitchFamily="34" charset="0"/>
              <a:buChar char="•"/>
              <a:defRPr/>
            </a:pPr>
            <a:r>
              <a:rPr lang="en-US" altLang="zh-CN" sz="2400" kern="0" dirty="0" err="1">
                <a:solidFill>
                  <a:schemeClr val="tx1"/>
                </a:solidFill>
                <a:latin typeface="楷体" panose="02010609060101010101" pitchFamily="49" charset="-122"/>
                <a:ea typeface="楷体" panose="02010609060101010101" pitchFamily="49" charset="-122"/>
                <a:cs typeface="楷体" panose="02010609060101010101" pitchFamily="49" charset="-122"/>
              </a:rPr>
              <a:t>适合青年特点，扩展教学空间</a:t>
            </a:r>
            <a:r>
              <a:rPr lang="en-US" altLang="zh-CN" sz="2400" b="1" kern="0" dirty="0">
                <a:solidFill>
                  <a:schemeClr val="tx1"/>
                </a:solidFill>
                <a:latin typeface="楷体" panose="02010609060101010101" pitchFamily="49" charset="-122"/>
                <a:ea typeface="楷体" panose="02010609060101010101" pitchFamily="49" charset="-122"/>
                <a:cs typeface="楷体" panose="02010609060101010101" pitchFamily="49" charset="-122"/>
              </a:rPr>
              <a:t> </a:t>
            </a:r>
            <a:endParaRPr lang="zh-CN" sz="2400" b="0" kern="0" dirty="0">
              <a:solidFill>
                <a:schemeClr val="tx1"/>
              </a:solidFill>
              <a:latin typeface="楷体" panose="02010609060101010101" pitchFamily="49" charset="-122"/>
              <a:ea typeface="楷体" panose="02010609060101010101" pitchFamily="49" charset="-122"/>
            </a:endParaRPr>
          </a:p>
        </p:txBody>
      </p:sp>
      <p:sp>
        <p:nvSpPr>
          <p:cNvPr id="11" name="标题 1"/>
          <p:cNvSpPr txBox="1"/>
          <p:nvPr/>
        </p:nvSpPr>
        <p:spPr>
          <a:xfrm>
            <a:off x="1635575" y="400161"/>
            <a:ext cx="5028565" cy="58293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四</a:t>
            </a:r>
            <a:r>
              <a:rPr lang="zh-CN" altLang="zh-CN" sz="4000" b="1" dirty="0">
                <a:solidFill>
                  <a:srgbClr val="FFFF00"/>
                </a:solidFill>
                <a:latin typeface="华文新魏" panose="02010800040101010101" pitchFamily="2" charset="-122"/>
                <a:ea typeface="华文新魏" panose="02010800040101010101" pitchFamily="2" charset="-122"/>
              </a:rPr>
              <a:t>、课程学习</a:t>
            </a:r>
            <a:r>
              <a:rPr lang="zh-CN" altLang="en-US" sz="3000" b="1" dirty="0">
                <a:solidFill>
                  <a:srgbClr val="FFFF00"/>
                </a:solidFill>
                <a:latin typeface="华文新魏" panose="02010800040101010101" pitchFamily="2" charset="-122"/>
                <a:ea typeface="华文新魏" panose="02010800040101010101" pitchFamily="2" charset="-122"/>
              </a:rPr>
              <a:t>（公共课）</a:t>
            </a:r>
          </a:p>
        </p:txBody>
      </p:sp>
      <p:sp>
        <p:nvSpPr>
          <p:cNvPr id="3" name="矩形 2"/>
          <p:cNvSpPr/>
          <p:nvPr/>
        </p:nvSpPr>
        <p:spPr>
          <a:xfrm>
            <a:off x="6673362" y="1281048"/>
            <a:ext cx="4739054" cy="521970"/>
          </a:xfrm>
          <a:prstGeom prst="rect">
            <a:avLst/>
          </a:prstGeom>
        </p:spPr>
        <p:txBody>
          <a:bodyPr wrap="square">
            <a:spAutoFit/>
          </a:bodyPr>
          <a:lstStyle/>
          <a:p>
            <a:pPr lvl="0">
              <a:spcAft>
                <a:spcPts val="600"/>
              </a:spcAft>
              <a:defRPr/>
            </a:pPr>
            <a:r>
              <a:rPr lang="zh-CN" altLang="en-US" sz="2800" b="1" kern="0" dirty="0">
                <a:solidFill>
                  <a:srgbClr val="0070C0"/>
                </a:solidFill>
                <a:latin typeface="楷体" panose="02010609060101010101" pitchFamily="49" charset="-122"/>
                <a:ea typeface="楷体" panose="02010609060101010101" pitchFamily="49" charset="-122"/>
              </a:rPr>
              <a:t>本学期</a:t>
            </a:r>
            <a:r>
              <a:rPr lang="zh-CN" altLang="en-US" sz="2800" kern="0" dirty="0">
                <a:solidFill>
                  <a:prstClr val="black"/>
                </a:solidFill>
                <a:latin typeface="楷体" panose="02010609060101010101" pitchFamily="49" charset="-122"/>
                <a:ea typeface="楷体" panose="02010609060101010101" pitchFamily="49" charset="-122"/>
                <a:cs typeface="楷体" panose="02010609060101010101" pitchFamily="49" charset="-122"/>
              </a:rPr>
              <a:t>公共选修课</a:t>
            </a:r>
            <a:r>
              <a:rPr lang="zh-CN" altLang="en-US" sz="28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特别推荐</a:t>
            </a:r>
          </a:p>
        </p:txBody>
      </p:sp>
      <p:sp>
        <p:nvSpPr>
          <p:cNvPr id="4" name="文本框 3"/>
          <p:cNvSpPr txBox="1"/>
          <p:nvPr/>
        </p:nvSpPr>
        <p:spPr>
          <a:xfrm>
            <a:off x="6673362" y="3950407"/>
            <a:ext cx="4976194" cy="2044342"/>
          </a:xfrm>
          <a:prstGeom prst="rect">
            <a:avLst/>
          </a:prstGeom>
          <a:noFill/>
        </p:spPr>
        <p:txBody>
          <a:bodyPr wrap="square">
            <a:spAutoFit/>
          </a:bodyPr>
          <a:lstStyle/>
          <a:p>
            <a:pPr algn="just">
              <a:lnSpc>
                <a:spcPct val="150000"/>
              </a:lnSpc>
            </a:pPr>
            <a:r>
              <a:rPr lang="en-US" altLang="zh-CN" sz="2200" kern="100" dirty="0">
                <a:effectLst/>
                <a:latin typeface="楷体" panose="02010609060101010101" pitchFamily="49" charset="-122"/>
                <a:ea typeface="楷体" panose="02010609060101010101" pitchFamily="49" charset="-122"/>
                <a:cs typeface="Times New Roman" panose="02020603050405020304" pitchFamily="18" charset="0"/>
              </a:rPr>
              <a:t>2019</a:t>
            </a:r>
            <a:r>
              <a:rPr lang="zh-CN" altLang="zh-CN" sz="2200" kern="100" dirty="0">
                <a:effectLst/>
                <a:latin typeface="楷体" panose="02010609060101010101" pitchFamily="49" charset="-122"/>
                <a:ea typeface="楷体" panose="02010609060101010101" pitchFamily="49" charset="-122"/>
                <a:cs typeface="Times New Roman" panose="02020603050405020304" pitchFamily="18" charset="0"/>
              </a:rPr>
              <a:t>年</a:t>
            </a:r>
            <a:r>
              <a:rPr lang="zh-CN" altLang="en-US" sz="2200" kern="100" dirty="0">
                <a:effectLst/>
                <a:latin typeface="楷体" panose="02010609060101010101" pitchFamily="49" charset="-122"/>
                <a:ea typeface="楷体" panose="02010609060101010101" pitchFamily="49" charset="-122"/>
                <a:cs typeface="Times New Roman" panose="02020603050405020304" pitchFamily="18" charset="0"/>
              </a:rPr>
              <a:t>，该课</a:t>
            </a:r>
            <a:r>
              <a:rPr lang="zh-CN" altLang="zh-CN" sz="2200" kern="100" dirty="0">
                <a:effectLst/>
                <a:latin typeface="楷体" panose="02010609060101010101" pitchFamily="49" charset="-122"/>
                <a:ea typeface="楷体" panose="02010609060101010101" pitchFamily="49" charset="-122"/>
                <a:cs typeface="Times New Roman" panose="02020603050405020304" pitchFamily="18" charset="0"/>
              </a:rPr>
              <a:t>获上海市科学道德和学风建设“</a:t>
            </a:r>
            <a:r>
              <a:rPr lang="zh-CN" altLang="zh-CN" sz="2200" b="1" kern="0" dirty="0">
                <a:solidFill>
                  <a:srgbClr val="C00000"/>
                </a:solidFill>
                <a:latin typeface="楷体" panose="02010609060101010101" pitchFamily="49" charset="-122"/>
                <a:ea typeface="楷体" panose="02010609060101010101" pitchFamily="49" charset="-122"/>
              </a:rPr>
              <a:t>优秀项目奖</a:t>
            </a:r>
            <a:r>
              <a:rPr lang="zh-CN" altLang="zh-CN" sz="2200" kern="100" dirty="0">
                <a:effectLst/>
                <a:latin typeface="楷体" panose="02010609060101010101" pitchFamily="49" charset="-122"/>
                <a:ea typeface="楷体" panose="02010609060101010101" pitchFamily="49" charset="-122"/>
                <a:cs typeface="Times New Roman" panose="02020603050405020304" pitchFamily="18" charset="0"/>
              </a:rPr>
              <a:t>”、“</a:t>
            </a:r>
            <a:r>
              <a:rPr lang="zh-CN" altLang="zh-CN" sz="2200" b="1" kern="0" dirty="0">
                <a:solidFill>
                  <a:srgbClr val="C00000"/>
                </a:solidFill>
                <a:latin typeface="楷体" panose="02010609060101010101" pitchFamily="49" charset="-122"/>
                <a:ea typeface="楷体" panose="02010609060101010101" pitchFamily="49" charset="-122"/>
              </a:rPr>
              <a:t>优秀项目人气奖</a:t>
            </a:r>
            <a:r>
              <a:rPr lang="zh-CN" altLang="zh-CN" sz="2200" kern="100" dirty="0">
                <a:effectLst/>
                <a:latin typeface="楷体" panose="02010609060101010101" pitchFamily="49" charset="-122"/>
                <a:ea typeface="楷体" panose="02010609060101010101" pitchFamily="49" charset="-122"/>
                <a:cs typeface="Times New Roman" panose="02020603050405020304" pitchFamily="18" charset="0"/>
              </a:rPr>
              <a:t>”，人民网、解放日报、中国新闻网、上观新闻、搜狐等多次报道。</a:t>
            </a:r>
          </a:p>
        </p:txBody>
      </p:sp>
      <p:sp>
        <p:nvSpPr>
          <p:cNvPr id="6" name="文本框 5"/>
          <p:cNvSpPr txBox="1"/>
          <p:nvPr/>
        </p:nvSpPr>
        <p:spPr>
          <a:xfrm>
            <a:off x="3398529" y="2196425"/>
            <a:ext cx="6531220" cy="1107996"/>
          </a:xfrm>
          <a:prstGeom prst="rect">
            <a:avLst/>
          </a:prstGeom>
          <a:noFill/>
        </p:spPr>
        <p:txBody>
          <a:bodyPr wrap="square">
            <a:spAutoFit/>
          </a:bodyPr>
          <a:lstStyle/>
          <a:p>
            <a:pPr algn="ctr">
              <a:spcAft>
                <a:spcPts val="1200"/>
              </a:spcAft>
              <a:defRPr/>
            </a:pPr>
            <a:r>
              <a:rPr lang="zh-CN" altLang="en-US" sz="2800" b="1" kern="0" dirty="0">
                <a:solidFill>
                  <a:prstClr val="black"/>
                </a:solidFill>
                <a:latin typeface="楷体" panose="02010609060101010101" pitchFamily="49" charset="-122"/>
                <a:ea typeface="楷体" panose="02010609060101010101" pitchFamily="49" charset="-122"/>
                <a:cs typeface="楷体" panose="02010609060101010101" pitchFamily="49" charset="-122"/>
              </a:rPr>
              <a:t>《学术规范与学术伦理》（文科类）</a:t>
            </a:r>
            <a:endParaRPr lang="en-US" altLang="zh-CN" sz="2800" b="1"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algn="ctr">
              <a:spcAft>
                <a:spcPts val="1200"/>
              </a:spcAft>
              <a:defRPr/>
            </a:pPr>
            <a:r>
              <a:rPr lang="zh-CN" altLang="en-US" sz="2800" kern="0" dirty="0">
                <a:solidFill>
                  <a:prstClr val="black"/>
                </a:solidFill>
                <a:latin typeface="楷体" panose="02010609060101010101" pitchFamily="49" charset="-122"/>
                <a:ea typeface="楷体" panose="02010609060101010101" pitchFamily="49" charset="-122"/>
                <a:cs typeface="楷体" panose="02010609060101010101" pitchFamily="49" charset="-122"/>
              </a:rPr>
              <a:t>吴冠军教授 主持</a:t>
            </a:r>
            <a:endParaRPr lang="en-US" altLang="zh-CN" sz="2800"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UNIT_TABLE_BEAUTIFY" val="smartTable{408331a5-6e28-4c26-80fd-6fc1a8eff535}"/>
</p:tagLst>
</file>

<file path=ppt/tags/tag2.xml><?xml version="1.0" encoding="utf-8"?>
<p:tagLst xmlns:a="http://schemas.openxmlformats.org/drawingml/2006/main" xmlns:r="http://schemas.openxmlformats.org/officeDocument/2006/relationships" xmlns:p="http://schemas.openxmlformats.org/presentationml/2006/main">
  <p:tag name="KSO_WM_UNIT_TABLE_BEAUTIFY" val="smartTable{0da3e191-0f6f-4b92-9ad5-7b699e8d59ca}"/>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DengXian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DengXian"/>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TotalTime>
  <Words>2911</Words>
  <Application>Microsoft Office PowerPoint</Application>
  <PresentationFormat>宽屏</PresentationFormat>
  <Paragraphs>318</Paragraphs>
  <Slides>29</Slides>
  <Notes>29</Notes>
  <HiddenSlides>0</HiddenSlides>
  <MMClips>0</MMClips>
  <ScaleCrop>false</ScaleCrop>
  <HeadingPairs>
    <vt:vector size="6" baseType="variant">
      <vt:variant>
        <vt:lpstr>已用的字体</vt:lpstr>
      </vt:variant>
      <vt:variant>
        <vt:i4>17</vt:i4>
      </vt:variant>
      <vt:variant>
        <vt:lpstr>主题</vt:lpstr>
      </vt:variant>
      <vt:variant>
        <vt:i4>1</vt:i4>
      </vt:variant>
      <vt:variant>
        <vt:lpstr>幻灯片标题</vt:lpstr>
      </vt:variant>
      <vt:variant>
        <vt:i4>29</vt:i4>
      </vt:variant>
    </vt:vector>
  </HeadingPairs>
  <TitlesOfParts>
    <vt:vector size="47" baseType="lpstr">
      <vt:lpstr>Arial Unicode MS</vt:lpstr>
      <vt:lpstr>等线</vt:lpstr>
      <vt:lpstr>等线</vt:lpstr>
      <vt:lpstr>仿宋</vt:lpstr>
      <vt:lpstr>黑体</vt:lpstr>
      <vt:lpstr>华文仿宋</vt:lpstr>
      <vt:lpstr>华文新魏</vt:lpstr>
      <vt:lpstr>华文中宋</vt:lpstr>
      <vt:lpstr>楷体</vt:lpstr>
      <vt:lpstr>宋体</vt:lpstr>
      <vt:lpstr>微软雅黑</vt:lpstr>
      <vt:lpstr>Arial</vt:lpstr>
      <vt:lpstr>Calibri</vt:lpstr>
      <vt:lpstr>Calibri Light</vt:lpstr>
      <vt:lpstr>Franklin Gothic Book</vt:lpstr>
      <vt:lpstr>Times New Roman</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Microsoft Office 用户</dc:creator>
  <cp:lastModifiedBy>Lingxi Chen</cp:lastModifiedBy>
  <cp:revision>424</cp:revision>
  <dcterms:created xsi:type="dcterms:W3CDTF">2018-09-07T10:13:00Z</dcterms:created>
  <dcterms:modified xsi:type="dcterms:W3CDTF">2020-09-03T00:28:37Z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2052-11.1.0.9912</vt:lpwstr>
  </property>
</Properties>
</file>