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27"/>
  </p:notesMasterIdLst>
  <p:sldIdLst>
    <p:sldId id="257" r:id="rId3"/>
    <p:sldId id="259" r:id="rId4"/>
    <p:sldId id="260" r:id="rId5"/>
    <p:sldId id="261" r:id="rId6"/>
    <p:sldId id="262" r:id="rId7"/>
    <p:sldId id="263" r:id="rId8"/>
    <p:sldId id="264" r:id="rId9"/>
    <p:sldId id="265" r:id="rId10"/>
    <p:sldId id="281" r:id="rId11"/>
    <p:sldId id="266" r:id="rId12"/>
    <p:sldId id="267" r:id="rId13"/>
    <p:sldId id="268" r:id="rId14"/>
    <p:sldId id="269" r:id="rId15"/>
    <p:sldId id="270" r:id="rId16"/>
    <p:sldId id="271" r:id="rId17"/>
    <p:sldId id="282" r:id="rId18"/>
    <p:sldId id="283" r:id="rId19"/>
    <p:sldId id="274" r:id="rId20"/>
    <p:sldId id="275" r:id="rId21"/>
    <p:sldId id="276" r:id="rId22"/>
    <p:sldId id="277" r:id="rId23"/>
    <p:sldId id="278" r:id="rId24"/>
    <p:sldId id="279" r:id="rId25"/>
    <p:sldId id="280"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8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25061-C311-44EC-B798-C5F23882253C}" type="datetimeFigureOut">
              <a:rPr lang="zh-CN" altLang="en-US" smtClean="0"/>
              <a:t>2018/9/8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98C68-E97A-4247-BB18-A9575D7B607F}" type="slidenum">
              <a:rPr lang="zh-CN" altLang="en-US" smtClean="0"/>
              <a:t>‹#›</a:t>
            </a:fld>
            <a:endParaRPr lang="zh-CN" altLang="en-US"/>
          </a:p>
        </p:txBody>
      </p:sp>
    </p:spTree>
    <p:extLst>
      <p:ext uri="{BB962C8B-B14F-4D97-AF65-F5344CB8AC3E}">
        <p14:creationId xmlns:p14="http://schemas.microsoft.com/office/powerpoint/2010/main" val="295136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639532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285760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290128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745440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1459114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1234468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592188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charset="-122"/>
              </a:rPr>
              <a:pPr/>
              <a:t>16</a:t>
            </a:fld>
            <a:endParaRPr lang="zh-CN" altLang="en-US">
              <a:solidFill>
                <a:prstClr val="black"/>
              </a:solidFill>
              <a:latin typeface="Calibri" panose="020F0502020204030204"/>
              <a:ea typeface="宋体" charset="-122"/>
            </a:endParaRPr>
          </a:p>
        </p:txBody>
      </p:sp>
    </p:spTree>
    <p:extLst>
      <p:ext uri="{BB962C8B-B14F-4D97-AF65-F5344CB8AC3E}">
        <p14:creationId xmlns:p14="http://schemas.microsoft.com/office/powerpoint/2010/main" val="13788279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charset="-122"/>
              </a:rPr>
              <a:pPr/>
              <a:t>17</a:t>
            </a:fld>
            <a:endParaRPr lang="zh-CN" altLang="en-US">
              <a:solidFill>
                <a:prstClr val="black"/>
              </a:solidFill>
              <a:latin typeface="Calibri" panose="020F0502020204030204"/>
              <a:ea typeface="宋体" charset="-122"/>
            </a:endParaRPr>
          </a:p>
        </p:txBody>
      </p:sp>
    </p:spTree>
    <p:extLst>
      <p:ext uri="{BB962C8B-B14F-4D97-AF65-F5344CB8AC3E}">
        <p14:creationId xmlns:p14="http://schemas.microsoft.com/office/powerpoint/2010/main" val="121011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1425183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95450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14680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20</a:t>
            </a:fld>
            <a:endParaRPr lang="zh-CN" altLang="en-US">
              <a:solidFill>
                <a:prstClr val="black"/>
              </a:solidFill>
            </a:endParaRPr>
          </a:p>
        </p:txBody>
      </p:sp>
    </p:spTree>
    <p:extLst>
      <p:ext uri="{BB962C8B-B14F-4D97-AF65-F5344CB8AC3E}">
        <p14:creationId xmlns:p14="http://schemas.microsoft.com/office/powerpoint/2010/main" val="1742669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44471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22</a:t>
            </a:fld>
            <a:endParaRPr lang="zh-CN" altLang="en-US">
              <a:solidFill>
                <a:prstClr val="black"/>
              </a:solidFill>
            </a:endParaRPr>
          </a:p>
        </p:txBody>
      </p:sp>
    </p:spTree>
    <p:extLst>
      <p:ext uri="{BB962C8B-B14F-4D97-AF65-F5344CB8AC3E}">
        <p14:creationId xmlns:p14="http://schemas.microsoft.com/office/powerpoint/2010/main" val="1951143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23</a:t>
            </a:fld>
            <a:endParaRPr lang="zh-CN" altLang="en-US">
              <a:solidFill>
                <a:prstClr val="black"/>
              </a:solidFill>
            </a:endParaRPr>
          </a:p>
        </p:txBody>
      </p:sp>
    </p:spTree>
    <p:extLst>
      <p:ext uri="{BB962C8B-B14F-4D97-AF65-F5344CB8AC3E}">
        <p14:creationId xmlns:p14="http://schemas.microsoft.com/office/powerpoint/2010/main" val="1362829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24</a:t>
            </a:fld>
            <a:endParaRPr lang="zh-CN" altLang="en-US">
              <a:solidFill>
                <a:prstClr val="black"/>
              </a:solidFill>
            </a:endParaRPr>
          </a:p>
        </p:txBody>
      </p:sp>
    </p:spTree>
    <p:extLst>
      <p:ext uri="{BB962C8B-B14F-4D97-AF65-F5344CB8AC3E}">
        <p14:creationId xmlns:p14="http://schemas.microsoft.com/office/powerpoint/2010/main" val="91915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1308614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1926479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85995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655402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2013800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1815302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120660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2018/9/8</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a:t>
            </a:fld>
            <a:endParaRPr lang="zh-CN" altLang="en-US">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364802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2018/9/8</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a:t>
            </a:fld>
            <a:endParaRPr lang="zh-CN" altLang="en-US">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894826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532744"/>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867015"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7015" rtl="0" eaLnBrk="1" latinLnBrk="0" hangingPunct="1">
        <a:defRPr sz="1707" kern="1200">
          <a:solidFill>
            <a:schemeClr val="tx1"/>
          </a:solidFill>
          <a:latin typeface="+mn-lt"/>
          <a:ea typeface="+mn-ea"/>
          <a:cs typeface="+mn-cs"/>
        </a:defRPr>
      </a:lvl1pPr>
      <a:lvl2pPr marL="433508" algn="l" defTabSz="867015" rtl="0" eaLnBrk="1" latinLnBrk="0" hangingPunct="1">
        <a:defRPr sz="1707" kern="1200">
          <a:solidFill>
            <a:schemeClr val="tx1"/>
          </a:solidFill>
          <a:latin typeface="+mn-lt"/>
          <a:ea typeface="+mn-ea"/>
          <a:cs typeface="+mn-cs"/>
        </a:defRPr>
      </a:lvl2pPr>
      <a:lvl3pPr marL="867015" algn="l" defTabSz="867015" rtl="0" eaLnBrk="1" latinLnBrk="0" hangingPunct="1">
        <a:defRPr sz="1707" kern="1200">
          <a:solidFill>
            <a:schemeClr val="tx1"/>
          </a:solidFill>
          <a:latin typeface="+mn-lt"/>
          <a:ea typeface="+mn-ea"/>
          <a:cs typeface="+mn-cs"/>
        </a:defRPr>
      </a:lvl3pPr>
      <a:lvl4pPr marL="1300522" algn="l" defTabSz="867015" rtl="0" eaLnBrk="1" latinLnBrk="0" hangingPunct="1">
        <a:defRPr sz="1707" kern="1200">
          <a:solidFill>
            <a:schemeClr val="tx1"/>
          </a:solidFill>
          <a:latin typeface="+mn-lt"/>
          <a:ea typeface="+mn-ea"/>
          <a:cs typeface="+mn-cs"/>
        </a:defRPr>
      </a:lvl4pPr>
      <a:lvl5pPr marL="1734030" algn="l" defTabSz="867015" rtl="0" eaLnBrk="1" latinLnBrk="0" hangingPunct="1">
        <a:defRPr sz="1707" kern="1200">
          <a:solidFill>
            <a:schemeClr val="tx1"/>
          </a:solidFill>
          <a:latin typeface="+mn-lt"/>
          <a:ea typeface="+mn-ea"/>
          <a:cs typeface="+mn-cs"/>
        </a:defRPr>
      </a:lvl5pPr>
      <a:lvl6pPr marL="2167538" algn="l" defTabSz="867015" rtl="0" eaLnBrk="1" latinLnBrk="0" hangingPunct="1">
        <a:defRPr sz="1707" kern="1200">
          <a:solidFill>
            <a:schemeClr val="tx1"/>
          </a:solidFill>
          <a:latin typeface="+mn-lt"/>
          <a:ea typeface="+mn-ea"/>
          <a:cs typeface="+mn-cs"/>
        </a:defRPr>
      </a:lvl6pPr>
      <a:lvl7pPr marL="2601045" algn="l" defTabSz="867015" rtl="0" eaLnBrk="1" latinLnBrk="0" hangingPunct="1">
        <a:defRPr sz="1707" kern="1200">
          <a:solidFill>
            <a:schemeClr val="tx1"/>
          </a:solidFill>
          <a:latin typeface="+mn-lt"/>
          <a:ea typeface="+mn-ea"/>
          <a:cs typeface="+mn-cs"/>
        </a:defRPr>
      </a:lvl7pPr>
      <a:lvl8pPr marL="3034552" algn="l" defTabSz="867015" rtl="0" eaLnBrk="1" latinLnBrk="0" hangingPunct="1">
        <a:defRPr sz="1707" kern="1200">
          <a:solidFill>
            <a:schemeClr val="tx1"/>
          </a:solidFill>
          <a:latin typeface="+mn-lt"/>
          <a:ea typeface="+mn-ea"/>
          <a:cs typeface="+mn-cs"/>
        </a:defRPr>
      </a:lvl8pPr>
      <a:lvl9pPr marL="3468061" algn="l" defTabSz="867015"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88735"/>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defTabSz="867015"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7015" rtl="0" eaLnBrk="1" latinLnBrk="0" hangingPunct="1">
        <a:defRPr sz="1707" kern="1200">
          <a:solidFill>
            <a:schemeClr val="tx1"/>
          </a:solidFill>
          <a:latin typeface="+mn-lt"/>
          <a:ea typeface="+mn-ea"/>
          <a:cs typeface="+mn-cs"/>
        </a:defRPr>
      </a:lvl1pPr>
      <a:lvl2pPr marL="433508" algn="l" defTabSz="867015" rtl="0" eaLnBrk="1" latinLnBrk="0" hangingPunct="1">
        <a:defRPr sz="1707" kern="1200">
          <a:solidFill>
            <a:schemeClr val="tx1"/>
          </a:solidFill>
          <a:latin typeface="+mn-lt"/>
          <a:ea typeface="+mn-ea"/>
          <a:cs typeface="+mn-cs"/>
        </a:defRPr>
      </a:lvl2pPr>
      <a:lvl3pPr marL="867015" algn="l" defTabSz="867015" rtl="0" eaLnBrk="1" latinLnBrk="0" hangingPunct="1">
        <a:defRPr sz="1707" kern="1200">
          <a:solidFill>
            <a:schemeClr val="tx1"/>
          </a:solidFill>
          <a:latin typeface="+mn-lt"/>
          <a:ea typeface="+mn-ea"/>
          <a:cs typeface="+mn-cs"/>
        </a:defRPr>
      </a:lvl3pPr>
      <a:lvl4pPr marL="1300522" algn="l" defTabSz="867015" rtl="0" eaLnBrk="1" latinLnBrk="0" hangingPunct="1">
        <a:defRPr sz="1707" kern="1200">
          <a:solidFill>
            <a:schemeClr val="tx1"/>
          </a:solidFill>
          <a:latin typeface="+mn-lt"/>
          <a:ea typeface="+mn-ea"/>
          <a:cs typeface="+mn-cs"/>
        </a:defRPr>
      </a:lvl4pPr>
      <a:lvl5pPr marL="1734030" algn="l" defTabSz="867015" rtl="0" eaLnBrk="1" latinLnBrk="0" hangingPunct="1">
        <a:defRPr sz="1707" kern="1200">
          <a:solidFill>
            <a:schemeClr val="tx1"/>
          </a:solidFill>
          <a:latin typeface="+mn-lt"/>
          <a:ea typeface="+mn-ea"/>
          <a:cs typeface="+mn-cs"/>
        </a:defRPr>
      </a:lvl5pPr>
      <a:lvl6pPr marL="2167538" algn="l" defTabSz="867015" rtl="0" eaLnBrk="1" latinLnBrk="0" hangingPunct="1">
        <a:defRPr sz="1707" kern="1200">
          <a:solidFill>
            <a:schemeClr val="tx1"/>
          </a:solidFill>
          <a:latin typeface="+mn-lt"/>
          <a:ea typeface="+mn-ea"/>
          <a:cs typeface="+mn-cs"/>
        </a:defRPr>
      </a:lvl6pPr>
      <a:lvl7pPr marL="2601045" algn="l" defTabSz="867015" rtl="0" eaLnBrk="1" latinLnBrk="0" hangingPunct="1">
        <a:defRPr sz="1707" kern="1200">
          <a:solidFill>
            <a:schemeClr val="tx1"/>
          </a:solidFill>
          <a:latin typeface="+mn-lt"/>
          <a:ea typeface="+mn-ea"/>
          <a:cs typeface="+mn-cs"/>
        </a:defRPr>
      </a:lvl7pPr>
      <a:lvl8pPr marL="3034552" algn="l" defTabSz="867015" rtl="0" eaLnBrk="1" latinLnBrk="0" hangingPunct="1">
        <a:defRPr sz="1707" kern="1200">
          <a:solidFill>
            <a:schemeClr val="tx1"/>
          </a:solidFill>
          <a:latin typeface="+mn-lt"/>
          <a:ea typeface="+mn-ea"/>
          <a:cs typeface="+mn-cs"/>
        </a:defRPr>
      </a:lvl8pPr>
      <a:lvl9pPr marL="3468061" algn="l" defTabSz="867015" rtl="0" eaLnBrk="1" latinLnBrk="0" hangingPunct="1">
        <a:defRPr sz="170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11" name="标题 1"/>
          <p:cNvSpPr txBox="1">
            <a:spLocks/>
          </p:cNvSpPr>
          <p:nvPr/>
        </p:nvSpPr>
        <p:spPr>
          <a:xfrm>
            <a:off x="1648275" y="-52884"/>
            <a:ext cx="8207375" cy="1223962"/>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pPr>
              <a:lnSpc>
                <a:spcPct val="150000"/>
              </a:lnSpc>
            </a:pPr>
            <a:endParaRPr lang="zh-CN" altLang="zh-CN" sz="3600" b="1" dirty="0">
              <a:solidFill>
                <a:srgbClr val="FFFF00"/>
              </a:solidFill>
              <a:latin typeface="华文新魏" panose="02010800040101010101" pitchFamily="2" charset="-122"/>
              <a:ea typeface="华文新魏" panose="02010800040101010101" pitchFamily="2" charset="-122"/>
            </a:endParaRPr>
          </a:p>
        </p:txBody>
      </p:sp>
      <p:sp>
        <p:nvSpPr>
          <p:cNvPr id="12" name="文本框 11"/>
          <p:cNvSpPr txBox="1"/>
          <p:nvPr/>
        </p:nvSpPr>
        <p:spPr>
          <a:xfrm>
            <a:off x="1960637" y="2058484"/>
            <a:ext cx="8467667" cy="3477875"/>
          </a:xfrm>
          <a:prstGeom prst="rect">
            <a:avLst/>
          </a:prstGeom>
          <a:noFill/>
        </p:spPr>
        <p:txBody>
          <a:bodyPr wrap="square" rtlCol="0">
            <a:spAutoFit/>
          </a:bodyPr>
          <a:lstStyle/>
          <a:p>
            <a:r>
              <a:rPr lang="en-US" altLang="zh-CN" sz="4000" b="1" dirty="0">
                <a:latin typeface="楷体" panose="02010609060101010101" pitchFamily="49" charset="-122"/>
                <a:ea typeface="楷体" panose="02010609060101010101" pitchFamily="49" charset="-122"/>
              </a:rPr>
              <a:t>2018</a:t>
            </a:r>
            <a:r>
              <a:rPr lang="zh-CN" altLang="en-US" sz="4000" b="1" dirty="0">
                <a:latin typeface="楷体" panose="02010609060101010101" pitchFamily="49" charset="-122"/>
                <a:ea typeface="楷体" panose="02010609060101010101" pitchFamily="49" charset="-122"/>
              </a:rPr>
              <a:t>级学术学位博士研究生入学</a:t>
            </a:r>
            <a:r>
              <a:rPr lang="zh-CN" altLang="en-US" sz="4000" b="1" dirty="0" smtClean="0">
                <a:latin typeface="楷体" panose="02010609060101010101" pitchFamily="49" charset="-122"/>
                <a:ea typeface="楷体" panose="02010609060101010101" pitchFamily="49" charset="-122"/>
              </a:rPr>
              <a:t>教育</a:t>
            </a:r>
            <a:endParaRPr lang="en-US" altLang="zh-CN" sz="4000" b="1" dirty="0" smtClean="0">
              <a:latin typeface="楷体" panose="02010609060101010101" pitchFamily="49" charset="-122"/>
              <a:ea typeface="楷体" panose="02010609060101010101" pitchFamily="49" charset="-122"/>
            </a:endParaRPr>
          </a:p>
          <a:p>
            <a:r>
              <a:rPr lang="en-US" altLang="zh-CN" sz="4000" b="1" dirty="0">
                <a:latin typeface="楷体" panose="02010609060101010101" pitchFamily="49" charset="-122"/>
                <a:ea typeface="楷体" panose="02010609060101010101" pitchFamily="49" charset="-122"/>
              </a:rPr>
              <a:t> </a:t>
            </a:r>
            <a:r>
              <a:rPr lang="en-US" altLang="zh-CN" sz="4000" b="1" dirty="0" smtClean="0">
                <a:latin typeface="楷体" panose="02010609060101010101" pitchFamily="49" charset="-122"/>
                <a:ea typeface="楷体" panose="02010609060101010101" pitchFamily="49" charset="-122"/>
              </a:rPr>
              <a:t>               ---</a:t>
            </a:r>
            <a:r>
              <a:rPr lang="zh-CN" altLang="en-US" sz="4000" b="1" dirty="0" smtClean="0">
                <a:latin typeface="楷体" panose="02010609060101010101" pitchFamily="49" charset="-122"/>
                <a:ea typeface="楷体" panose="02010609060101010101" pitchFamily="49" charset="-122"/>
              </a:rPr>
              <a:t>培养指南</a:t>
            </a:r>
            <a:endParaRPr lang="en-US" altLang="zh-CN" sz="4000" b="1" dirty="0" smtClean="0">
              <a:latin typeface="楷体" panose="02010609060101010101" pitchFamily="49" charset="-122"/>
              <a:ea typeface="楷体" panose="02010609060101010101" pitchFamily="49" charset="-122"/>
            </a:endParaRPr>
          </a:p>
          <a:p>
            <a:r>
              <a:rPr lang="en-US" altLang="zh-CN" sz="3600" dirty="0">
                <a:latin typeface="楷体" panose="02010609060101010101" pitchFamily="49" charset="-122"/>
                <a:ea typeface="楷体" panose="02010609060101010101" pitchFamily="49" charset="-122"/>
              </a:rPr>
              <a:t> </a:t>
            </a:r>
            <a:r>
              <a:rPr lang="en-US" altLang="zh-CN" sz="3600" dirty="0" smtClean="0">
                <a:latin typeface="楷体" panose="02010609060101010101" pitchFamily="49" charset="-122"/>
                <a:ea typeface="楷体" panose="02010609060101010101" pitchFamily="49" charset="-122"/>
              </a:rPr>
              <a:t>       </a:t>
            </a:r>
            <a:endParaRPr lang="en-US" altLang="zh-CN" sz="3600" dirty="0">
              <a:latin typeface="楷体" panose="02010609060101010101" pitchFamily="49" charset="-122"/>
              <a:ea typeface="楷体" panose="02010609060101010101" pitchFamily="49" charset="-122"/>
            </a:endParaRPr>
          </a:p>
          <a:p>
            <a:pPr algn="ctr"/>
            <a:r>
              <a:rPr lang="en-US" altLang="zh-CN" sz="3600" dirty="0" smtClean="0">
                <a:latin typeface="楷体" panose="02010609060101010101" pitchFamily="49" charset="-122"/>
                <a:ea typeface="楷体" panose="02010609060101010101" pitchFamily="49" charset="-122"/>
              </a:rPr>
              <a:t>     </a:t>
            </a:r>
          </a:p>
          <a:p>
            <a:pPr algn="ctr"/>
            <a:r>
              <a:rPr lang="en-US" altLang="zh-CN" sz="3600" dirty="0">
                <a:latin typeface="楷体" panose="02010609060101010101" pitchFamily="49" charset="-122"/>
                <a:ea typeface="楷体" panose="02010609060101010101" pitchFamily="49" charset="-122"/>
              </a:rPr>
              <a:t> </a:t>
            </a:r>
            <a:r>
              <a:rPr lang="en-US" altLang="zh-CN" sz="3600" dirty="0" smtClean="0">
                <a:latin typeface="楷体" panose="02010609060101010101" pitchFamily="49" charset="-122"/>
                <a:ea typeface="楷体" panose="02010609060101010101" pitchFamily="49" charset="-122"/>
              </a:rPr>
              <a:t>       </a:t>
            </a:r>
            <a:r>
              <a:rPr lang="zh-CN" altLang="en-US" sz="2800" b="0" dirty="0" smtClean="0">
                <a:latin typeface="楷体" panose="02010609060101010101" pitchFamily="49" charset="-122"/>
                <a:ea typeface="楷体" panose="02010609060101010101" pitchFamily="49" charset="-122"/>
              </a:rPr>
              <a:t>研究生院培养</a:t>
            </a:r>
            <a:r>
              <a:rPr lang="zh-CN" altLang="en-US" sz="2800" b="0" dirty="0">
                <a:latin typeface="楷体" panose="02010609060101010101" pitchFamily="49" charset="-122"/>
                <a:ea typeface="楷体" panose="02010609060101010101" pitchFamily="49" charset="-122"/>
              </a:rPr>
              <a:t>办公室</a:t>
            </a:r>
            <a:r>
              <a:rPr lang="zh-CN" altLang="en-US" sz="2800" b="0" dirty="0" smtClean="0">
                <a:latin typeface="楷体" panose="02010609060101010101" pitchFamily="49" charset="-122"/>
                <a:ea typeface="楷体" panose="02010609060101010101" pitchFamily="49" charset="-122"/>
              </a:rPr>
              <a:t>编制</a:t>
            </a:r>
            <a:endParaRPr lang="en-US" altLang="zh-CN" sz="2800" b="0" dirty="0" smtClean="0">
              <a:latin typeface="楷体" panose="02010609060101010101" pitchFamily="49" charset="-122"/>
              <a:ea typeface="楷体" panose="02010609060101010101" pitchFamily="49" charset="-122"/>
            </a:endParaRPr>
          </a:p>
          <a:p>
            <a:pPr algn="ctr"/>
            <a:r>
              <a:rPr lang="en-US" altLang="zh-CN" sz="2800" b="0" dirty="0" smtClean="0">
                <a:latin typeface="楷体" panose="02010609060101010101" pitchFamily="49" charset="-122"/>
                <a:ea typeface="楷体" panose="02010609060101010101" pitchFamily="49" charset="-122"/>
              </a:rPr>
              <a:t>               2018</a:t>
            </a:r>
            <a:r>
              <a:rPr lang="zh-CN" altLang="en-US" sz="2800" b="0" dirty="0" smtClean="0">
                <a:latin typeface="楷体" panose="02010609060101010101" pitchFamily="49" charset="-122"/>
                <a:ea typeface="楷体" panose="02010609060101010101" pitchFamily="49" charset="-122"/>
              </a:rPr>
              <a:t>年</a:t>
            </a:r>
            <a:r>
              <a:rPr lang="en-US" altLang="zh-CN" sz="2800" b="0" dirty="0" smtClean="0">
                <a:latin typeface="楷体" panose="02010609060101010101" pitchFamily="49" charset="-122"/>
                <a:ea typeface="楷体" panose="02010609060101010101" pitchFamily="49" charset="-122"/>
              </a:rPr>
              <a:t>9</a:t>
            </a:r>
            <a:r>
              <a:rPr lang="zh-CN" altLang="en-US" sz="2800" b="0" dirty="0" smtClean="0">
                <a:latin typeface="楷体" panose="02010609060101010101" pitchFamily="49" charset="-122"/>
                <a:ea typeface="楷体" panose="02010609060101010101" pitchFamily="49" charset="-122"/>
              </a:rPr>
              <a:t>月</a:t>
            </a:r>
            <a:r>
              <a:rPr lang="en-US" altLang="zh-CN" sz="2800" b="0" dirty="0" smtClean="0">
                <a:latin typeface="楷体" panose="02010609060101010101" pitchFamily="49" charset="-122"/>
                <a:ea typeface="楷体" panose="02010609060101010101" pitchFamily="49" charset="-122"/>
              </a:rPr>
              <a:t>6</a:t>
            </a:r>
            <a:r>
              <a:rPr lang="zh-CN" altLang="en-US" sz="2800" b="0" dirty="0" smtClean="0">
                <a:latin typeface="楷体" panose="02010609060101010101" pitchFamily="49" charset="-122"/>
                <a:ea typeface="楷体" panose="02010609060101010101" pitchFamily="49" charset="-122"/>
              </a:rPr>
              <a:t>日</a:t>
            </a:r>
            <a:endParaRPr lang="zh-CN" altLang="en-US" sz="28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96818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39" name="Rectangle 2"/>
          <p:cNvSpPr txBox="1">
            <a:spLocks/>
          </p:cNvSpPr>
          <p:nvPr/>
        </p:nvSpPr>
        <p:spPr>
          <a:xfrm>
            <a:off x="964446" y="206205"/>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
        <p:nvSpPr>
          <p:cNvPr id="40" name="副标题 5"/>
          <p:cNvSpPr txBox="1">
            <a:spLocks/>
          </p:cNvSpPr>
          <p:nvPr/>
        </p:nvSpPr>
        <p:spPr bwMode="auto">
          <a:xfrm>
            <a:off x="883062" y="1872632"/>
            <a:ext cx="11056690" cy="4464496"/>
          </a:xfrm>
          <a:prstGeom prst="rect">
            <a:avLst/>
          </a:prstGeom>
        </p:spPr>
        <p:txBody>
          <a:bodyPr vert="horz" wrap="square" lIns="91440" tIns="45720" rIns="91440" bIns="45720" numCol="1" anchor="t" anchorCtr="0" compatLnSpc="1"/>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457200" indent="-457200" defTabSz="914400" eaLnBrk="0" fontAlgn="base" hangingPunct="0">
              <a:lnSpc>
                <a:spcPct val="100000"/>
              </a:lnSpc>
              <a:spcBef>
                <a:spcPct val="20000"/>
              </a:spcBef>
              <a:spcAft>
                <a:spcPct val="0"/>
              </a:spcAft>
              <a:buFontTx/>
              <a:buNone/>
              <a:defRPr/>
            </a:pPr>
            <a:endParaRPr lang="en-US" altLang="zh-CN" sz="2800" dirty="0" smtClean="0">
              <a:latin typeface="楷体" panose="02010609060101010101" pitchFamily="49" charset="-122"/>
              <a:ea typeface="楷体" panose="02010609060101010101" pitchFamily="49" charset="-122"/>
            </a:endParaRPr>
          </a:p>
          <a:p>
            <a:pPr marL="457200" indent="-457200" defTabSz="914400" eaLnBrk="0" fontAlgn="base" hangingPunct="0">
              <a:lnSpc>
                <a:spcPct val="100000"/>
              </a:lnSpc>
              <a:spcBef>
                <a:spcPct val="20000"/>
              </a:spcBef>
              <a:spcAft>
                <a:spcPct val="0"/>
              </a:spcAft>
              <a:buFontTx/>
              <a:buNone/>
              <a:defRPr/>
            </a:pPr>
            <a:r>
              <a:rPr lang="zh-CN" altLang="en-US" sz="2800" b="1" kern="0" dirty="0" smtClean="0">
                <a:latin typeface="楷体" panose="02010609060101010101" pitchFamily="49" charset="-122"/>
                <a:ea typeface="楷体" panose="02010609060101010101" pitchFamily="49" charset="-122"/>
              </a:rPr>
              <a:t>六、</a:t>
            </a:r>
            <a:r>
              <a:rPr lang="zh-CN" altLang="zh-CN" sz="2800" b="1" kern="0" dirty="0" smtClean="0">
                <a:latin typeface="楷体" panose="02010609060101010101" pitchFamily="49" charset="-122"/>
                <a:ea typeface="楷体" panose="02010609060101010101" pitchFamily="49" charset="-122"/>
              </a:rPr>
              <a:t>论文预答辩制度</a:t>
            </a:r>
            <a:endParaRPr lang="en-US" altLang="zh-CN" sz="2800" b="1"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kern="0" dirty="0" smtClean="0">
                <a:latin typeface="楷体" panose="02010609060101010101" pitchFamily="49" charset="-122"/>
                <a:ea typeface="楷体" panose="02010609060101010101" pitchFamily="49" charset="-122"/>
              </a:rPr>
              <a:t>    </a:t>
            </a:r>
            <a:r>
              <a:rPr lang="zh-CN" altLang="zh-CN" sz="2800" kern="0" dirty="0" smtClean="0">
                <a:latin typeface="楷体" panose="02010609060101010101" pitchFamily="49" charset="-122"/>
                <a:ea typeface="楷体" panose="02010609060101010101" pitchFamily="49" charset="-122"/>
              </a:rPr>
              <a:t>博士研究生先进行论文预答辩，预答辩通过后进行</a:t>
            </a:r>
            <a:r>
              <a:rPr lang="zh-CN" altLang="en-US" sz="2800" kern="0" dirty="0" smtClean="0">
                <a:latin typeface="楷体" panose="02010609060101010101" pitchFamily="49" charset="-122"/>
                <a:ea typeface="楷体" panose="02010609060101010101" pitchFamily="49" charset="-122"/>
              </a:rPr>
              <a:t>科研成果</a:t>
            </a:r>
            <a:r>
              <a:rPr lang="zh-CN" altLang="zh-CN" sz="2800" kern="0" dirty="0" smtClean="0">
                <a:latin typeface="楷体" panose="02010609060101010101" pitchFamily="49" charset="-122"/>
                <a:ea typeface="楷体" panose="02010609060101010101" pitchFamily="49" charset="-122"/>
              </a:rPr>
              <a:t>审核和学位申请。</a:t>
            </a:r>
          </a:p>
          <a:p>
            <a:pPr>
              <a:defRPr/>
            </a:pPr>
            <a:r>
              <a:rPr lang="zh-CN" altLang="en-US" sz="2800" dirty="0" smtClean="0">
                <a:solidFill>
                  <a:srgbClr val="FF0000"/>
                </a:solidFill>
                <a:latin typeface="楷体" panose="02010609060101010101" pitchFamily="49" charset="-122"/>
                <a:ea typeface="楷体" panose="02010609060101010101" pitchFamily="49" charset="-122"/>
              </a:rPr>
              <a:t>备注：</a:t>
            </a:r>
            <a:endParaRPr lang="en-US" altLang="zh-CN" sz="2800" dirty="0" smtClean="0">
              <a:solidFill>
                <a:srgbClr val="FF0000"/>
              </a:solidFill>
              <a:latin typeface="楷体" panose="02010609060101010101" pitchFamily="49" charset="-122"/>
              <a:ea typeface="楷体" panose="02010609060101010101" pitchFamily="49" charset="-122"/>
            </a:endParaRPr>
          </a:p>
          <a:p>
            <a:pPr marL="0" indent="0">
              <a:buNone/>
              <a:defRPr/>
            </a:pPr>
            <a:r>
              <a:rPr lang="en-US" altLang="zh-CN" sz="2800" dirty="0" smtClean="0">
                <a:latin typeface="楷体" panose="02010609060101010101" pitchFamily="49" charset="-122"/>
                <a:ea typeface="楷体" panose="02010609060101010101" pitchFamily="49" charset="-122"/>
              </a:rPr>
              <a:t>1.</a:t>
            </a:r>
            <a:r>
              <a:rPr lang="zh-CN" altLang="en-US" sz="2800" dirty="0" smtClean="0">
                <a:latin typeface="楷体" panose="02010609060101010101" pitchFamily="49" charset="-122"/>
                <a:ea typeface="楷体" panose="02010609060101010101" pitchFamily="49" charset="-122"/>
              </a:rPr>
              <a:t>上述二、三、四、五考核与学分审核统称为中期考核，中期考核通过的研究生方可进入预答辩环节；</a:t>
            </a:r>
            <a:endParaRPr lang="en-US" altLang="zh-CN" sz="2800" dirty="0" smtClean="0">
              <a:latin typeface="楷体" panose="02010609060101010101" pitchFamily="49" charset="-122"/>
              <a:ea typeface="楷体" panose="02010609060101010101" pitchFamily="49" charset="-122"/>
            </a:endParaRPr>
          </a:p>
          <a:p>
            <a:pPr marL="0" indent="0">
              <a:buNone/>
              <a:defRPr/>
            </a:pPr>
            <a:r>
              <a:rPr lang="en-US" altLang="zh-CN" sz="2800" dirty="0" smtClean="0">
                <a:latin typeface="楷体" panose="02010609060101010101" pitchFamily="49" charset="-122"/>
                <a:ea typeface="楷体" panose="02010609060101010101" pitchFamily="49" charset="-122"/>
              </a:rPr>
              <a:t>2.</a:t>
            </a:r>
            <a:r>
              <a:rPr lang="zh-CN" altLang="zh-CN" sz="2800" dirty="0" smtClean="0">
                <a:latin typeface="楷体" panose="02010609060101010101" pitchFamily="49" charset="-122"/>
                <a:ea typeface="楷体" panose="02010609060101010101" pitchFamily="49" charset="-122"/>
              </a:rPr>
              <a:t>各环节考核第一次未通过者，可在一年内申请第二次考核，第二次考核仍未通过者，可视其情况延长学习年限或按肄业办理。</a:t>
            </a:r>
            <a:endParaRPr lang="zh-CN" altLang="en-US" sz="2800" kern="0" dirty="0"/>
          </a:p>
        </p:txBody>
      </p:sp>
    </p:spTree>
    <p:extLst>
      <p:ext uri="{BB962C8B-B14F-4D97-AF65-F5344CB8AC3E}">
        <p14:creationId xmlns:p14="http://schemas.microsoft.com/office/powerpoint/2010/main" val="482036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1028061" y="192338"/>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
        <p:nvSpPr>
          <p:cNvPr id="32" name="内容占位符 2"/>
          <p:cNvSpPr txBox="1">
            <a:spLocks/>
          </p:cNvSpPr>
          <p:nvPr/>
        </p:nvSpPr>
        <p:spPr>
          <a:xfrm>
            <a:off x="683173" y="2392620"/>
            <a:ext cx="10566104" cy="4104456"/>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a:buFont typeface="Arial" panose="020B0604020202020204" pitchFamily="34" charset="0"/>
              <a:buNone/>
            </a:pPr>
            <a:r>
              <a:rPr lang="zh-CN" altLang="en-US" sz="2800" b="1" dirty="0" smtClean="0">
                <a:latin typeface="楷体" panose="02010609060101010101" pitchFamily="49" charset="-122"/>
                <a:ea typeface="楷体" panose="02010609060101010101" pitchFamily="49" charset="-122"/>
              </a:rPr>
              <a:t>七、科研训练与成果要求</a:t>
            </a:r>
            <a:endParaRPr lang="en-US" altLang="zh-CN" sz="2800" b="1"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800" dirty="0" smtClean="0">
                <a:latin typeface="楷体" panose="02010609060101010101" pitchFamily="49" charset="-122"/>
                <a:ea typeface="楷体" panose="02010609060101010101" pitchFamily="49" charset="-122"/>
              </a:rPr>
              <a:t>（一）</a:t>
            </a:r>
            <a:r>
              <a:rPr lang="zh-CN" altLang="zh-CN" sz="2800" dirty="0" smtClean="0">
                <a:latin typeface="楷体" panose="02010609060101010101" pitchFamily="49" charset="-122"/>
                <a:ea typeface="楷体" panose="02010609060101010101" pitchFamily="49" charset="-122"/>
              </a:rPr>
              <a:t>博士研究生应通过参加导师的科研课题和本人独立承担课题等科研活动，掌握科学研究的手段、方法和技能，提高独立从事科学研究的能力和学术水平。</a:t>
            </a:r>
            <a:endParaRPr lang="en-US" altLang="zh-CN" sz="2800"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800" dirty="0" smtClean="0">
                <a:latin typeface="楷体" panose="02010609060101010101" pitchFamily="49" charset="-122"/>
                <a:ea typeface="楷体" panose="02010609060101010101" pitchFamily="49" charset="-122"/>
              </a:rPr>
              <a:t>（二）</a:t>
            </a:r>
            <a:r>
              <a:rPr lang="zh-CN" altLang="zh-CN" sz="2800" dirty="0" smtClean="0">
                <a:latin typeface="楷体" panose="02010609060101010101" pitchFamily="49" charset="-122"/>
                <a:ea typeface="楷体" panose="02010609060101010101" pitchFamily="49" charset="-122"/>
              </a:rPr>
              <a:t>学校鼓励博士研究生在高水平学术刊物上发表论文</a:t>
            </a:r>
            <a:r>
              <a:rPr lang="zh-CN" altLang="en-US" sz="2800" dirty="0" smtClean="0">
                <a:latin typeface="楷体" panose="02010609060101010101" pitchFamily="49" charset="-122"/>
                <a:ea typeface="楷体" panose="02010609060101010101" pitchFamily="49" charset="-122"/>
              </a:rPr>
              <a:t>，并对高质量的论文进行奖励。</a:t>
            </a:r>
            <a:endParaRPr lang="en-US" altLang="zh-CN" sz="2800"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800" dirty="0" smtClean="0">
                <a:latin typeface="楷体" panose="02010609060101010101" pitchFamily="49" charset="-122"/>
                <a:ea typeface="楷体" panose="02010609060101010101" pitchFamily="49" charset="-122"/>
              </a:rPr>
              <a:t>（三）</a:t>
            </a:r>
            <a:r>
              <a:rPr lang="zh-CN" altLang="zh-CN" sz="2800" dirty="0" smtClean="0">
                <a:latin typeface="楷体" panose="02010609060101010101" pitchFamily="49" charset="-122"/>
                <a:ea typeface="楷体" panose="02010609060101010101" pitchFamily="49" charset="-122"/>
              </a:rPr>
              <a:t>博士研究生在读期间发表科研成果达到规定要求后，方能提出学位申请。</a:t>
            </a:r>
            <a:r>
              <a:rPr lang="zh-CN" altLang="en-US" sz="2800" dirty="0" smtClean="0">
                <a:latin typeface="楷体" panose="02010609060101010101" pitchFamily="49" charset="-122"/>
                <a:ea typeface="楷体" panose="02010609060101010101" pitchFamily="49" charset="-122"/>
              </a:rPr>
              <a:t>学校对文理工科、留学博士研究生论文发表的基本要求如下：</a:t>
            </a:r>
            <a:endParaRPr lang="zh-CN" altLang="zh-CN" sz="2800" dirty="0" smtClean="0">
              <a:latin typeface="楷体" panose="02010609060101010101" pitchFamily="49" charset="-122"/>
              <a:ea typeface="楷体" panose="02010609060101010101" pitchFamily="49" charset="-122"/>
            </a:endParaRPr>
          </a:p>
          <a:p>
            <a:pPr>
              <a:buFont typeface="Arial" panose="020B0604020202020204" pitchFamily="34" charset="0"/>
              <a:buNone/>
            </a:pPr>
            <a:endParaRPr lang="zh-CN" altLang="en-US" dirty="0"/>
          </a:p>
        </p:txBody>
      </p:sp>
    </p:spTree>
    <p:extLst>
      <p:ext uri="{BB962C8B-B14F-4D97-AF65-F5344CB8AC3E}">
        <p14:creationId xmlns:p14="http://schemas.microsoft.com/office/powerpoint/2010/main" val="1804233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副标题 5"/>
          <p:cNvSpPr txBox="1">
            <a:spLocks/>
          </p:cNvSpPr>
          <p:nvPr/>
        </p:nvSpPr>
        <p:spPr>
          <a:xfrm>
            <a:off x="1004614" y="1987766"/>
            <a:ext cx="10998200" cy="5241909"/>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r>
              <a:rPr lang="zh-CN" altLang="en-US" sz="2000" b="1" dirty="0" smtClean="0">
                <a:latin typeface="楷体" panose="02010609060101010101" pitchFamily="49" charset="-122"/>
                <a:ea typeface="楷体" panose="02010609060101010101" pitchFamily="49" charset="-122"/>
              </a:rPr>
              <a:t> </a:t>
            </a:r>
            <a:r>
              <a:rPr lang="zh-CN" altLang="zh-CN" sz="2800" b="1" dirty="0" smtClean="0">
                <a:latin typeface="楷体" panose="02010609060101010101" pitchFamily="49" charset="-122"/>
                <a:ea typeface="楷体" panose="02010609060101010101" pitchFamily="49" charset="-122"/>
              </a:rPr>
              <a:t>文科博士研究生</a:t>
            </a:r>
            <a:r>
              <a:rPr lang="zh-CN" altLang="en-US" sz="2800" b="1" dirty="0" smtClean="0">
                <a:latin typeface="楷体" panose="02010609060101010101" pitchFamily="49" charset="-122"/>
                <a:ea typeface="楷体" panose="02010609060101010101" pitchFamily="49" charset="-122"/>
              </a:rPr>
              <a:t>：</a:t>
            </a:r>
            <a:r>
              <a:rPr lang="zh-CN" altLang="zh-CN" sz="2800" b="1" dirty="0" smtClean="0">
                <a:latin typeface="楷体" panose="02010609060101010101" pitchFamily="49" charset="-122"/>
                <a:ea typeface="楷体" panose="02010609060101010101" pitchFamily="49" charset="-122"/>
              </a:rPr>
              <a:t>须满足下列条件之一</a:t>
            </a:r>
            <a:r>
              <a:rPr lang="zh-CN" altLang="en-US" sz="2800" b="1" dirty="0" smtClean="0">
                <a:latin typeface="楷体" panose="02010609060101010101" pitchFamily="49" charset="-122"/>
                <a:ea typeface="楷体" panose="02010609060101010101" pitchFamily="49" charset="-122"/>
              </a:rPr>
              <a:t>方可申请学位</a:t>
            </a:r>
            <a:r>
              <a:rPr lang="zh-CN" altLang="zh-CN" sz="2800" dirty="0" smtClean="0">
                <a:latin typeface="楷体" panose="02010609060101010101" pitchFamily="49" charset="-122"/>
                <a:ea typeface="楷体" panose="02010609060101010101" pitchFamily="49" charset="-122"/>
              </a:rPr>
              <a:t>：</a:t>
            </a:r>
            <a:endParaRPr lang="en-US" altLang="zh-CN" sz="2800" dirty="0" smtClean="0">
              <a:latin typeface="楷体" panose="02010609060101010101" pitchFamily="49" charset="-122"/>
              <a:ea typeface="楷体" panose="02010609060101010101" pitchFamily="49" charset="-122"/>
            </a:endParaRPr>
          </a:p>
          <a:p>
            <a:pPr marL="0" indent="0">
              <a:buNone/>
            </a:pPr>
            <a:r>
              <a:rPr lang="zh-CN" altLang="en-US" sz="2800" dirty="0" smtClean="0">
                <a:latin typeface="楷体" panose="02010609060101010101" pitchFamily="49" charset="-122"/>
                <a:ea typeface="楷体" panose="02010609060101010101" pitchFamily="49" charset="-122"/>
              </a:rPr>
              <a:t>（</a:t>
            </a:r>
            <a:r>
              <a:rPr lang="en-US" altLang="zh-CN" sz="2800" dirty="0" smtClean="0">
                <a:latin typeface="楷体" panose="02010609060101010101" pitchFamily="49" charset="-122"/>
                <a:ea typeface="楷体" panose="02010609060101010101" pitchFamily="49" charset="-122"/>
              </a:rPr>
              <a:t>1</a:t>
            </a:r>
            <a:r>
              <a:rPr lang="zh-CN" altLang="en-US" sz="2800" dirty="0" smtClean="0">
                <a:latin typeface="楷体" panose="02010609060101010101" pitchFamily="49" charset="-122"/>
                <a:ea typeface="楷体" panose="02010609060101010101" pitchFamily="49" charset="-122"/>
              </a:rPr>
              <a:t>）</a:t>
            </a:r>
            <a:r>
              <a:rPr lang="zh-CN" altLang="zh-CN" sz="2800" dirty="0" smtClean="0">
                <a:latin typeface="楷体" panose="02010609060101010101" pitchFamily="49" charset="-122"/>
                <a:ea typeface="楷体" panose="02010609060101010101" pitchFamily="49" charset="-122"/>
              </a:rPr>
              <a:t>本人为第一作者，或导师为第一作者、本人为第二作者，华东师范大学为第一作者单位，在</a:t>
            </a:r>
            <a:r>
              <a:rPr lang="en-US" altLang="zh-CN" sz="2800" dirty="0" smtClean="0">
                <a:latin typeface="楷体" panose="02010609060101010101" pitchFamily="49" charset="-122"/>
                <a:ea typeface="楷体" panose="02010609060101010101" pitchFamily="49" charset="-122"/>
              </a:rPr>
              <a:t>SSCI</a:t>
            </a:r>
            <a:r>
              <a:rPr lang="zh-CN" altLang="zh-CN" sz="2800" dirty="0" smtClean="0">
                <a:latin typeface="楷体" panose="02010609060101010101" pitchFamily="49" charset="-122"/>
                <a:ea typeface="楷体" panose="02010609060101010101" pitchFamily="49" charset="-122"/>
              </a:rPr>
              <a:t>、</a:t>
            </a:r>
            <a:r>
              <a:rPr lang="en-US" altLang="zh-CN" sz="2800" dirty="0" smtClean="0">
                <a:latin typeface="楷体" panose="02010609060101010101" pitchFamily="49" charset="-122"/>
                <a:ea typeface="楷体" panose="02010609060101010101" pitchFamily="49" charset="-122"/>
              </a:rPr>
              <a:t>A&amp;HCI</a:t>
            </a:r>
            <a:r>
              <a:rPr lang="zh-CN" altLang="zh-CN" sz="2800" dirty="0" smtClean="0">
                <a:latin typeface="楷体" panose="02010609060101010101" pitchFamily="49" charset="-122"/>
                <a:ea typeface="楷体" panose="02010609060101010101" pitchFamily="49" charset="-122"/>
              </a:rPr>
              <a:t>收录期刊发表</a:t>
            </a:r>
            <a:r>
              <a:rPr lang="en-US" altLang="zh-CN" sz="2800" dirty="0" smtClean="0">
                <a:latin typeface="楷体" panose="02010609060101010101" pitchFamily="49" charset="-122"/>
                <a:ea typeface="楷体" panose="02010609060101010101" pitchFamily="49" charset="-122"/>
              </a:rPr>
              <a:t>1</a:t>
            </a:r>
            <a:r>
              <a:rPr lang="zh-CN" altLang="zh-CN" sz="2800" dirty="0" smtClean="0">
                <a:latin typeface="楷体" panose="02010609060101010101" pitchFamily="49" charset="-122"/>
                <a:ea typeface="楷体" panose="02010609060101010101" pitchFamily="49" charset="-122"/>
              </a:rPr>
              <a:t>篇学术论文；</a:t>
            </a:r>
            <a:endParaRPr lang="en-US" altLang="zh-CN" sz="2800" dirty="0" smtClean="0">
              <a:latin typeface="楷体" panose="02010609060101010101" pitchFamily="49" charset="-122"/>
              <a:ea typeface="楷体" panose="02010609060101010101" pitchFamily="49" charset="-122"/>
            </a:endParaRPr>
          </a:p>
          <a:p>
            <a:pPr marL="0" indent="0">
              <a:buNone/>
            </a:pPr>
            <a:r>
              <a:rPr lang="zh-CN" altLang="en-US" sz="2800" dirty="0" smtClean="0">
                <a:latin typeface="楷体" panose="02010609060101010101" pitchFamily="49" charset="-122"/>
                <a:ea typeface="楷体" panose="02010609060101010101" pitchFamily="49" charset="-122"/>
              </a:rPr>
              <a:t>（</a:t>
            </a:r>
            <a:r>
              <a:rPr lang="en-US" altLang="zh-CN" sz="2800" dirty="0" smtClean="0">
                <a:latin typeface="楷体" panose="02010609060101010101" pitchFamily="49" charset="-122"/>
                <a:ea typeface="楷体" panose="02010609060101010101" pitchFamily="49" charset="-122"/>
              </a:rPr>
              <a:t>2</a:t>
            </a:r>
            <a:r>
              <a:rPr lang="zh-CN" altLang="en-US" sz="2800" dirty="0" smtClean="0">
                <a:latin typeface="楷体" panose="02010609060101010101" pitchFamily="49" charset="-122"/>
                <a:ea typeface="楷体" panose="02010609060101010101" pitchFamily="49" charset="-122"/>
              </a:rPr>
              <a:t>）</a:t>
            </a:r>
            <a:r>
              <a:rPr lang="zh-CN" altLang="zh-CN" sz="2800" dirty="0" smtClean="0">
                <a:latin typeface="楷体" panose="02010609060101010101" pitchFamily="49" charset="-122"/>
                <a:ea typeface="楷体" panose="02010609060101010101" pitchFamily="49" charset="-122"/>
              </a:rPr>
              <a:t>本人为第一作者，或导师为第一作者、本人为第二作者，华东师范大学为第一作者单位，在文科一级学科权威期刊发表</a:t>
            </a:r>
            <a:r>
              <a:rPr lang="en-US" altLang="zh-CN" sz="2800" dirty="0" smtClean="0">
                <a:latin typeface="楷体" panose="02010609060101010101" pitchFamily="49" charset="-122"/>
                <a:ea typeface="楷体" panose="02010609060101010101" pitchFamily="49" charset="-122"/>
              </a:rPr>
              <a:t>1</a:t>
            </a:r>
            <a:r>
              <a:rPr lang="zh-CN" altLang="zh-CN" sz="2800" dirty="0" smtClean="0">
                <a:latin typeface="楷体" panose="02010609060101010101" pitchFamily="49" charset="-122"/>
                <a:ea typeface="楷体" panose="02010609060101010101" pitchFamily="49" charset="-122"/>
              </a:rPr>
              <a:t>篇学术论文</a:t>
            </a:r>
            <a:endParaRPr lang="en-US" altLang="zh-CN" sz="2800" dirty="0" smtClean="0">
              <a:latin typeface="楷体" panose="02010609060101010101" pitchFamily="49" charset="-122"/>
              <a:ea typeface="楷体" panose="02010609060101010101" pitchFamily="49" charset="-122"/>
            </a:endParaRPr>
          </a:p>
          <a:p>
            <a:pPr marL="0" indent="0">
              <a:buNone/>
            </a:pPr>
            <a:r>
              <a:rPr lang="zh-CN" altLang="en-US" sz="2800" dirty="0" smtClean="0">
                <a:latin typeface="楷体" panose="02010609060101010101" pitchFamily="49" charset="-122"/>
                <a:ea typeface="楷体" panose="02010609060101010101" pitchFamily="49" charset="-122"/>
              </a:rPr>
              <a:t>（</a:t>
            </a:r>
            <a:r>
              <a:rPr lang="en-US" altLang="zh-CN" sz="2800" dirty="0" smtClean="0">
                <a:latin typeface="楷体" panose="02010609060101010101" pitchFamily="49" charset="-122"/>
                <a:ea typeface="楷体" panose="02010609060101010101" pitchFamily="49" charset="-122"/>
              </a:rPr>
              <a:t>3</a:t>
            </a:r>
            <a:r>
              <a:rPr lang="zh-CN" altLang="en-US" sz="2800" dirty="0" smtClean="0">
                <a:latin typeface="楷体" panose="02010609060101010101" pitchFamily="49" charset="-122"/>
                <a:ea typeface="楷体" panose="02010609060101010101" pitchFamily="49" charset="-122"/>
              </a:rPr>
              <a:t>）</a:t>
            </a:r>
            <a:r>
              <a:rPr lang="zh-CN" altLang="zh-CN" sz="2800" dirty="0" smtClean="0">
                <a:latin typeface="楷体" panose="02010609060101010101" pitchFamily="49" charset="-122"/>
                <a:ea typeface="楷体" panose="02010609060101010101" pitchFamily="49" charset="-122"/>
              </a:rPr>
              <a:t>本人为第一作者、华东师范大学为第一作者单位在</a:t>
            </a:r>
            <a:r>
              <a:rPr lang="en-US" altLang="zh-CN" sz="2800" dirty="0" smtClean="0">
                <a:latin typeface="楷体" panose="02010609060101010101" pitchFamily="49" charset="-122"/>
                <a:ea typeface="楷体" panose="02010609060101010101" pitchFamily="49" charset="-122"/>
              </a:rPr>
              <a:t>CSSCI</a:t>
            </a:r>
            <a:r>
              <a:rPr lang="zh-CN" altLang="zh-CN" sz="2800" dirty="0" smtClean="0">
                <a:latin typeface="楷体" panose="02010609060101010101" pitchFamily="49" charset="-122"/>
                <a:ea typeface="楷体" panose="02010609060101010101" pitchFamily="49" charset="-122"/>
              </a:rPr>
              <a:t>收录期刊（含扩展版）上发表</a:t>
            </a:r>
            <a:r>
              <a:rPr lang="en-US" altLang="zh-CN" sz="2800" dirty="0" smtClean="0">
                <a:latin typeface="楷体" panose="02010609060101010101" pitchFamily="49" charset="-122"/>
                <a:ea typeface="楷体" panose="02010609060101010101" pitchFamily="49" charset="-122"/>
              </a:rPr>
              <a:t>2</a:t>
            </a:r>
            <a:r>
              <a:rPr lang="zh-CN" altLang="zh-CN" sz="2800" dirty="0" smtClean="0">
                <a:latin typeface="楷体" panose="02010609060101010101" pitchFamily="49" charset="-122"/>
                <a:ea typeface="楷体" panose="02010609060101010101" pitchFamily="49" charset="-122"/>
              </a:rPr>
              <a:t>篇学术论文。</a:t>
            </a:r>
            <a:endParaRPr lang="en-US" altLang="zh-CN" sz="2800" dirty="0" smtClean="0">
              <a:latin typeface="楷体" panose="02010609060101010101" pitchFamily="49" charset="-122"/>
              <a:ea typeface="楷体" panose="02010609060101010101" pitchFamily="49" charset="-122"/>
            </a:endParaRPr>
          </a:p>
          <a:p>
            <a:r>
              <a:rPr lang="zh-CN" altLang="en-US" sz="2800" dirty="0" smtClean="0">
                <a:solidFill>
                  <a:srgbClr val="FF0000"/>
                </a:solidFill>
                <a:latin typeface="楷体" panose="02010609060101010101" pitchFamily="49" charset="-122"/>
                <a:ea typeface="楷体" panose="02010609060101010101" pitchFamily="49" charset="-122"/>
              </a:rPr>
              <a:t>以上论文通讯作者</a:t>
            </a:r>
            <a:r>
              <a:rPr lang="zh-CN" altLang="zh-CN" sz="2800" dirty="0" smtClean="0">
                <a:solidFill>
                  <a:srgbClr val="FF0000"/>
                </a:solidFill>
                <a:latin typeface="楷体" panose="02010609060101010101" pitchFamily="49" charset="-122"/>
                <a:ea typeface="楷体" panose="02010609060101010101" pitchFamily="49" charset="-122"/>
              </a:rPr>
              <a:t>的第一署名单位必须为华东师范大学</a:t>
            </a:r>
            <a:r>
              <a:rPr lang="zh-CN" altLang="en-US" sz="2800" dirty="0" smtClean="0">
                <a:solidFill>
                  <a:srgbClr val="FF0000"/>
                </a:solidFill>
                <a:latin typeface="楷体" panose="02010609060101010101" pitchFamily="49" charset="-122"/>
                <a:ea typeface="楷体" panose="02010609060101010101" pitchFamily="49" charset="-122"/>
              </a:rPr>
              <a:t>。</a:t>
            </a:r>
            <a:endParaRPr lang="zh-CN" altLang="zh-CN" sz="2800" dirty="0" smtClean="0">
              <a:solidFill>
                <a:srgbClr val="FF0000"/>
              </a:solidFill>
              <a:latin typeface="楷体" panose="02010609060101010101" pitchFamily="49" charset="-122"/>
              <a:ea typeface="楷体" panose="02010609060101010101" pitchFamily="49" charset="-122"/>
            </a:endParaRPr>
          </a:p>
          <a:p>
            <a:endParaRPr lang="zh-CN" altLang="en-US" sz="2800" dirty="0"/>
          </a:p>
        </p:txBody>
      </p:sp>
      <p:sp>
        <p:nvSpPr>
          <p:cNvPr id="9" name="Rectangle 2"/>
          <p:cNvSpPr txBox="1">
            <a:spLocks/>
          </p:cNvSpPr>
          <p:nvPr/>
        </p:nvSpPr>
        <p:spPr>
          <a:xfrm>
            <a:off x="1004614" y="219674"/>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53836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副标题 5"/>
          <p:cNvSpPr txBox="1">
            <a:spLocks/>
          </p:cNvSpPr>
          <p:nvPr/>
        </p:nvSpPr>
        <p:spPr>
          <a:xfrm>
            <a:off x="287087" y="1898372"/>
            <a:ext cx="12001165" cy="4580226"/>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buNone/>
            </a:pPr>
            <a:r>
              <a:rPr lang="zh-CN" altLang="en-US" sz="2000" b="1" dirty="0" smtClean="0">
                <a:latin typeface="楷体" panose="02010609060101010101" pitchFamily="49" charset="-122"/>
                <a:ea typeface="楷体" panose="02010609060101010101" pitchFamily="49" charset="-122"/>
              </a:rPr>
              <a:t> </a:t>
            </a:r>
            <a:r>
              <a:rPr lang="zh-CN" altLang="zh-CN" sz="2800" b="1" dirty="0" smtClean="0">
                <a:latin typeface="楷体" panose="02010609060101010101" pitchFamily="49" charset="-122"/>
                <a:ea typeface="楷体" panose="02010609060101010101" pitchFamily="49" charset="-122"/>
              </a:rPr>
              <a:t>理工科博士研究生</a:t>
            </a:r>
            <a:r>
              <a:rPr lang="zh-CN" altLang="en-US" sz="2800" b="1" dirty="0" smtClean="0">
                <a:latin typeface="楷体" panose="02010609060101010101" pitchFamily="49" charset="-122"/>
                <a:ea typeface="楷体" panose="02010609060101010101" pitchFamily="49" charset="-122"/>
              </a:rPr>
              <a:t>：</a:t>
            </a:r>
            <a:r>
              <a:rPr lang="zh-CN" altLang="zh-CN" sz="2800" b="1" dirty="0" smtClean="0">
                <a:latin typeface="楷体" panose="02010609060101010101" pitchFamily="49" charset="-122"/>
                <a:ea typeface="楷体" panose="02010609060101010101" pitchFamily="49" charset="-122"/>
              </a:rPr>
              <a:t>须满足下列条件之</a:t>
            </a:r>
            <a:r>
              <a:rPr lang="zh-CN" altLang="en-US" sz="2800" b="1" dirty="0" smtClean="0">
                <a:latin typeface="楷体" panose="02010609060101010101" pitchFamily="49" charset="-122"/>
                <a:ea typeface="楷体" panose="02010609060101010101" pitchFamily="49" charset="-122"/>
              </a:rPr>
              <a:t>一方可申请学位</a:t>
            </a:r>
            <a:r>
              <a:rPr lang="zh-CN" altLang="zh-CN" sz="2800" b="1" dirty="0" smtClean="0">
                <a:latin typeface="楷体" panose="02010609060101010101" pitchFamily="49" charset="-122"/>
                <a:ea typeface="楷体" panose="02010609060101010101" pitchFamily="49" charset="-122"/>
              </a:rPr>
              <a:t>：</a:t>
            </a:r>
            <a:endParaRPr lang="en-US" altLang="zh-CN" sz="2800" b="1" dirty="0" smtClean="0">
              <a:latin typeface="楷体" panose="02010609060101010101" pitchFamily="49" charset="-122"/>
              <a:ea typeface="楷体" panose="02010609060101010101" pitchFamily="49" charset="-122"/>
            </a:endParaRPr>
          </a:p>
          <a:p>
            <a:pPr marL="0" indent="0">
              <a:buNone/>
            </a:pP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1</a:t>
            </a:r>
            <a:r>
              <a:rPr lang="zh-CN" altLang="en-US" sz="2000" dirty="0" smtClean="0">
                <a:latin typeface="楷体" panose="02010609060101010101" pitchFamily="49" charset="-122"/>
                <a:ea typeface="楷体" panose="02010609060101010101" pitchFamily="49" charset="-122"/>
              </a:rPr>
              <a:t>）</a:t>
            </a:r>
            <a:r>
              <a:rPr lang="zh-CN" altLang="zh-CN" sz="2000" dirty="0" smtClean="0">
                <a:latin typeface="楷体" panose="02010609060101010101" pitchFamily="49" charset="-122"/>
                <a:ea typeface="楷体" panose="02010609060101010101" pitchFamily="49" charset="-122"/>
              </a:rPr>
              <a:t>在</a:t>
            </a:r>
            <a:r>
              <a:rPr lang="en-US" altLang="zh-CN" sz="2000" dirty="0" smtClean="0">
                <a:latin typeface="楷体" panose="02010609060101010101" pitchFamily="49" charset="-122"/>
                <a:ea typeface="楷体" panose="02010609060101010101" pitchFamily="49" charset="-122"/>
              </a:rPr>
              <a:t>Nature</a:t>
            </a:r>
            <a:r>
              <a:rPr lang="zh-CN" altLang="zh-CN"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Science</a:t>
            </a:r>
            <a:r>
              <a:rPr lang="zh-CN" altLang="zh-CN" sz="2000" dirty="0" smtClean="0">
                <a:latin typeface="楷体" panose="02010609060101010101" pitchFamily="49" charset="-122"/>
                <a:ea typeface="楷体" panose="02010609060101010101" pitchFamily="49" charset="-122"/>
              </a:rPr>
              <a:t>等超一流学术期刊以及</a:t>
            </a:r>
            <a:r>
              <a:rPr lang="en-US" altLang="zh-CN" sz="2000" dirty="0" smtClean="0">
                <a:latin typeface="楷体" panose="02010609060101010101" pitchFamily="49" charset="-122"/>
                <a:ea typeface="楷体" panose="02010609060101010101" pitchFamily="49" charset="-122"/>
              </a:rPr>
              <a:t>Nature </a:t>
            </a:r>
            <a:r>
              <a:rPr lang="zh-CN" altLang="zh-CN" sz="2000" dirty="0" smtClean="0">
                <a:latin typeface="楷体" panose="02010609060101010101" pitchFamily="49" charset="-122"/>
                <a:ea typeface="楷体" panose="02010609060101010101" pitchFamily="49" charset="-122"/>
              </a:rPr>
              <a:t>子系列、影响因子大于</a:t>
            </a:r>
            <a:r>
              <a:rPr lang="en-US" altLang="zh-CN" sz="2000" dirty="0" smtClean="0">
                <a:latin typeface="楷体" panose="02010609060101010101" pitchFamily="49" charset="-122"/>
                <a:ea typeface="楷体" panose="02010609060101010101" pitchFamily="49" charset="-122"/>
              </a:rPr>
              <a:t>20</a:t>
            </a:r>
            <a:r>
              <a:rPr lang="zh-CN" altLang="zh-CN" sz="2000" dirty="0" smtClean="0">
                <a:latin typeface="楷体" panose="02010609060101010101" pitchFamily="49" charset="-122"/>
                <a:ea typeface="楷体" panose="02010609060101010101" pitchFamily="49" charset="-122"/>
              </a:rPr>
              <a:t>的期刊或</a:t>
            </a:r>
            <a:r>
              <a:rPr lang="en-US" altLang="zh-CN" sz="2000" dirty="0" smtClean="0">
                <a:latin typeface="楷体" panose="02010609060101010101" pitchFamily="49" charset="-122"/>
                <a:ea typeface="楷体" panose="02010609060101010101" pitchFamily="49" charset="-122"/>
              </a:rPr>
              <a:t>PNAS</a:t>
            </a:r>
            <a:r>
              <a:rPr lang="zh-CN" altLang="zh-CN"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Proceedings of the National Academy of Sciences of USA</a:t>
            </a:r>
            <a:r>
              <a:rPr lang="zh-CN" altLang="zh-CN" sz="2000" dirty="0" smtClean="0">
                <a:latin typeface="楷体" panose="02010609060101010101" pitchFamily="49" charset="-122"/>
                <a:ea typeface="楷体" panose="02010609060101010101" pitchFamily="49" charset="-122"/>
              </a:rPr>
              <a:t>》）等一级学科顶级期刊综合版上合作发表（或在线发表）</a:t>
            </a:r>
            <a:r>
              <a:rPr lang="en-US" altLang="zh-CN" sz="2000" dirty="0" smtClean="0">
                <a:latin typeface="楷体" panose="02010609060101010101" pitchFamily="49" charset="-122"/>
                <a:ea typeface="楷体" panose="02010609060101010101" pitchFamily="49" charset="-122"/>
              </a:rPr>
              <a:t>1</a:t>
            </a:r>
            <a:r>
              <a:rPr lang="zh-CN" altLang="zh-CN" sz="2000" dirty="0" smtClean="0">
                <a:latin typeface="楷体" panose="02010609060101010101" pitchFamily="49" charset="-122"/>
                <a:ea typeface="楷体" panose="02010609060101010101" pitchFamily="49" charset="-122"/>
              </a:rPr>
              <a:t>篇学术论文（不区分作者与作者单位排序）；</a:t>
            </a:r>
            <a:endParaRPr lang="en-US" altLang="zh-CN" sz="2000" dirty="0" smtClean="0">
              <a:latin typeface="楷体" panose="02010609060101010101" pitchFamily="49" charset="-122"/>
              <a:ea typeface="楷体" panose="02010609060101010101" pitchFamily="49" charset="-122"/>
            </a:endParaRPr>
          </a:p>
          <a:p>
            <a:pPr marL="0" indent="0">
              <a:buNone/>
            </a:pP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2</a:t>
            </a:r>
            <a:r>
              <a:rPr lang="zh-CN" altLang="en-US" sz="2000" dirty="0" smtClean="0">
                <a:latin typeface="楷体" panose="02010609060101010101" pitchFamily="49" charset="-122"/>
                <a:ea typeface="楷体" panose="02010609060101010101" pitchFamily="49" charset="-122"/>
              </a:rPr>
              <a:t>）</a:t>
            </a:r>
            <a:r>
              <a:rPr lang="zh-CN" altLang="zh-CN" sz="2000" dirty="0" smtClean="0">
                <a:latin typeface="楷体" panose="02010609060101010101" pitchFamily="49" charset="-122"/>
                <a:ea typeface="楷体" panose="02010609060101010101" pitchFamily="49" charset="-122"/>
              </a:rPr>
              <a:t>本人为第一作者或第二作者、华东师范大学为第一作者单位，在理工科一级学科顶级期刊发表（或在线发表）</a:t>
            </a:r>
            <a:r>
              <a:rPr lang="en-US" altLang="zh-CN" sz="2000" dirty="0" smtClean="0">
                <a:latin typeface="楷体" panose="02010609060101010101" pitchFamily="49" charset="-122"/>
                <a:ea typeface="楷体" panose="02010609060101010101" pitchFamily="49" charset="-122"/>
              </a:rPr>
              <a:t>1</a:t>
            </a:r>
            <a:r>
              <a:rPr lang="zh-CN" altLang="zh-CN" sz="2000" dirty="0" smtClean="0">
                <a:latin typeface="楷体" panose="02010609060101010101" pitchFamily="49" charset="-122"/>
                <a:ea typeface="楷体" panose="02010609060101010101" pitchFamily="49" charset="-122"/>
              </a:rPr>
              <a:t>篇学术论文；</a:t>
            </a:r>
            <a:endParaRPr lang="en-US" altLang="zh-CN" sz="2000" dirty="0" smtClean="0">
              <a:latin typeface="楷体" panose="02010609060101010101" pitchFamily="49" charset="-122"/>
              <a:ea typeface="楷体" panose="02010609060101010101" pitchFamily="49" charset="-122"/>
            </a:endParaRPr>
          </a:p>
          <a:p>
            <a:pPr marL="0" indent="0">
              <a:buNone/>
            </a:pP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a:t>
            </a:r>
            <a:r>
              <a:rPr lang="zh-CN" altLang="zh-CN" sz="2000" dirty="0" smtClean="0">
                <a:latin typeface="楷体" panose="02010609060101010101" pitchFamily="49" charset="-122"/>
                <a:ea typeface="楷体" panose="02010609060101010101" pitchFamily="49" charset="-122"/>
              </a:rPr>
              <a:t>本人为第一作者、华东师范大学为第一作者单位在</a:t>
            </a:r>
            <a:r>
              <a:rPr lang="en-US" altLang="zh-CN" sz="2000" dirty="0" smtClean="0">
                <a:latin typeface="楷体" panose="02010609060101010101" pitchFamily="49" charset="-122"/>
                <a:ea typeface="楷体" panose="02010609060101010101" pitchFamily="49" charset="-122"/>
              </a:rPr>
              <a:t>SCI</a:t>
            </a:r>
            <a:r>
              <a:rPr lang="zh-CN" altLang="zh-CN" sz="2000" dirty="0" smtClean="0">
                <a:latin typeface="楷体" panose="02010609060101010101" pitchFamily="49" charset="-122"/>
                <a:ea typeface="楷体" panose="02010609060101010101" pitchFamily="49" charset="-122"/>
              </a:rPr>
              <a:t>收录期刊（不含增刊、副刊）上发表（或在线发表）</a:t>
            </a:r>
            <a:r>
              <a:rPr lang="en-US" altLang="zh-CN" sz="2000" dirty="0" smtClean="0">
                <a:latin typeface="楷体" panose="02010609060101010101" pitchFamily="49" charset="-122"/>
                <a:ea typeface="楷体" panose="02010609060101010101" pitchFamily="49" charset="-122"/>
              </a:rPr>
              <a:t>1</a:t>
            </a:r>
            <a:r>
              <a:rPr lang="zh-CN" altLang="zh-CN" sz="2000" dirty="0" smtClean="0">
                <a:latin typeface="楷体" panose="02010609060101010101" pitchFamily="49" charset="-122"/>
                <a:ea typeface="楷体" panose="02010609060101010101" pitchFamily="49" charset="-122"/>
              </a:rPr>
              <a:t>篇学术论文；</a:t>
            </a:r>
            <a:endParaRPr lang="en-US" altLang="zh-CN" sz="2000" dirty="0" smtClean="0">
              <a:latin typeface="楷体" panose="02010609060101010101" pitchFamily="49" charset="-122"/>
              <a:ea typeface="楷体" panose="02010609060101010101" pitchFamily="49" charset="-122"/>
            </a:endParaRPr>
          </a:p>
          <a:p>
            <a:pPr marL="0" indent="0">
              <a:buNone/>
            </a:pP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4</a:t>
            </a:r>
            <a:r>
              <a:rPr lang="zh-CN" altLang="en-US" sz="2000" dirty="0" smtClean="0">
                <a:latin typeface="楷体" panose="02010609060101010101" pitchFamily="49" charset="-122"/>
                <a:ea typeface="楷体" panose="02010609060101010101" pitchFamily="49" charset="-122"/>
              </a:rPr>
              <a:t>）</a:t>
            </a:r>
            <a:r>
              <a:rPr lang="zh-CN" altLang="zh-CN" sz="2000" dirty="0" smtClean="0">
                <a:latin typeface="楷体" panose="02010609060101010101" pitchFamily="49" charset="-122"/>
                <a:ea typeface="楷体" panose="02010609060101010101" pitchFamily="49" charset="-122"/>
              </a:rPr>
              <a:t>本人为第一作者、华东师范大学为第一作者单位在</a:t>
            </a:r>
            <a:r>
              <a:rPr lang="en-US" altLang="zh-CN" sz="2000" dirty="0" smtClean="0">
                <a:latin typeface="楷体" panose="02010609060101010101" pitchFamily="49" charset="-122"/>
                <a:ea typeface="楷体" panose="02010609060101010101" pitchFamily="49" charset="-122"/>
              </a:rPr>
              <a:t>SCIE</a:t>
            </a:r>
            <a:r>
              <a:rPr lang="zh-CN" altLang="zh-CN" sz="2000" dirty="0" smtClean="0">
                <a:latin typeface="楷体" panose="02010609060101010101" pitchFamily="49" charset="-122"/>
                <a:ea typeface="楷体" panose="02010609060101010101" pitchFamily="49" charset="-122"/>
              </a:rPr>
              <a:t>收录期刊（不含增刊、副刊）上发表（或在线发表）</a:t>
            </a:r>
            <a:r>
              <a:rPr lang="en-US" altLang="zh-CN" sz="2000" dirty="0" smtClean="0">
                <a:latin typeface="楷体" panose="02010609060101010101" pitchFamily="49" charset="-122"/>
                <a:ea typeface="楷体" panose="02010609060101010101" pitchFamily="49" charset="-122"/>
              </a:rPr>
              <a:t>2</a:t>
            </a:r>
            <a:r>
              <a:rPr lang="zh-CN" altLang="zh-CN" sz="2000" dirty="0" smtClean="0">
                <a:latin typeface="楷体" panose="02010609060101010101" pitchFamily="49" charset="-122"/>
                <a:ea typeface="楷体" panose="02010609060101010101" pitchFamily="49" charset="-122"/>
              </a:rPr>
              <a:t>篇学术论文。</a:t>
            </a:r>
            <a:endParaRPr lang="en-US" altLang="zh-CN" sz="2000" dirty="0" smtClean="0">
              <a:latin typeface="楷体" panose="02010609060101010101" pitchFamily="49" charset="-122"/>
              <a:ea typeface="楷体" panose="02010609060101010101" pitchFamily="49" charset="-122"/>
            </a:endParaRPr>
          </a:p>
          <a:p>
            <a:pPr marL="0" indent="0">
              <a:buNone/>
            </a:pPr>
            <a:r>
              <a:rPr lang="zh-CN" altLang="en-US" sz="2000" dirty="0" smtClean="0">
                <a:solidFill>
                  <a:srgbClr val="FF0000"/>
                </a:solidFill>
                <a:latin typeface="楷体" panose="02010609060101010101" pitchFamily="49" charset="-122"/>
                <a:ea typeface="楷体" panose="02010609060101010101" pitchFamily="49" charset="-122"/>
              </a:rPr>
              <a:t>以上论文通讯作者</a:t>
            </a:r>
            <a:r>
              <a:rPr lang="zh-CN" altLang="zh-CN" sz="2000" dirty="0" smtClean="0">
                <a:solidFill>
                  <a:srgbClr val="FF0000"/>
                </a:solidFill>
                <a:latin typeface="楷体" panose="02010609060101010101" pitchFamily="49" charset="-122"/>
                <a:ea typeface="楷体" panose="02010609060101010101" pitchFamily="49" charset="-122"/>
              </a:rPr>
              <a:t>的第一署名单位必须为华东师范大学</a:t>
            </a:r>
            <a:r>
              <a:rPr lang="zh-CN" altLang="en-US" sz="2000" dirty="0" smtClean="0">
                <a:solidFill>
                  <a:srgbClr val="FF0000"/>
                </a:solidFill>
                <a:latin typeface="楷体" panose="02010609060101010101" pitchFamily="49" charset="-122"/>
                <a:ea typeface="楷体" panose="02010609060101010101" pitchFamily="49" charset="-122"/>
              </a:rPr>
              <a:t>。</a:t>
            </a:r>
            <a:endParaRPr lang="zh-CN" altLang="zh-CN" sz="2000" dirty="0" smtClean="0">
              <a:solidFill>
                <a:srgbClr val="FF0000"/>
              </a:solidFill>
              <a:latin typeface="楷体" panose="02010609060101010101" pitchFamily="49" charset="-122"/>
              <a:ea typeface="楷体" panose="02010609060101010101" pitchFamily="49" charset="-122"/>
            </a:endParaRPr>
          </a:p>
          <a:p>
            <a:pPr marL="0" indent="0">
              <a:buNone/>
            </a:pPr>
            <a:r>
              <a:rPr lang="zh-CN" altLang="zh-CN" sz="2000" b="1" dirty="0" smtClean="0">
                <a:ea typeface="楷体" panose="02010609060101010101" pitchFamily="49" charset="-122"/>
              </a:rPr>
              <a:t>学校鼓励各培养单位根据专业特点，提出不低于学校基本要求的具体</a:t>
            </a:r>
            <a:r>
              <a:rPr lang="zh-CN" altLang="en-US" sz="2000" b="1" dirty="0" smtClean="0">
                <a:ea typeface="楷体" panose="02010609060101010101" pitchFamily="49" charset="-122"/>
              </a:rPr>
              <a:t>要</a:t>
            </a:r>
            <a:r>
              <a:rPr lang="zh-CN" altLang="zh-CN" sz="2000" b="1" dirty="0" smtClean="0">
                <a:ea typeface="楷体" panose="02010609060101010101" pitchFamily="49" charset="-122"/>
              </a:rPr>
              <a:t>求，作为学校对该专业博士研究生的科研成果要求</a:t>
            </a:r>
            <a:r>
              <a:rPr lang="zh-CN" altLang="zh-CN" sz="2000" dirty="0" smtClean="0"/>
              <a:t>。</a:t>
            </a:r>
            <a:endParaRPr lang="zh-CN" altLang="zh-CN" sz="2000" dirty="0"/>
          </a:p>
        </p:txBody>
      </p:sp>
      <p:sp>
        <p:nvSpPr>
          <p:cNvPr id="9" name="Rectangle 2"/>
          <p:cNvSpPr txBox="1">
            <a:spLocks/>
          </p:cNvSpPr>
          <p:nvPr/>
        </p:nvSpPr>
        <p:spPr>
          <a:xfrm>
            <a:off x="913929" y="246793"/>
            <a:ext cx="7792746"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94046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内容占位符 2"/>
          <p:cNvSpPr txBox="1">
            <a:spLocks/>
          </p:cNvSpPr>
          <p:nvPr/>
        </p:nvSpPr>
        <p:spPr>
          <a:xfrm>
            <a:off x="1441104" y="2369889"/>
            <a:ext cx="10032210" cy="4525963"/>
          </a:xfrm>
          <a:prstGeom prst="rect">
            <a:avLst/>
          </a:prstGeom>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defTabSz="914400" eaLnBrk="0" fontAlgn="base" hangingPunct="0">
              <a:lnSpc>
                <a:spcPct val="100000"/>
              </a:lnSpc>
              <a:spcBef>
                <a:spcPct val="20000"/>
              </a:spcBef>
              <a:spcAft>
                <a:spcPct val="0"/>
              </a:spcAft>
              <a:buFont typeface="Arial" panose="020B0604020202020204" pitchFamily="34" charset="0"/>
              <a:buNone/>
              <a:defRPr/>
            </a:pPr>
            <a:r>
              <a:rPr lang="zh-CN" altLang="en-US" sz="2800" b="1" kern="0" dirty="0" smtClean="0">
                <a:latin typeface="楷体" panose="02010609060101010101" pitchFamily="49" charset="-122"/>
                <a:ea typeface="楷体" panose="02010609060101010101" pitchFamily="49" charset="-122"/>
              </a:rPr>
              <a:t>留学</a:t>
            </a:r>
            <a:r>
              <a:rPr lang="zh-CN" altLang="zh-CN" sz="2800" b="1" kern="0" dirty="0" smtClean="0">
                <a:latin typeface="楷体" panose="02010609060101010101" pitchFamily="49" charset="-122"/>
                <a:ea typeface="楷体" panose="02010609060101010101" pitchFamily="49" charset="-122"/>
              </a:rPr>
              <a:t>博士研究生</a:t>
            </a:r>
            <a:r>
              <a:rPr lang="zh-CN" altLang="en-US" sz="2800" b="1" kern="0" dirty="0" smtClean="0">
                <a:latin typeface="楷体" panose="02010609060101010101" pitchFamily="49" charset="-122"/>
                <a:ea typeface="楷体" panose="02010609060101010101" pitchFamily="49" charset="-122"/>
              </a:rPr>
              <a:t>：申请学位时须达到的最低要求：</a:t>
            </a:r>
            <a:endParaRPr lang="en-US" altLang="zh-CN" sz="2800"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kern="0" dirty="0" smtClean="0">
                <a:latin typeface="楷体" panose="02010609060101010101" pitchFamily="49" charset="-122"/>
                <a:ea typeface="楷体" panose="02010609060101010101" pitchFamily="49" charset="-122"/>
              </a:rPr>
              <a:t>    </a:t>
            </a:r>
            <a:r>
              <a:rPr lang="zh-CN" altLang="zh-CN" sz="2800" kern="0" dirty="0" smtClean="0">
                <a:latin typeface="楷体" panose="02010609060101010101" pitchFamily="49" charset="-122"/>
                <a:ea typeface="楷体" panose="02010609060101010101" pitchFamily="49" charset="-122"/>
              </a:rPr>
              <a:t>以第一作者，我校为第一完成单位公开发表</a:t>
            </a:r>
            <a:r>
              <a:rPr lang="en-US" altLang="zh-CN" sz="2800" kern="0" dirty="0" smtClean="0">
                <a:latin typeface="楷体" panose="02010609060101010101" pitchFamily="49" charset="-122"/>
                <a:ea typeface="楷体" panose="02010609060101010101" pitchFamily="49" charset="-122"/>
              </a:rPr>
              <a:t>2</a:t>
            </a:r>
            <a:r>
              <a:rPr lang="zh-CN" altLang="zh-CN" sz="2800" kern="0" dirty="0" smtClean="0">
                <a:latin typeface="楷体" panose="02010609060101010101" pitchFamily="49" charset="-122"/>
                <a:ea typeface="楷体" panose="02010609060101010101" pitchFamily="49" charset="-122"/>
              </a:rPr>
              <a:t>篇学术论文或以第一作者，我校为第一完成单位，在</a:t>
            </a:r>
            <a:r>
              <a:rPr lang="en-US" altLang="zh-CN" sz="2800" kern="0" dirty="0" smtClean="0">
                <a:latin typeface="楷体" panose="02010609060101010101" pitchFamily="49" charset="-122"/>
                <a:ea typeface="楷体" panose="02010609060101010101" pitchFamily="49" charset="-122"/>
              </a:rPr>
              <a:t>A&amp;HCI</a:t>
            </a:r>
            <a:r>
              <a:rPr lang="zh-CN" altLang="zh-CN" sz="2800" kern="0" dirty="0" smtClean="0">
                <a:latin typeface="楷体" panose="02010609060101010101" pitchFamily="49" charset="-122"/>
                <a:ea typeface="楷体" panose="02010609060101010101" pitchFamily="49" charset="-122"/>
              </a:rPr>
              <a:t>、</a:t>
            </a:r>
            <a:r>
              <a:rPr lang="en-US" altLang="zh-CN" sz="2800" kern="0" dirty="0" smtClean="0">
                <a:latin typeface="楷体" panose="02010609060101010101" pitchFamily="49" charset="-122"/>
                <a:ea typeface="楷体" panose="02010609060101010101" pitchFamily="49" charset="-122"/>
              </a:rPr>
              <a:t>SSCI</a:t>
            </a:r>
            <a:r>
              <a:rPr lang="zh-CN" altLang="zh-CN" sz="2800" kern="0" dirty="0" smtClean="0">
                <a:latin typeface="楷体" panose="02010609060101010101" pitchFamily="49" charset="-122"/>
                <a:ea typeface="楷体" panose="02010609060101010101" pitchFamily="49" charset="-122"/>
              </a:rPr>
              <a:t>、</a:t>
            </a:r>
            <a:r>
              <a:rPr lang="en-US" altLang="zh-CN" sz="2800" kern="0" dirty="0" smtClean="0">
                <a:latin typeface="楷体" panose="02010609060101010101" pitchFamily="49" charset="-122"/>
                <a:ea typeface="楷体" panose="02010609060101010101" pitchFamily="49" charset="-122"/>
              </a:rPr>
              <a:t>SCI</a:t>
            </a:r>
            <a:r>
              <a:rPr lang="zh-CN" altLang="zh-CN" sz="2800" kern="0" dirty="0" smtClean="0">
                <a:latin typeface="楷体" panose="02010609060101010101" pitchFamily="49" charset="-122"/>
                <a:ea typeface="楷体" panose="02010609060101010101" pitchFamily="49" charset="-122"/>
              </a:rPr>
              <a:t>收录期刊发表</a:t>
            </a:r>
            <a:r>
              <a:rPr lang="en-US" altLang="zh-CN" sz="2800" kern="0" dirty="0" smtClean="0">
                <a:latin typeface="楷体" panose="02010609060101010101" pitchFamily="49" charset="-122"/>
                <a:ea typeface="楷体" panose="02010609060101010101" pitchFamily="49" charset="-122"/>
              </a:rPr>
              <a:t>1</a:t>
            </a:r>
            <a:r>
              <a:rPr lang="zh-CN" altLang="zh-CN" sz="2800" kern="0" dirty="0" smtClean="0">
                <a:latin typeface="楷体" panose="02010609060101010101" pitchFamily="49" charset="-122"/>
                <a:ea typeface="楷体" panose="02010609060101010101" pitchFamily="49" charset="-122"/>
              </a:rPr>
              <a:t>篇学术论文。</a:t>
            </a:r>
            <a:endParaRPr lang="en-US" altLang="zh-CN" sz="2800" kern="0" dirty="0" smtClean="0">
              <a:latin typeface="楷体" panose="02010609060101010101" pitchFamily="49" charset="-122"/>
              <a:ea typeface="楷体" panose="02010609060101010101" pitchFamily="49" charset="-122"/>
            </a:endParaRPr>
          </a:p>
          <a:p>
            <a:pPr marL="0" indent="0">
              <a:buFont typeface="Arial" panose="020B0604020202020204" pitchFamily="34" charset="0"/>
              <a:buNone/>
              <a:defRPr/>
            </a:pPr>
            <a:r>
              <a:rPr lang="zh-CN" altLang="en-US" sz="2800" dirty="0" smtClean="0">
                <a:solidFill>
                  <a:srgbClr val="FF0000"/>
                </a:solidFill>
                <a:latin typeface="楷体" panose="02010609060101010101" pitchFamily="49" charset="-122"/>
                <a:ea typeface="楷体" panose="02010609060101010101" pitchFamily="49" charset="-122"/>
              </a:rPr>
              <a:t>    以上论文通讯作者</a:t>
            </a:r>
            <a:r>
              <a:rPr lang="zh-CN" altLang="zh-CN" sz="2800" dirty="0" smtClean="0">
                <a:solidFill>
                  <a:srgbClr val="FF0000"/>
                </a:solidFill>
                <a:latin typeface="楷体" panose="02010609060101010101" pitchFamily="49" charset="-122"/>
                <a:ea typeface="楷体" panose="02010609060101010101" pitchFamily="49" charset="-122"/>
              </a:rPr>
              <a:t>的第一署名单位必须为华东师范大学</a:t>
            </a:r>
            <a:r>
              <a:rPr lang="zh-CN" altLang="en-US" sz="2800" dirty="0" smtClean="0">
                <a:solidFill>
                  <a:srgbClr val="FF0000"/>
                </a:solidFill>
                <a:latin typeface="楷体" panose="02010609060101010101" pitchFamily="49" charset="-122"/>
                <a:ea typeface="楷体" panose="02010609060101010101" pitchFamily="49" charset="-122"/>
              </a:rPr>
              <a:t>。</a:t>
            </a:r>
            <a:endParaRPr lang="zh-CN" altLang="zh-CN" sz="2800" dirty="0" smtClean="0">
              <a:solidFill>
                <a:srgbClr val="FF0000"/>
              </a:solidFill>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endParaRPr lang="zh-CN" altLang="zh-CN" sz="2000" kern="0" dirty="0" smtClean="0">
              <a:ea typeface="楷体" panose="02010609060101010101" pitchFamily="49" charset="-122"/>
            </a:endParaRPr>
          </a:p>
          <a:p>
            <a:pPr marL="342900" indent="-342900" defTabSz="914400" eaLnBrk="0" fontAlgn="base" hangingPunct="0">
              <a:lnSpc>
                <a:spcPct val="100000"/>
              </a:lnSpc>
              <a:spcBef>
                <a:spcPct val="20000"/>
              </a:spcBef>
              <a:spcAft>
                <a:spcPct val="0"/>
              </a:spcAft>
              <a:buFontTx/>
              <a:buNone/>
              <a:defRPr/>
            </a:pPr>
            <a:endParaRPr lang="zh-CN" altLang="en-US" sz="2000" kern="0" dirty="0"/>
          </a:p>
        </p:txBody>
      </p:sp>
      <p:sp>
        <p:nvSpPr>
          <p:cNvPr id="9" name="Rectangle 2"/>
          <p:cNvSpPr txBox="1">
            <a:spLocks/>
          </p:cNvSpPr>
          <p:nvPr/>
        </p:nvSpPr>
        <p:spPr>
          <a:xfrm>
            <a:off x="883062" y="131484"/>
            <a:ext cx="8513186"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b="0" kern="0" dirty="0">
              <a:solidFill>
                <a:srgbClr val="FFFF00"/>
              </a:solidFill>
              <a:latin typeface="华文新魏" panose="02010800040101010101" pitchFamily="2" charset="-122"/>
              <a:ea typeface="华文新魏" panose="02010800040101010101" pitchFamily="2" charset="-122"/>
            </a:endParaRPr>
          </a:p>
        </p:txBody>
      </p:sp>
      <p:grpSp>
        <p:nvGrpSpPr>
          <p:cNvPr id="10" name="组 9"/>
          <p:cNvGrpSpPr/>
          <p:nvPr/>
        </p:nvGrpSpPr>
        <p:grpSpPr>
          <a:xfrm>
            <a:off x="1244354" y="1973119"/>
            <a:ext cx="3096332" cy="1980803"/>
            <a:chOff x="272703" y="1240061"/>
            <a:chExt cx="3096332" cy="1980803"/>
          </a:xfrm>
        </p:grpSpPr>
        <p:cxnSp>
          <p:nvCxnSpPr>
            <p:cNvPr id="11"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12"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13" name="矩形 1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214174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内容占位符 2"/>
          <p:cNvSpPr txBox="1">
            <a:spLocks/>
          </p:cNvSpPr>
          <p:nvPr/>
        </p:nvSpPr>
        <p:spPr>
          <a:xfrm>
            <a:off x="1035929" y="2099754"/>
            <a:ext cx="11014899" cy="4852988"/>
          </a:xfrm>
          <a:prstGeom prst="rect">
            <a:avLst/>
          </a:prstGeom>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defTabSz="914400" eaLnBrk="0" fontAlgn="base" hangingPunct="0">
              <a:lnSpc>
                <a:spcPct val="100000"/>
              </a:lnSpc>
              <a:spcBef>
                <a:spcPct val="20000"/>
              </a:spcBef>
              <a:spcAft>
                <a:spcPct val="0"/>
              </a:spcAft>
              <a:buFont typeface="Arial" panose="020B0604020202020204" pitchFamily="34" charset="0"/>
              <a:buNone/>
              <a:defRPr/>
            </a:pPr>
            <a:r>
              <a:rPr lang="zh-CN" altLang="en-US" sz="2800" b="1" dirty="0" smtClean="0">
                <a:latin typeface="楷体" panose="02010609060101010101" pitchFamily="49" charset="-122"/>
                <a:ea typeface="楷体" panose="02010609060101010101" pitchFamily="49" charset="-122"/>
              </a:rPr>
              <a:t>实施研究生“学术交流”计划</a:t>
            </a:r>
            <a:r>
              <a:rPr lang="zh-CN" altLang="en-US" sz="3200" b="1" dirty="0" smtClean="0">
                <a:latin typeface="楷体" panose="02010609060101010101" pitchFamily="49" charset="-122"/>
                <a:ea typeface="楷体" panose="02010609060101010101" pitchFamily="49" charset="-122"/>
              </a:rPr>
              <a:t>。</a:t>
            </a:r>
            <a:r>
              <a:rPr lang="zh-CN" altLang="en-US" sz="2800" dirty="0" smtClean="0">
                <a:latin typeface="楷体" panose="02010609060101010101" pitchFamily="49" charset="-122"/>
                <a:ea typeface="楷体" panose="02010609060101010101" pitchFamily="49" charset="-122"/>
              </a:rPr>
              <a:t>统筹多方资源，通过学术论坛、暑期学校、联合培养、海外研修、学术会议、学术沙龙、</a:t>
            </a:r>
            <a:r>
              <a:rPr lang="zh-CN" altLang="zh-CN" sz="2800" dirty="0" smtClean="0">
                <a:latin typeface="楷体" panose="02010609060101010101" pitchFamily="49" charset="-122"/>
                <a:ea typeface="楷体" panose="02010609060101010101" pitchFamily="49" charset="-122"/>
              </a:rPr>
              <a:t>学术讲座</a:t>
            </a:r>
            <a:r>
              <a:rPr lang="zh-CN" altLang="en-US" sz="2800" dirty="0" smtClean="0">
                <a:latin typeface="楷体" panose="02010609060101010101" pitchFamily="49" charset="-122"/>
                <a:ea typeface="楷体" panose="02010609060101010101" pitchFamily="49" charset="-122"/>
              </a:rPr>
              <a:t>等形式，面向学术学位研究生建立多层次全覆盖的学术交流计划，为研究生的学术交流提供全面的支持。</a:t>
            </a:r>
            <a:r>
              <a:rPr lang="zh-CN" altLang="en-US" sz="2800" b="1" dirty="0" smtClean="0">
                <a:latin typeface="楷体" panose="02010609060101010101" pitchFamily="49" charset="-122"/>
                <a:ea typeface="楷体" panose="02010609060101010101" pitchFamily="49" charset="-122"/>
              </a:rPr>
              <a:t>目前可申请项目：</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1</a:t>
            </a:r>
            <a:r>
              <a:rPr lang="zh-CN" altLang="en-US" sz="2800" b="1" dirty="0" smtClean="0">
                <a:latin typeface="楷体" panose="02010609060101010101" pitchFamily="49" charset="-122"/>
                <a:ea typeface="楷体" panose="02010609060101010101" pitchFamily="49" charset="-122"/>
              </a:rPr>
              <a:t>）国家留学基金委等各类公派项目；</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2</a:t>
            </a:r>
            <a:r>
              <a:rPr lang="zh-CN" altLang="en-US" sz="2800" b="1" dirty="0" smtClean="0">
                <a:latin typeface="楷体" panose="02010609060101010101" pitchFamily="49" charset="-122"/>
                <a:ea typeface="楷体" panose="02010609060101010101" pitchFamily="49" charset="-122"/>
              </a:rPr>
              <a:t>）各类联合培养项目，如中法联合培养等；</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3</a:t>
            </a:r>
            <a:r>
              <a:rPr lang="zh-CN" altLang="en-US" sz="2800" b="1" dirty="0" smtClean="0">
                <a:latin typeface="楷体" panose="02010609060101010101" pitchFamily="49" charset="-122"/>
                <a:ea typeface="楷体" panose="02010609060101010101" pitchFamily="49" charset="-122"/>
              </a:rPr>
              <a:t>）学校研究生出国境访学项目（</a:t>
            </a:r>
            <a:r>
              <a:rPr lang="en-US" altLang="zh-CN" sz="2800" b="1" dirty="0" smtClean="0">
                <a:latin typeface="楷体" panose="02010609060101010101" pitchFamily="49" charset="-122"/>
                <a:ea typeface="楷体" panose="02010609060101010101" pitchFamily="49" charset="-122"/>
              </a:rPr>
              <a:t>A</a:t>
            </a: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B</a:t>
            </a: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C</a:t>
            </a:r>
            <a:r>
              <a:rPr lang="zh-CN" altLang="en-US" sz="2800" b="1" dirty="0" smtClean="0">
                <a:latin typeface="楷体" panose="02010609060101010101" pitchFamily="49" charset="-122"/>
                <a:ea typeface="楷体" panose="02010609060101010101" pitchFamily="49" charset="-122"/>
              </a:rPr>
              <a:t>类）和国际会议资助项目；</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b="1" dirty="0" smtClean="0">
                <a:latin typeface="楷体" panose="02010609060101010101" pitchFamily="49" charset="-122"/>
                <a:ea typeface="楷体" panose="02010609060101010101" pitchFamily="49" charset="-122"/>
              </a:rPr>
              <a:t>（</a:t>
            </a:r>
            <a:r>
              <a:rPr lang="en-US" altLang="zh-CN" sz="2800" b="1" dirty="0" smtClean="0">
                <a:latin typeface="楷体" panose="02010609060101010101" pitchFamily="49" charset="-122"/>
                <a:ea typeface="楷体" panose="02010609060101010101" pitchFamily="49" charset="-122"/>
              </a:rPr>
              <a:t>4</a:t>
            </a:r>
            <a:r>
              <a:rPr lang="zh-CN" altLang="en-US" sz="2800" b="1" dirty="0" smtClean="0">
                <a:latin typeface="楷体" panose="02010609060101010101" pitchFamily="49" charset="-122"/>
                <a:ea typeface="楷体" panose="02010609060101010101" pitchFamily="49" charset="-122"/>
              </a:rPr>
              <a:t>）研究生学术沙龙项目，获学校经费资助，主持组织学术沙龙活动。</a:t>
            </a:r>
            <a:endParaRPr lang="en-US" altLang="zh-CN" sz="2800" b="1" dirty="0" smtClean="0">
              <a:latin typeface="楷体" panose="02010609060101010101" pitchFamily="49" charset="-122"/>
              <a:ea typeface="楷体" panose="02010609060101010101" pitchFamily="49" charset="-122"/>
            </a:endParaRPr>
          </a:p>
          <a:p>
            <a:pPr marL="0" indent="0">
              <a:buFont typeface="Arial" panose="020B0604020202020204" pitchFamily="34" charset="0"/>
              <a:buNone/>
              <a:defRPr/>
            </a:pPr>
            <a:r>
              <a:rPr lang="en-US" altLang="zh-CN" sz="2400" dirty="0" smtClean="0">
                <a:solidFill>
                  <a:srgbClr val="7030A0"/>
                </a:solidFill>
                <a:latin typeface="楷体" panose="02010609060101010101" pitchFamily="49" charset="-122"/>
                <a:ea typeface="楷体" panose="02010609060101010101" pitchFamily="49" charset="-122"/>
              </a:rPr>
              <a:t> </a:t>
            </a:r>
          </a:p>
          <a:p>
            <a:pPr marL="0" indent="0" defTabSz="914400" eaLnBrk="0" fontAlgn="base" hangingPunct="0">
              <a:lnSpc>
                <a:spcPct val="100000"/>
              </a:lnSpc>
              <a:spcBef>
                <a:spcPct val="20000"/>
              </a:spcBef>
              <a:spcAft>
                <a:spcPct val="0"/>
              </a:spcAft>
              <a:buFontTx/>
              <a:buNone/>
              <a:defRPr/>
            </a:pPr>
            <a:endParaRPr lang="en-US" altLang="zh-CN" sz="2400" kern="0" dirty="0">
              <a:latin typeface="楷体" panose="02010609060101010101" pitchFamily="49" charset="-122"/>
              <a:ea typeface="楷体" panose="02010609060101010101" pitchFamily="49" charset="-122"/>
            </a:endParaRPr>
          </a:p>
        </p:txBody>
      </p:sp>
      <p:sp>
        <p:nvSpPr>
          <p:cNvPr id="9" name="Rectangle 2"/>
          <p:cNvSpPr txBox="1">
            <a:spLocks/>
          </p:cNvSpPr>
          <p:nvPr/>
        </p:nvSpPr>
        <p:spPr>
          <a:xfrm>
            <a:off x="-693630" y="444500"/>
            <a:ext cx="7772400" cy="1523453"/>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关于学术交流</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8658262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12" name="标题 1"/>
          <p:cNvSpPr txBox="1">
            <a:spLocks/>
          </p:cNvSpPr>
          <p:nvPr/>
        </p:nvSpPr>
        <p:spPr>
          <a:xfrm>
            <a:off x="1635575" y="206205"/>
            <a:ext cx="8229600" cy="1143000"/>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smtClean="0">
                <a:solidFill>
                  <a:srgbClr val="FFFF00"/>
                </a:solidFill>
                <a:latin typeface="华文新魏" panose="02010800040101010101" pitchFamily="2" charset="-122"/>
                <a:ea typeface="华文新魏" panose="02010800040101010101" pitchFamily="2" charset="-122"/>
              </a:rPr>
              <a:t>关于学科竞赛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pic>
        <p:nvPicPr>
          <p:cNvPr id="16" name="图片 3"/>
          <p:cNvPicPr>
            <a:picLocks noChangeAspect="1"/>
          </p:cNvPicPr>
          <p:nvPr/>
        </p:nvPicPr>
        <p:blipFill>
          <a:blip r:embed="rId4"/>
          <a:srcRect t="38718"/>
          <a:stretch>
            <a:fillRect/>
          </a:stretch>
        </p:blipFill>
        <p:spPr>
          <a:xfrm>
            <a:off x="7123673" y="2422188"/>
            <a:ext cx="4417017" cy="1900425"/>
          </a:xfrm>
          <a:prstGeom prst="rect">
            <a:avLst/>
          </a:prstGeom>
          <a:noFill/>
          <a:ln w="9525">
            <a:noFill/>
          </a:ln>
        </p:spPr>
      </p:pic>
      <p:pic>
        <p:nvPicPr>
          <p:cNvPr id="21" name="图片 4"/>
          <p:cNvPicPr>
            <a:picLocks noChangeAspect="1"/>
          </p:cNvPicPr>
          <p:nvPr/>
        </p:nvPicPr>
        <p:blipFill rotWithShape="1">
          <a:blip r:embed="rId5"/>
          <a:srcRect t="32487"/>
          <a:stretch/>
        </p:blipFill>
        <p:spPr>
          <a:xfrm>
            <a:off x="6598517" y="4744855"/>
            <a:ext cx="4548471" cy="1836845"/>
          </a:xfrm>
          <a:prstGeom prst="rect">
            <a:avLst/>
          </a:prstGeom>
          <a:noFill/>
          <a:ln w="9525">
            <a:noFill/>
          </a:ln>
        </p:spPr>
      </p:pic>
      <p:sp>
        <p:nvSpPr>
          <p:cNvPr id="25" name="矩形 24"/>
          <p:cNvSpPr/>
          <p:nvPr/>
        </p:nvSpPr>
        <p:spPr>
          <a:xfrm>
            <a:off x="639788" y="2544513"/>
            <a:ext cx="11666512" cy="2144177"/>
          </a:xfrm>
          <a:prstGeom prst="rect">
            <a:avLst/>
          </a:prstGeom>
        </p:spPr>
        <p:txBody>
          <a:bodyPr wrap="square">
            <a:spAutoFit/>
          </a:bodyPr>
          <a:lstStyle/>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1</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a:t>
            </a:r>
            <a:r>
              <a:rPr lang="zh-CN" altLang="en-US" sz="2400" dirty="0">
                <a:solidFill>
                  <a:srgbClr val="000000"/>
                </a:solidFill>
                <a:latin typeface="KaiTi" charset="-122"/>
                <a:ea typeface="KaiTi" charset="-122"/>
                <a:cs typeface="KaiTi" charset="-122"/>
              </a:rPr>
              <a:t>中国</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研究生</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智慧城市技术与创意设计</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大赛</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2</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．中国研究生移动终端应用设计创新大赛     </a:t>
            </a:r>
            <a:endPar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3</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．中国研究生未来飞行器创新大赛</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4</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a:t>
            </a:r>
            <a:r>
              <a:rPr lang="zh-CN" altLang="en-US" sz="2400" dirty="0">
                <a:solidFill>
                  <a:srgbClr val="000000"/>
                </a:solidFill>
                <a:latin typeface="KaiTi" charset="-122"/>
                <a:ea typeface="KaiTi" charset="-122"/>
                <a:cs typeface="KaiTi" charset="-122"/>
              </a:rPr>
              <a:t>中国</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研究生</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数学建模竞赛               </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  </a:t>
            </a:r>
            <a:endPar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5</a:t>
            </a: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 </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中国石油工程设计</a:t>
            </a:r>
            <a:r>
              <a:rPr kumimoji="0" lang="zh-CN" altLang="en-US"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大赛</a:t>
            </a:r>
            <a:endPar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endParaRPr>
          </a:p>
        </p:txBody>
      </p:sp>
      <p:sp>
        <p:nvSpPr>
          <p:cNvPr id="27" name="矩形 26"/>
          <p:cNvSpPr/>
          <p:nvPr/>
        </p:nvSpPr>
        <p:spPr>
          <a:xfrm>
            <a:off x="3556779" y="1683907"/>
            <a:ext cx="8121763" cy="729430"/>
          </a:xfrm>
          <a:prstGeom prst="rect">
            <a:avLst/>
          </a:prstGeom>
        </p:spPr>
        <p:txBody>
          <a:bodyPr wrap="square">
            <a:spAutoFit/>
          </a:bodyPr>
          <a:lstStyle/>
          <a:p>
            <a:pPr lvl="0">
              <a:lnSpc>
                <a:spcPts val="1500"/>
              </a:lnSpc>
              <a:spcAft>
                <a:spcPts val="1200"/>
              </a:spcAft>
              <a:defRPr/>
            </a:pPr>
            <a:r>
              <a:rPr lang="zh-CN" altLang="en-US" sz="3200" b="1" dirty="0">
                <a:latin typeface="楷体" panose="02010609060101010101" pitchFamily="49" charset="-122"/>
                <a:ea typeface="楷体" panose="02010609060101010101" pitchFamily="49" charset="-122"/>
              </a:rPr>
              <a:t>全国“互联网</a:t>
            </a:r>
            <a:r>
              <a:rPr lang="en-US" altLang="zh-CN" sz="3200" b="1" dirty="0">
                <a:latin typeface="楷体" panose="02010609060101010101" pitchFamily="49" charset="-122"/>
                <a:ea typeface="楷体" panose="02010609060101010101" pitchFamily="49" charset="-122"/>
              </a:rPr>
              <a:t>+</a:t>
            </a:r>
            <a:r>
              <a:rPr lang="zh-CN" altLang="en-US" sz="3200" b="1" dirty="0">
                <a:latin typeface="楷体" panose="02010609060101010101" pitchFamily="49" charset="-122"/>
                <a:ea typeface="楷体" panose="02010609060101010101" pitchFamily="49" charset="-122"/>
              </a:rPr>
              <a:t>”、挑战杯等重要赛事</a:t>
            </a:r>
          </a:p>
          <a:p>
            <a:pPr lvl="0">
              <a:lnSpc>
                <a:spcPts val="1500"/>
              </a:lnSpc>
              <a:spcBef>
                <a:spcPct val="20000"/>
              </a:spcBef>
              <a:spcAft>
                <a:spcPts val="1200"/>
              </a:spcAft>
              <a:defRPr/>
            </a:pPr>
            <a:r>
              <a:rPr lang="zh-CN" altLang="en-US" sz="3200" b="1" dirty="0">
                <a:latin typeface="楷体" panose="02010609060101010101" pitchFamily="49" charset="-122"/>
                <a:ea typeface="楷体" panose="02010609060101010101" pitchFamily="49" charset="-122"/>
              </a:rPr>
              <a:t>中国</a:t>
            </a:r>
            <a:r>
              <a:rPr lang="zh-CN" altLang="en-US" sz="3200" b="1" dirty="0" smtClean="0">
                <a:latin typeface="楷体" panose="02010609060101010101" pitchFamily="49" charset="-122"/>
                <a:ea typeface="楷体" panose="02010609060101010101" pitchFamily="49" charset="-122"/>
              </a:rPr>
              <a:t>研究生</a:t>
            </a:r>
            <a:r>
              <a:rPr lang="zh-CN" altLang="en-US" sz="3200" b="1" dirty="0">
                <a:latin typeface="楷体" panose="02010609060101010101" pitchFamily="49" charset="-122"/>
                <a:ea typeface="楷体" panose="02010609060101010101" pitchFamily="49" charset="-122"/>
              </a:rPr>
              <a:t>创新实践系列十大主题赛事</a:t>
            </a:r>
            <a:endParaRPr lang="en-US" altLang="zh-CN" sz="3200" b="1" dirty="0">
              <a:latin typeface="楷体" panose="02010609060101010101" pitchFamily="49" charset="-122"/>
              <a:ea typeface="楷体" panose="02010609060101010101" pitchFamily="49" charset="-122"/>
            </a:endParaRPr>
          </a:p>
        </p:txBody>
      </p:sp>
      <p:sp>
        <p:nvSpPr>
          <p:cNvPr id="3" name="矩形 2"/>
          <p:cNvSpPr/>
          <p:nvPr/>
        </p:nvSpPr>
        <p:spPr>
          <a:xfrm>
            <a:off x="234313" y="4909793"/>
            <a:ext cx="5833146" cy="1384995"/>
          </a:xfrm>
          <a:prstGeom prst="rect">
            <a:avLst/>
          </a:prstGeom>
        </p:spPr>
        <p:txBody>
          <a:bodyPr wrap="square">
            <a:spAutoFit/>
          </a:bodyPr>
          <a:lstStyle/>
          <a:p>
            <a:pPr>
              <a:lnSpc>
                <a:spcPct val="150000"/>
              </a:lnSpc>
              <a:defRPr/>
            </a:pPr>
            <a:r>
              <a:rPr lang="zh-CN" altLang="en-US" sz="2800" kern="0" dirty="0">
                <a:solidFill>
                  <a:srgbClr val="FF0000"/>
                </a:solidFill>
                <a:latin typeface="楷体" panose="02010609060101010101" pitchFamily="49" charset="-122"/>
                <a:ea typeface="楷体" panose="02010609060101010101" pitchFamily="49" charset="-122"/>
              </a:rPr>
              <a:t>学校支持学生积极参加学科竞赛，并对获奖学生给予奖励。</a:t>
            </a:r>
            <a:endParaRPr lang="en-US" altLang="zh-CN" sz="2800" kern="0" dirty="0">
              <a:solidFill>
                <a:srgbClr val="FF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423730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12" name="标题 1"/>
          <p:cNvSpPr txBox="1">
            <a:spLocks/>
          </p:cNvSpPr>
          <p:nvPr/>
        </p:nvSpPr>
        <p:spPr>
          <a:xfrm>
            <a:off x="1635575" y="206205"/>
            <a:ext cx="8229600" cy="1143000"/>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smtClean="0">
                <a:solidFill>
                  <a:srgbClr val="FFFF00"/>
                </a:solidFill>
                <a:latin typeface="华文新魏" panose="02010800040101010101" pitchFamily="2" charset="-122"/>
                <a:ea typeface="华文新魏" panose="02010800040101010101" pitchFamily="2" charset="-122"/>
              </a:rPr>
              <a:t>关于学科竞赛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5" name="矩形 24"/>
          <p:cNvSpPr/>
          <p:nvPr/>
        </p:nvSpPr>
        <p:spPr>
          <a:xfrm>
            <a:off x="639788" y="2663781"/>
            <a:ext cx="11666512" cy="2144177"/>
          </a:xfrm>
          <a:prstGeom prst="rect">
            <a:avLst/>
          </a:prstGeom>
        </p:spPr>
        <p:txBody>
          <a:bodyPr wrap="square">
            <a:spAutoFit/>
          </a:bodyPr>
          <a:lstStyle/>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6</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．中国研究生电子设计竞赛 </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7</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．中国研究生石油装备创新设计大赛 </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8</a:t>
            </a: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 </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中国研究生公共管理案例大赛 </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9</a:t>
            </a: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 </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 </a:t>
            </a:r>
            <a:r>
              <a:rPr kumimoji="0" lang="en-US" altLang="zh-CN" sz="2400" b="0" i="0" u="none" strike="noStrike" kern="1200" cap="none" spc="0" normalizeH="0" baseline="0" noProof="0" dirty="0" err="1">
                <a:ln>
                  <a:noFill/>
                </a:ln>
                <a:solidFill>
                  <a:srgbClr val="000000"/>
                </a:solidFill>
                <a:effectLst/>
                <a:uLnTx/>
                <a:uFillTx/>
                <a:latin typeface="KaiTi" charset="-122"/>
                <a:ea typeface="KaiTi" charset="-122"/>
                <a:cs typeface="KaiTi" charset="-122"/>
              </a:rPr>
              <a:t>MPAcc</a:t>
            </a: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 </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学生案例大赛</a:t>
            </a: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2400" b="0" i="0" u="none" strike="noStrike" kern="1200" cap="none" spc="0" normalizeH="0" baseline="0" noProof="0" dirty="0" smtClean="0">
                <a:ln>
                  <a:noFill/>
                </a:ln>
                <a:solidFill>
                  <a:srgbClr val="000000"/>
                </a:solidFill>
                <a:effectLst/>
                <a:uLnTx/>
                <a:uFillTx/>
                <a:latin typeface="KaiTi" charset="-122"/>
                <a:ea typeface="KaiTi" charset="-122"/>
                <a:cs typeface="KaiTi" charset="-122"/>
              </a:rPr>
              <a:t>10</a:t>
            </a:r>
            <a:r>
              <a:rPr kumimoji="0" lang="en-US" altLang="zh-CN" sz="2400" b="0" i="0" u="none" strike="noStrike" kern="1200" cap="none" spc="0" normalizeH="0" baseline="0" noProof="0" dirty="0">
                <a:ln>
                  <a:noFill/>
                </a:ln>
                <a:solidFill>
                  <a:srgbClr val="000000"/>
                </a:solidFill>
                <a:effectLst/>
                <a:uLnTx/>
                <a:uFillTx/>
                <a:latin typeface="KaiTi" charset="-122"/>
                <a:ea typeface="KaiTi" charset="-122"/>
                <a:cs typeface="KaiTi" charset="-122"/>
              </a:rPr>
              <a:t>. </a:t>
            </a:r>
            <a:r>
              <a:rPr kumimoji="0" lang="zh-CN" altLang="en-US" sz="2400" b="0" i="0" u="none" strike="noStrike" kern="1200" cap="none" spc="0" normalizeH="0" baseline="0" noProof="0" dirty="0">
                <a:ln>
                  <a:noFill/>
                </a:ln>
                <a:solidFill>
                  <a:srgbClr val="000000"/>
                </a:solidFill>
                <a:effectLst/>
                <a:uLnTx/>
                <a:uFillTx/>
                <a:latin typeface="KaiTi" charset="-122"/>
                <a:ea typeface="KaiTi" charset="-122"/>
                <a:cs typeface="KaiTi" charset="-122"/>
              </a:rPr>
              <a:t>中国研究生创“芯”大赛</a:t>
            </a:r>
          </a:p>
        </p:txBody>
      </p:sp>
      <p:sp>
        <p:nvSpPr>
          <p:cNvPr id="27" name="矩形 26"/>
          <p:cNvSpPr/>
          <p:nvPr/>
        </p:nvSpPr>
        <p:spPr>
          <a:xfrm>
            <a:off x="2725908" y="1565236"/>
            <a:ext cx="8121763" cy="954107"/>
          </a:xfrm>
          <a:prstGeom prst="rect">
            <a:avLst/>
          </a:prstGeom>
        </p:spPr>
        <p:txBody>
          <a:bodyPr wrap="square">
            <a:spAutoFit/>
          </a:bodyPr>
          <a:lstStyle/>
          <a:p>
            <a:pPr>
              <a:spcAft>
                <a:spcPts val="1200"/>
              </a:spcAft>
              <a:defRPr/>
            </a:pPr>
            <a:r>
              <a:rPr lang="zh-CN" altLang="en-US" sz="2800" b="1" kern="0" dirty="0">
                <a:latin typeface="楷体" panose="02010609060101010101" pitchFamily="49" charset="-122"/>
                <a:ea typeface="楷体" panose="02010609060101010101" pitchFamily="49" charset="-122"/>
              </a:rPr>
              <a:t>主要</a:t>
            </a:r>
            <a:r>
              <a:rPr lang="zh-CN" altLang="en-US" sz="2800" b="1" kern="0" dirty="0" smtClean="0">
                <a:latin typeface="楷体" panose="02010609060101010101" pitchFamily="49" charset="-122"/>
                <a:ea typeface="楷体" panose="02010609060101010101" pitchFamily="49" charset="-122"/>
              </a:rPr>
              <a:t>指</a:t>
            </a:r>
            <a:r>
              <a:rPr lang="zh-CN" altLang="en-US" sz="2800" b="1" kern="0" dirty="0">
                <a:latin typeface="楷体" panose="02010609060101010101" pitchFamily="49" charset="-122"/>
                <a:ea typeface="楷体" panose="02010609060101010101" pitchFamily="49" charset="-122"/>
              </a:rPr>
              <a:t>中国</a:t>
            </a:r>
            <a:r>
              <a:rPr lang="zh-CN" altLang="en-US" sz="2800" b="1" kern="0" dirty="0" smtClean="0">
                <a:latin typeface="楷体" panose="02010609060101010101" pitchFamily="49" charset="-122"/>
                <a:ea typeface="楷体" panose="02010609060101010101" pitchFamily="49" charset="-122"/>
              </a:rPr>
              <a:t>研究生</a:t>
            </a:r>
            <a:r>
              <a:rPr lang="zh-CN" altLang="en-US" sz="2800" b="1" kern="0" dirty="0">
                <a:latin typeface="楷体" panose="02010609060101010101" pitchFamily="49" charset="-122"/>
                <a:ea typeface="楷体" panose="02010609060101010101" pitchFamily="49" charset="-122"/>
              </a:rPr>
              <a:t>创新实践</a:t>
            </a:r>
            <a:r>
              <a:rPr lang="zh-CN" altLang="en-US" sz="2800" b="1" kern="0" dirty="0" smtClean="0">
                <a:latin typeface="楷体" panose="02010609060101010101" pitchFamily="49" charset="-122"/>
                <a:ea typeface="楷体" panose="02010609060101010101" pitchFamily="49" charset="-122"/>
              </a:rPr>
              <a:t>系列赛事</a:t>
            </a:r>
            <a:r>
              <a:rPr lang="zh-CN" altLang="en-US" sz="2800" b="1" kern="0" dirty="0">
                <a:latin typeface="楷体" panose="02010609060101010101" pitchFamily="49" charset="-122"/>
                <a:ea typeface="楷体" panose="02010609060101010101" pitchFamily="49" charset="-122"/>
              </a:rPr>
              <a:t>和其他高水平国内、国际研究生学科竞赛。包括：</a:t>
            </a:r>
            <a:endParaRPr lang="en-US" altLang="zh-CN" sz="2800" b="1" kern="0" dirty="0">
              <a:latin typeface="楷体" panose="02010609060101010101" pitchFamily="49" charset="-122"/>
              <a:ea typeface="楷体" panose="02010609060101010101" pitchFamily="49" charset="-122"/>
            </a:endParaRPr>
          </a:p>
        </p:txBody>
      </p:sp>
      <p:pic>
        <p:nvPicPr>
          <p:cNvPr id="13" name="图片 3"/>
          <p:cNvPicPr>
            <a:picLocks noChangeAspect="1"/>
          </p:cNvPicPr>
          <p:nvPr/>
        </p:nvPicPr>
        <p:blipFill>
          <a:blip r:embed="rId4"/>
          <a:stretch>
            <a:fillRect/>
          </a:stretch>
        </p:blipFill>
        <p:spPr>
          <a:xfrm>
            <a:off x="6096000" y="2879101"/>
            <a:ext cx="4475163" cy="2808288"/>
          </a:xfrm>
          <a:prstGeom prst="rect">
            <a:avLst/>
          </a:prstGeom>
          <a:noFill/>
          <a:ln w="9525">
            <a:noFill/>
          </a:ln>
        </p:spPr>
      </p:pic>
      <p:sp>
        <p:nvSpPr>
          <p:cNvPr id="3" name="矩形 2"/>
          <p:cNvSpPr/>
          <p:nvPr/>
        </p:nvSpPr>
        <p:spPr>
          <a:xfrm>
            <a:off x="497305" y="4933636"/>
            <a:ext cx="5287478" cy="1384995"/>
          </a:xfrm>
          <a:prstGeom prst="rect">
            <a:avLst/>
          </a:prstGeom>
        </p:spPr>
        <p:txBody>
          <a:bodyPr wrap="square">
            <a:spAutoFit/>
          </a:bodyPr>
          <a:lstStyle/>
          <a:p>
            <a:pPr lvl="0">
              <a:lnSpc>
                <a:spcPct val="150000"/>
              </a:lnSpc>
              <a:defRPr/>
            </a:pPr>
            <a:r>
              <a:rPr lang="zh-CN" altLang="en-US" sz="2800" kern="0" dirty="0">
                <a:solidFill>
                  <a:srgbClr val="FF0000"/>
                </a:solidFill>
                <a:latin typeface="楷体" panose="02010609060101010101" pitchFamily="49" charset="-122"/>
                <a:ea typeface="楷体" panose="02010609060101010101" pitchFamily="49" charset="-122"/>
              </a:rPr>
              <a:t>学校支持学生积极参加学科竞赛，并对获奖学生给予奖励。</a:t>
            </a:r>
            <a:endParaRPr lang="en-US" altLang="zh-CN" sz="2800" kern="0" dirty="0">
              <a:solidFill>
                <a:srgbClr val="FF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723842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内容占位符 2"/>
          <p:cNvSpPr txBox="1">
            <a:spLocks/>
          </p:cNvSpPr>
          <p:nvPr/>
        </p:nvSpPr>
        <p:spPr>
          <a:xfrm>
            <a:off x="906541" y="2365513"/>
            <a:ext cx="10722242" cy="4863666"/>
          </a:xfrm>
          <a:prstGeom prst="rect">
            <a:avLst/>
          </a:prstGeom>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defTabSz="914400" eaLnBrk="0" fontAlgn="base" hangingPunct="0">
              <a:lnSpc>
                <a:spcPct val="100000"/>
              </a:lnSpc>
              <a:spcBef>
                <a:spcPct val="20000"/>
              </a:spcBef>
              <a:spcAft>
                <a:spcPct val="0"/>
              </a:spcAft>
              <a:buFont typeface="Arial" panose="020B0604020202020204" pitchFamily="34" charset="0"/>
              <a:buNone/>
              <a:defRPr/>
            </a:pPr>
            <a:r>
              <a:rPr lang="zh-CN" altLang="en-US" sz="2800" b="1" kern="0" dirty="0" smtClean="0">
                <a:latin typeface="楷体" panose="02010609060101010101" pitchFamily="49" charset="-122"/>
                <a:ea typeface="楷体" panose="02010609060101010101" pitchFamily="49" charset="-122"/>
              </a:rPr>
              <a:t>主要项目</a:t>
            </a:r>
            <a:endParaRPr lang="en-US" altLang="zh-CN" sz="2800" b="1" kern="0" dirty="0" smtClean="0">
              <a:latin typeface="楷体" panose="02010609060101010101" pitchFamily="49" charset="-122"/>
              <a:ea typeface="楷体" panose="02010609060101010101" pitchFamily="49" charset="-122"/>
            </a:endParaRPr>
          </a:p>
          <a:p>
            <a:pPr marL="514350" indent="-514350">
              <a:buFont typeface="Arial" panose="020B0604020202020204" pitchFamily="34" charset="0"/>
              <a:buAutoNum type="arabicPeriod"/>
              <a:defRPr/>
            </a:pPr>
            <a:r>
              <a:rPr lang="zh-CN" altLang="en-US" sz="2800" b="1" dirty="0" smtClean="0">
                <a:latin typeface="楷体" panose="02010609060101010101" pitchFamily="49" charset="-122"/>
                <a:ea typeface="楷体" panose="02010609060101010101" pitchFamily="49" charset="-122"/>
              </a:rPr>
              <a:t>博士研究生科研能力提升计划：</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dirty="0" smtClean="0">
                <a:latin typeface="楷体" panose="02010609060101010101" pitchFamily="49" charset="-122"/>
                <a:ea typeface="楷体" panose="02010609060101010101" pitchFamily="49" charset="-122"/>
              </a:rPr>
              <a:t>每年开展博士生科研项目立项评审，资助博士生进行科学研究，鼓励博士研究生发表高水平科研成果</a:t>
            </a:r>
            <a:r>
              <a:rPr lang="zh-CN" altLang="zh-CN" sz="2800" kern="0" dirty="0" smtClean="0">
                <a:latin typeface="楷体" panose="02010609060101010101" pitchFamily="49" charset="-122"/>
                <a:ea typeface="楷体" panose="02010609060101010101" pitchFamily="49" charset="-122"/>
              </a:rPr>
              <a:t>。</a:t>
            </a:r>
            <a:endParaRPr lang="en-US" altLang="zh-CN" sz="2800" dirty="0" smtClean="0">
              <a:latin typeface="楷体" panose="02010609060101010101" pitchFamily="49" charset="-122"/>
              <a:ea typeface="楷体" panose="02010609060101010101" pitchFamily="49" charset="-122"/>
            </a:endParaRPr>
          </a:p>
          <a:p>
            <a:pPr marL="0" indent="0">
              <a:buFont typeface="Arial" panose="020B0604020202020204" pitchFamily="34" charset="0"/>
              <a:buNone/>
              <a:defRPr/>
            </a:pPr>
            <a:r>
              <a:rPr lang="en-US" altLang="zh-CN" sz="2800" dirty="0" smtClean="0">
                <a:latin typeface="楷体" panose="02010609060101010101" pitchFamily="49" charset="-122"/>
                <a:ea typeface="楷体" panose="02010609060101010101" pitchFamily="49" charset="-122"/>
              </a:rPr>
              <a:t>2</a:t>
            </a:r>
            <a:r>
              <a:rPr lang="en-US" altLang="zh-CN" sz="2800" b="1"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未来科学家培育项目：</a:t>
            </a:r>
            <a:endParaRPr lang="en-US" altLang="zh-CN" sz="2800" b="1" dirty="0" smtClean="0">
              <a:latin typeface="楷体" panose="02010609060101010101" pitchFamily="49" charset="-122"/>
              <a:ea typeface="楷体" panose="02010609060101010101" pitchFamily="49" charset="-122"/>
            </a:endParaRPr>
          </a:p>
          <a:p>
            <a:pPr marL="0" indent="0">
              <a:buNone/>
              <a:defRPr/>
            </a:pPr>
            <a:r>
              <a:rPr lang="zh-CN" altLang="en-US" sz="2800" dirty="0" smtClean="0">
                <a:latin typeface="楷体" panose="02010609060101010101" pitchFamily="49" charset="-122"/>
                <a:ea typeface="楷体" panose="02010609060101010101" pitchFamily="49" charset="-122"/>
              </a:rPr>
              <a:t>加大</a:t>
            </a:r>
            <a:r>
              <a:rPr lang="zh-CN" altLang="en-US" sz="2800" dirty="0">
                <a:latin typeface="楷体" panose="02010609060101010101" pitchFamily="49" charset="-122"/>
                <a:ea typeface="楷体" panose="02010609060101010101" pitchFamily="49" charset="-122"/>
              </a:rPr>
              <a:t>优秀博士研究生培养力度，</a:t>
            </a:r>
            <a:r>
              <a:rPr lang="zh-CN" altLang="en-US" sz="2800" dirty="0" smtClean="0">
                <a:latin typeface="楷体" panose="02010609060101010101" pitchFamily="49" charset="-122"/>
                <a:ea typeface="楷体" panose="02010609060101010101" pitchFamily="49" charset="-122"/>
              </a:rPr>
              <a:t>通过院系推荐、学校答辩评审，选拔具有</a:t>
            </a:r>
            <a:r>
              <a:rPr lang="zh-CN" altLang="en-US" sz="2800" dirty="0">
                <a:latin typeface="楷体" panose="02010609060101010101" pitchFamily="49" charset="-122"/>
                <a:ea typeface="楷体" panose="02010609060101010101" pitchFamily="49" charset="-122"/>
              </a:rPr>
              <a:t>远大学术抱负和志向，具有公认学术发展潜力的博士研究生进行重点培养，使之成为所在领域的优秀后备人才</a:t>
            </a:r>
            <a:r>
              <a:rPr lang="zh-CN" altLang="en-US" sz="2800" dirty="0" smtClean="0">
                <a:latin typeface="楷体" panose="02010609060101010101" pitchFamily="49" charset="-122"/>
                <a:ea typeface="楷体" panose="02010609060101010101" pitchFamily="49" charset="-122"/>
              </a:rPr>
              <a:t>。 </a:t>
            </a:r>
            <a:endParaRPr lang="en-US" altLang="zh-CN" sz="2800" kern="0" dirty="0">
              <a:latin typeface="楷体" panose="02010609060101010101" pitchFamily="49" charset="-122"/>
              <a:ea typeface="楷体" panose="02010609060101010101" pitchFamily="49" charset="-122"/>
            </a:endParaRPr>
          </a:p>
        </p:txBody>
      </p:sp>
      <p:sp>
        <p:nvSpPr>
          <p:cNvPr id="10" name="Rectangle 2"/>
          <p:cNvSpPr txBox="1">
            <a:spLocks/>
          </p:cNvSpPr>
          <p:nvPr/>
        </p:nvSpPr>
        <p:spPr>
          <a:xfrm>
            <a:off x="-124878" y="255371"/>
            <a:ext cx="7772400" cy="1474036"/>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关于科研能力提升计划</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grpSp>
        <p:nvGrpSpPr>
          <p:cNvPr id="11" name="组 10"/>
          <p:cNvGrpSpPr/>
          <p:nvPr/>
        </p:nvGrpSpPr>
        <p:grpSpPr>
          <a:xfrm>
            <a:off x="345438" y="2239241"/>
            <a:ext cx="3096332" cy="1980803"/>
            <a:chOff x="272703" y="1240061"/>
            <a:chExt cx="3096332" cy="1980803"/>
          </a:xfrm>
        </p:grpSpPr>
        <p:cxnSp>
          <p:nvCxnSpPr>
            <p:cNvPr id="12"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13"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14" name="矩形 13"/>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263889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内容占位符 2"/>
          <p:cNvSpPr txBox="1">
            <a:spLocks/>
          </p:cNvSpPr>
          <p:nvPr/>
        </p:nvSpPr>
        <p:spPr>
          <a:xfrm>
            <a:off x="1053548" y="2534482"/>
            <a:ext cx="10714382" cy="2529813"/>
          </a:xfrm>
          <a:prstGeom prst="rect">
            <a:avLst/>
          </a:prstGeom>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lnSpc>
                <a:spcPts val="3000"/>
              </a:lnSpc>
              <a:spcBef>
                <a:spcPts val="0"/>
              </a:spcBef>
              <a:buNone/>
              <a:defRPr/>
            </a:pPr>
            <a:r>
              <a:rPr lang="en-US" altLang="zh-CN" sz="2800" dirty="0" smtClean="0">
                <a:latin typeface="楷体" panose="02010609060101010101" pitchFamily="49" charset="-122"/>
                <a:ea typeface="楷体" panose="02010609060101010101" pitchFamily="49" charset="-122"/>
              </a:rPr>
              <a:t>1.</a:t>
            </a:r>
            <a:r>
              <a:rPr lang="zh-CN" altLang="en-US" sz="2800" dirty="0" smtClean="0">
                <a:latin typeface="楷体" panose="02010609060101010101" pitchFamily="49" charset="-122"/>
                <a:ea typeface="楷体" panose="02010609060101010101" pitchFamily="49" charset="-122"/>
              </a:rPr>
              <a:t>研究生院、创新</a:t>
            </a:r>
            <a:r>
              <a:rPr lang="zh-CN" altLang="en-US" sz="2800" dirty="0">
                <a:latin typeface="楷体" panose="02010609060101010101" pitchFamily="49" charset="-122"/>
                <a:ea typeface="楷体" panose="02010609060101010101" pitchFamily="49" charset="-122"/>
              </a:rPr>
              <a:t>创业</a:t>
            </a:r>
            <a:r>
              <a:rPr lang="zh-CN" altLang="en-US" sz="2800" dirty="0" smtClean="0">
                <a:latin typeface="楷体" panose="02010609060101010101" pitchFamily="49" charset="-122"/>
                <a:ea typeface="楷体" panose="02010609060101010101" pitchFamily="49" charset="-122"/>
              </a:rPr>
              <a:t>学院及各专业院系协同合作</a:t>
            </a:r>
            <a:r>
              <a:rPr lang="zh-CN" altLang="en-US" sz="2800" dirty="0">
                <a:latin typeface="楷体" panose="02010609060101010101" pitchFamily="49" charset="-122"/>
                <a:ea typeface="楷体" panose="02010609060101010101" pitchFamily="49" charset="-122"/>
              </a:rPr>
              <a:t>，</a:t>
            </a:r>
            <a:r>
              <a:rPr lang="zh-CN" altLang="en-US" sz="2800" dirty="0" smtClean="0">
                <a:latin typeface="楷体" panose="02010609060101010101" pitchFamily="49" charset="-122"/>
                <a:ea typeface="楷体" panose="02010609060101010101" pitchFamily="49" charset="-122"/>
              </a:rPr>
              <a:t>通过</a:t>
            </a:r>
            <a:r>
              <a:rPr lang="zh-CN" altLang="en-US" sz="2800" dirty="0">
                <a:latin typeface="楷体" panose="02010609060101010101" pitchFamily="49" charset="-122"/>
                <a:ea typeface="楷体" panose="02010609060101010101" pitchFamily="49" charset="-122"/>
              </a:rPr>
              <a:t>双</a:t>
            </a:r>
            <a:r>
              <a:rPr lang="zh-CN" altLang="en-US" sz="2800" dirty="0" smtClean="0">
                <a:latin typeface="楷体" panose="02010609060101010101" pitchFamily="49" charset="-122"/>
                <a:ea typeface="楷体" panose="02010609060101010101" pitchFamily="49" charset="-122"/>
              </a:rPr>
              <a:t>创课程、科研训练、竞赛</a:t>
            </a:r>
            <a:r>
              <a:rPr lang="zh-CN" altLang="en-US" sz="2800" dirty="0">
                <a:latin typeface="楷体" panose="02010609060101010101" pitchFamily="49" charset="-122"/>
                <a:ea typeface="楷体" panose="02010609060101010101" pitchFamily="49" charset="-122"/>
              </a:rPr>
              <a:t>组织</a:t>
            </a:r>
            <a:r>
              <a:rPr lang="zh-CN" altLang="en-US" sz="2800" dirty="0" smtClean="0">
                <a:latin typeface="楷体" panose="02010609060101010101" pitchFamily="49" charset="-122"/>
                <a:ea typeface="楷体" panose="02010609060101010101" pitchFamily="49" charset="-122"/>
              </a:rPr>
              <a:t>、双创基地、</a:t>
            </a:r>
            <a:r>
              <a:rPr lang="zh-CN" altLang="en-US" sz="2800" dirty="0">
                <a:latin typeface="楷体" panose="02010609060101010101" pitchFamily="49" charset="-122"/>
                <a:ea typeface="楷体" panose="02010609060101010101" pitchFamily="49" charset="-122"/>
              </a:rPr>
              <a:t>创业指导</a:t>
            </a:r>
            <a:r>
              <a:rPr lang="zh-CN" altLang="en-US" sz="2800" dirty="0" smtClean="0">
                <a:latin typeface="楷体" panose="02010609060101010101" pitchFamily="49" charset="-122"/>
                <a:ea typeface="楷体" panose="02010609060101010101" pitchFamily="49" charset="-122"/>
              </a:rPr>
              <a:t>、政策</a:t>
            </a:r>
            <a:r>
              <a:rPr lang="zh-CN" altLang="en-US" sz="2800" dirty="0">
                <a:latin typeface="楷体" panose="02010609060101010101" pitchFamily="49" charset="-122"/>
                <a:ea typeface="楷体" panose="02010609060101010101" pitchFamily="49" charset="-122"/>
              </a:rPr>
              <a:t>激励、学生考核等措施，汇集全校力量，加强研究生创新</a:t>
            </a:r>
            <a:r>
              <a:rPr lang="zh-CN" altLang="en-US" sz="2800" dirty="0" smtClean="0">
                <a:latin typeface="楷体" panose="02010609060101010101" pitchFamily="49" charset="-122"/>
                <a:ea typeface="楷体" panose="02010609060101010101" pitchFamily="49" charset="-122"/>
              </a:rPr>
              <a:t>创业教育，支持产出高水平的双创成果；</a:t>
            </a:r>
            <a:endParaRPr lang="zh-CN" altLang="zh-CN" sz="2800"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endParaRPr lang="en-US" altLang="zh-CN" sz="3200" kern="0" dirty="0">
              <a:latin typeface="楷体" panose="02010609060101010101" pitchFamily="49" charset="-122"/>
              <a:ea typeface="楷体" panose="02010609060101010101" pitchFamily="49" charset="-122"/>
            </a:endParaRPr>
          </a:p>
        </p:txBody>
      </p:sp>
      <p:sp>
        <p:nvSpPr>
          <p:cNvPr id="10" name="Rectangle 2"/>
          <p:cNvSpPr txBox="1">
            <a:spLocks/>
          </p:cNvSpPr>
          <p:nvPr/>
        </p:nvSpPr>
        <p:spPr>
          <a:xfrm>
            <a:off x="-627500" y="401556"/>
            <a:ext cx="8191177"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关于创新创业</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27" name="矩形 26"/>
          <p:cNvSpPr/>
          <p:nvPr/>
        </p:nvSpPr>
        <p:spPr>
          <a:xfrm>
            <a:off x="1053548" y="4068587"/>
            <a:ext cx="10329799" cy="3467616"/>
          </a:xfrm>
          <a:prstGeom prst="rect">
            <a:avLst/>
          </a:prstGeom>
        </p:spPr>
        <p:txBody>
          <a:bodyPr wrap="square">
            <a:spAutoFit/>
          </a:bodyPr>
          <a:lstStyle/>
          <a:p>
            <a:pPr>
              <a:lnSpc>
                <a:spcPct val="150000"/>
              </a:lnSpc>
              <a:defRPr/>
            </a:pPr>
            <a:r>
              <a:rPr lang="en-US" altLang="zh-CN" sz="2800" dirty="0" smtClean="0">
                <a:latin typeface="楷体" panose="02010609060101010101" pitchFamily="49" charset="-122"/>
                <a:ea typeface="楷体" panose="02010609060101010101" pitchFamily="49" charset="-122"/>
              </a:rPr>
              <a:t>2.</a:t>
            </a:r>
            <a:r>
              <a:rPr lang="zh-CN" altLang="en-US" sz="2800" b="0" dirty="0" smtClean="0">
                <a:latin typeface="楷体" panose="02010609060101010101" pitchFamily="49" charset="-122"/>
                <a:ea typeface="楷体" panose="02010609060101010101" pitchFamily="49" charset="-122"/>
              </a:rPr>
              <a:t>鼓励</a:t>
            </a:r>
            <a:r>
              <a:rPr lang="zh-CN" altLang="en-US" sz="2800" b="0" dirty="0">
                <a:latin typeface="楷体" panose="02010609060101010101" pitchFamily="49" charset="-122"/>
                <a:ea typeface="楷体" panose="02010609060101010101" pitchFamily="49" charset="-122"/>
              </a:rPr>
              <a:t>博士生积极进行创新创业实践</a:t>
            </a:r>
            <a:r>
              <a:rPr lang="zh-CN" altLang="en-US" sz="2800" b="0" dirty="0" smtClean="0">
                <a:latin typeface="楷体" panose="02010609060101010101" pitchFamily="49" charset="-122"/>
                <a:ea typeface="楷体" panose="02010609060101010101" pitchFamily="49" charset="-122"/>
              </a:rPr>
              <a:t>，</a:t>
            </a:r>
            <a:r>
              <a:rPr lang="zh-CN" altLang="en-US" sz="2800" b="0" kern="0" dirty="0" smtClean="0">
                <a:solidFill>
                  <a:schemeClr val="tx1"/>
                </a:solidFill>
                <a:latin typeface="楷体" panose="02010609060101010101" pitchFamily="49" charset="-122"/>
                <a:ea typeface="楷体" panose="02010609060101010101" pitchFamily="49" charset="-122"/>
              </a:rPr>
              <a:t>实施</a:t>
            </a:r>
            <a:r>
              <a:rPr lang="zh-CN" altLang="en-US" sz="2800" b="0" kern="0" dirty="0">
                <a:solidFill>
                  <a:schemeClr val="tx1"/>
                </a:solidFill>
                <a:latin typeface="楷体" panose="02010609060101010101" pitchFamily="49" charset="-122"/>
                <a:ea typeface="楷体" panose="02010609060101010101" pitchFamily="49" charset="-122"/>
              </a:rPr>
              <a:t>创新创业</a:t>
            </a:r>
            <a:r>
              <a:rPr lang="zh-CN" altLang="en-US" sz="2800" b="0" kern="0" dirty="0" smtClean="0">
                <a:solidFill>
                  <a:schemeClr val="tx1"/>
                </a:solidFill>
                <a:latin typeface="楷体" panose="02010609060101010101" pitchFamily="49" charset="-122"/>
                <a:ea typeface="楷体" panose="02010609060101010101" pitchFamily="49" charset="-122"/>
              </a:rPr>
              <a:t>学分制度。</a:t>
            </a:r>
            <a:endParaRPr lang="en-US" altLang="zh-CN" sz="2800" b="0" kern="0" dirty="0" smtClean="0">
              <a:solidFill>
                <a:schemeClr val="tx1"/>
              </a:solidFill>
              <a:latin typeface="楷体" panose="02010609060101010101" pitchFamily="49" charset="-122"/>
              <a:ea typeface="楷体" panose="02010609060101010101" pitchFamily="49" charset="-122"/>
            </a:endParaRPr>
          </a:p>
          <a:p>
            <a:pPr lvl="0">
              <a:lnSpc>
                <a:spcPts val="2800"/>
              </a:lnSpc>
              <a:defRPr/>
            </a:pPr>
            <a:endParaRPr lang="en-US" altLang="zh-CN" sz="2800" kern="0" dirty="0" smtClean="0">
              <a:latin typeface="楷体" panose="02010609060101010101" pitchFamily="49" charset="-122"/>
              <a:ea typeface="楷体" panose="02010609060101010101" pitchFamily="49" charset="-122"/>
            </a:endParaRPr>
          </a:p>
          <a:p>
            <a:pPr lvl="0">
              <a:lnSpc>
                <a:spcPts val="2800"/>
              </a:lnSpc>
              <a:defRPr/>
            </a:pPr>
            <a:r>
              <a:rPr lang="en-US" altLang="zh-CN" sz="2800" kern="0" dirty="0" smtClean="0">
                <a:latin typeface="楷体" panose="02010609060101010101" pitchFamily="49" charset="-122"/>
                <a:ea typeface="楷体" panose="02010609060101010101" pitchFamily="49" charset="-122"/>
              </a:rPr>
              <a:t>3.</a:t>
            </a:r>
            <a:r>
              <a:rPr lang="zh-CN" altLang="en-US" sz="2800" kern="0" dirty="0" smtClean="0">
                <a:latin typeface="楷体" panose="02010609060101010101" pitchFamily="49" charset="-122"/>
                <a:ea typeface="楷体" panose="02010609060101010101" pitchFamily="49" charset="-122"/>
              </a:rPr>
              <a:t>积极培育研究生创新创业成果，</a:t>
            </a:r>
            <a:r>
              <a:rPr lang="zh-CN" altLang="en-US" sz="2800" kern="0" dirty="0">
                <a:latin typeface="楷体" panose="02010609060101010101" pitchFamily="49" charset="-122"/>
                <a:ea typeface="楷体" panose="02010609060101010101" pitchFamily="49" charset="-122"/>
              </a:rPr>
              <a:t>对于创新创业成效显著的研究生项目，积极推荐参加全国互联网</a:t>
            </a:r>
            <a:r>
              <a:rPr lang="en-US" altLang="zh-CN" sz="2800" kern="0" dirty="0">
                <a:latin typeface="楷体" panose="02010609060101010101" pitchFamily="49" charset="-122"/>
                <a:ea typeface="楷体" panose="02010609060101010101" pitchFamily="49" charset="-122"/>
              </a:rPr>
              <a:t>+</a:t>
            </a:r>
            <a:r>
              <a:rPr lang="zh-CN" altLang="en-US" sz="2800" kern="0" dirty="0">
                <a:latin typeface="楷体" panose="02010609060101010101" pitchFamily="49" charset="-122"/>
                <a:ea typeface="楷体" panose="02010609060101010101" pitchFamily="49" charset="-122"/>
              </a:rPr>
              <a:t>创新创业</a:t>
            </a:r>
            <a:r>
              <a:rPr lang="zh-CN" altLang="en-US" sz="2800" kern="0" dirty="0" smtClean="0">
                <a:latin typeface="楷体" panose="02010609060101010101" pitchFamily="49" charset="-122"/>
                <a:ea typeface="楷体" panose="02010609060101010101" pitchFamily="49" charset="-122"/>
              </a:rPr>
              <a:t>大赛，推荐</a:t>
            </a:r>
            <a:r>
              <a:rPr lang="zh-CN" altLang="en-US" sz="2800" kern="0" dirty="0">
                <a:latin typeface="楷体" panose="02010609060101010101" pitchFamily="49" charset="-122"/>
                <a:ea typeface="楷体" panose="02010609060101010101" pitchFamily="49" charset="-122"/>
              </a:rPr>
              <a:t>上海市科创</a:t>
            </a:r>
            <a:r>
              <a:rPr lang="zh-CN" altLang="en-US" sz="2800" kern="0" dirty="0" smtClean="0">
                <a:latin typeface="楷体" panose="02010609060101010101" pitchFamily="49" charset="-122"/>
                <a:ea typeface="楷体" panose="02010609060101010101" pitchFamily="49" charset="-122"/>
              </a:rPr>
              <a:t>基金研究生</a:t>
            </a:r>
            <a:r>
              <a:rPr lang="zh-CN" altLang="en-US" sz="2800" kern="0" dirty="0">
                <a:latin typeface="楷体" panose="02010609060101010101" pitchFamily="49" charset="-122"/>
                <a:ea typeface="楷体" panose="02010609060101010101" pitchFamily="49" charset="-122"/>
              </a:rPr>
              <a:t>双创培养</a:t>
            </a:r>
            <a:r>
              <a:rPr lang="zh-CN" altLang="en-US" sz="2800" kern="0" dirty="0" smtClean="0">
                <a:latin typeface="楷体" panose="02010609060101010101" pitchFamily="49" charset="-122"/>
                <a:ea typeface="楷体" panose="02010609060101010101" pitchFamily="49" charset="-122"/>
              </a:rPr>
              <a:t>计划资助项目。</a:t>
            </a:r>
            <a:endParaRPr lang="en-US" altLang="zh-CN" sz="2800" kern="0" dirty="0">
              <a:latin typeface="楷体" panose="02010609060101010101" pitchFamily="49" charset="-122"/>
              <a:ea typeface="楷体" panose="02010609060101010101" pitchFamily="49" charset="-122"/>
            </a:endParaRPr>
          </a:p>
          <a:p>
            <a:pPr>
              <a:lnSpc>
                <a:spcPct val="150000"/>
              </a:lnSpc>
              <a:defRPr/>
            </a:pPr>
            <a:endParaRPr lang="zh-CN" altLang="en-US" sz="2800" kern="0" dirty="0">
              <a:latin typeface="楷体" panose="02010609060101010101" pitchFamily="49" charset="-122"/>
              <a:ea typeface="楷体" panose="02010609060101010101" pitchFamily="49" charset="-122"/>
            </a:endParaRPr>
          </a:p>
          <a:p>
            <a:pPr lvl="0">
              <a:lnSpc>
                <a:spcPct val="150000"/>
              </a:lnSpc>
              <a:spcBef>
                <a:spcPts val="0"/>
              </a:spcBef>
              <a:spcAft>
                <a:spcPts val="0"/>
              </a:spcAft>
              <a:defRPr/>
            </a:pPr>
            <a:endParaRPr lang="en-US" altLang="zh-CN" sz="2800" b="0" kern="0" dirty="0">
              <a:solidFill>
                <a:schemeClr val="tx1"/>
              </a:solidFill>
              <a:latin typeface="楷体" panose="02010609060101010101" pitchFamily="49" charset="-122"/>
              <a:ea typeface="楷体" panose="02010609060101010101" pitchFamily="49" charset="-122"/>
            </a:endParaRPr>
          </a:p>
        </p:txBody>
      </p:sp>
      <p:sp>
        <p:nvSpPr>
          <p:cNvPr id="28" name="矩形 27"/>
          <p:cNvSpPr/>
          <p:nvPr/>
        </p:nvSpPr>
        <p:spPr>
          <a:xfrm>
            <a:off x="749266" y="5785460"/>
            <a:ext cx="10800938" cy="637675"/>
          </a:xfrm>
          <a:prstGeom prst="rect">
            <a:avLst/>
          </a:prstGeom>
        </p:spPr>
        <p:txBody>
          <a:bodyPr wrap="square">
            <a:spAutoFit/>
          </a:bodyPr>
          <a:lstStyle/>
          <a:p>
            <a:pPr lvl="0">
              <a:lnSpc>
                <a:spcPct val="150000"/>
              </a:lnSpc>
              <a:spcBef>
                <a:spcPts val="0"/>
              </a:spcBef>
              <a:spcAft>
                <a:spcPts val="0"/>
              </a:spcAft>
              <a:defRPr/>
            </a:pPr>
            <a:endParaRPr lang="en-US" altLang="zh-CN" sz="2800" b="0" kern="0" dirty="0" smtClean="0">
              <a:solidFill>
                <a:schemeClr val="tx1"/>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115852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1365530" y="406589"/>
            <a:ext cx="7772400" cy="147190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培养目标</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grpSp>
        <p:nvGrpSpPr>
          <p:cNvPr id="25" name="组 24"/>
          <p:cNvGrpSpPr/>
          <p:nvPr/>
        </p:nvGrpSpPr>
        <p:grpSpPr>
          <a:xfrm>
            <a:off x="2628092" y="1830967"/>
            <a:ext cx="3096332" cy="1980803"/>
            <a:chOff x="272703" y="1240061"/>
            <a:chExt cx="3096332" cy="1980803"/>
          </a:xfrm>
        </p:grpSpPr>
        <p:cxnSp>
          <p:nvCxnSpPr>
            <p:cNvPr id="26"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27"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28" name="矩形 27"/>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sp>
        <p:nvSpPr>
          <p:cNvPr id="29" name="矩形 28"/>
          <p:cNvSpPr/>
          <p:nvPr/>
        </p:nvSpPr>
        <p:spPr>
          <a:xfrm>
            <a:off x="2844091" y="2156296"/>
            <a:ext cx="6964051" cy="1384995"/>
          </a:xfrm>
          <a:prstGeom prst="rect">
            <a:avLst/>
          </a:prstGeom>
        </p:spPr>
        <p:txBody>
          <a:bodyPr wrap="square">
            <a:spAutoFit/>
          </a:bodyPr>
          <a:lstStyle/>
          <a:p>
            <a:r>
              <a:rPr lang="zh-CN" altLang="en-US" sz="2800" dirty="0">
                <a:latin typeface="楷体" panose="02010609060101010101" pitchFamily="49" charset="-122"/>
                <a:ea typeface="楷体" panose="02010609060101010101" pitchFamily="49" charset="-122"/>
              </a:rPr>
              <a:t>培养具有国际视野、国家情怀、社会责任、职业操守、创新精神、实践能力的高层次专门</a:t>
            </a:r>
            <a:r>
              <a:rPr lang="zh-CN" altLang="en-US" sz="2800" dirty="0" smtClean="0">
                <a:latin typeface="楷体" panose="02010609060101010101" pitchFamily="49" charset="-122"/>
                <a:ea typeface="楷体" panose="02010609060101010101" pitchFamily="49" charset="-122"/>
              </a:rPr>
              <a:t>人才</a:t>
            </a:r>
            <a:endParaRPr lang="en-US" altLang="zh-CN" sz="2800" dirty="0">
              <a:latin typeface="楷体" panose="02010609060101010101" pitchFamily="49" charset="-122"/>
              <a:ea typeface="楷体" panose="02010609060101010101" pitchFamily="49" charset="-122"/>
            </a:endParaRPr>
          </a:p>
        </p:txBody>
      </p:sp>
      <p:grpSp>
        <p:nvGrpSpPr>
          <p:cNvPr id="30" name="组 29"/>
          <p:cNvGrpSpPr/>
          <p:nvPr/>
        </p:nvGrpSpPr>
        <p:grpSpPr>
          <a:xfrm>
            <a:off x="2628092" y="3291025"/>
            <a:ext cx="3096332" cy="1980803"/>
            <a:chOff x="272703" y="1240061"/>
            <a:chExt cx="3096332" cy="1980803"/>
          </a:xfrm>
        </p:grpSpPr>
        <p:cxnSp>
          <p:nvCxnSpPr>
            <p:cNvPr id="31"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32"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33" name="矩形 3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sp>
        <p:nvSpPr>
          <p:cNvPr id="34" name="矩形 33"/>
          <p:cNvSpPr/>
          <p:nvPr/>
        </p:nvSpPr>
        <p:spPr>
          <a:xfrm>
            <a:off x="2736091" y="3655204"/>
            <a:ext cx="7341559" cy="2246769"/>
          </a:xfrm>
          <a:prstGeom prst="rect">
            <a:avLst/>
          </a:prstGeom>
        </p:spPr>
        <p:txBody>
          <a:bodyPr wrap="square">
            <a:spAutoFit/>
          </a:bodyPr>
          <a:lstStyle/>
          <a:p>
            <a:r>
              <a:rPr lang="zh-CN" altLang="zh-CN" sz="2800" dirty="0">
                <a:latin typeface="楷体" panose="02010609060101010101" pitchFamily="49" charset="-122"/>
                <a:ea typeface="楷体" panose="02010609060101010101" pitchFamily="49" charset="-122"/>
              </a:rPr>
              <a:t>在</a:t>
            </a:r>
            <a:r>
              <a:rPr lang="zh-CN" altLang="zh-CN" sz="2800" dirty="0" smtClean="0">
                <a:latin typeface="楷体" panose="02010609060101010101" pitchFamily="49" charset="-122"/>
                <a:ea typeface="楷体" panose="02010609060101010101" pitchFamily="49" charset="-122"/>
              </a:rPr>
              <a:t>本学科</a:t>
            </a:r>
            <a:r>
              <a:rPr lang="zh-CN" altLang="zh-CN" sz="2800" dirty="0">
                <a:latin typeface="楷体" panose="02010609060101010101" pitchFamily="49" charset="-122"/>
                <a:ea typeface="楷体" panose="02010609060101010101" pitchFamily="49" charset="-122"/>
              </a:rPr>
              <a:t>上掌握坚实宽广的基础理论和系统深入的专门知识，熟悉本学科前沿信息或动态，具有独立从事科学研究工作的能力，在科学或专门技术上做出创造性的成果</a:t>
            </a:r>
            <a:r>
              <a:rPr lang="zh-CN" altLang="zh-CN" sz="2800" dirty="0" smtClean="0">
                <a:latin typeface="楷体" panose="02010609060101010101" pitchFamily="49" charset="-122"/>
                <a:ea typeface="楷体" panose="02010609060101010101" pitchFamily="49" charset="-122"/>
              </a:rPr>
              <a:t>。</a:t>
            </a:r>
            <a:endParaRPr lang="en-US" altLang="zh-CN" sz="2800" dirty="0" smtClean="0">
              <a:latin typeface="楷体" panose="02010609060101010101" pitchFamily="49" charset="-122"/>
              <a:ea typeface="楷体" panose="02010609060101010101" pitchFamily="49" charset="-122"/>
            </a:endParaRPr>
          </a:p>
          <a:p>
            <a:r>
              <a:rPr lang="en-US" altLang="zh-CN" sz="2800" dirty="0">
                <a:latin typeface="楷体" panose="02010609060101010101" pitchFamily="49" charset="-122"/>
                <a:ea typeface="楷体" panose="02010609060101010101" pitchFamily="49" charset="-122"/>
              </a:rPr>
              <a:t> </a:t>
            </a:r>
            <a:r>
              <a:rPr lang="en-US" altLang="zh-CN" sz="2800" dirty="0" smtClean="0">
                <a:latin typeface="楷体" panose="02010609060101010101" pitchFamily="49" charset="-122"/>
                <a:ea typeface="楷体" panose="02010609060101010101" pitchFamily="49" charset="-122"/>
              </a:rPr>
              <a:t>  …    …    …</a:t>
            </a:r>
            <a:endParaRPr lang="en-US" altLang="zh-CN"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393756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内容占位符 2"/>
          <p:cNvSpPr txBox="1">
            <a:spLocks/>
          </p:cNvSpPr>
          <p:nvPr/>
        </p:nvSpPr>
        <p:spPr>
          <a:xfrm>
            <a:off x="1162878" y="2272812"/>
            <a:ext cx="10372461" cy="840052"/>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buNone/>
            </a:pPr>
            <a:r>
              <a:rPr lang="en-US" altLang="zh-CN" sz="2800" dirty="0" smtClean="0">
                <a:latin typeface="楷体" panose="02010609060101010101" pitchFamily="49" charset="-122"/>
                <a:ea typeface="楷体" panose="02010609060101010101" pitchFamily="49" charset="-122"/>
              </a:rPr>
              <a:t>1. </a:t>
            </a:r>
            <a:r>
              <a:rPr lang="zh-CN" altLang="zh-CN" sz="2800" dirty="0" smtClean="0">
                <a:latin typeface="楷体" panose="02010609060101010101" pitchFamily="49" charset="-122"/>
                <a:ea typeface="楷体" panose="02010609060101010101" pitchFamily="49" charset="-122"/>
              </a:rPr>
              <a:t>博士学位论文是综合衡量博士研究生培养质量和学术水平的重要标志，应在导师指导下，由博士研究生独立完成</a:t>
            </a:r>
            <a:r>
              <a:rPr lang="zh-CN" altLang="en-US" sz="2800" dirty="0" smtClean="0">
                <a:latin typeface="楷体" panose="02010609060101010101" pitchFamily="49" charset="-122"/>
                <a:ea typeface="楷体" panose="02010609060101010101" pitchFamily="49" charset="-122"/>
              </a:rPr>
              <a:t>。</a:t>
            </a:r>
            <a:endParaRPr lang="en-US" altLang="zh-CN" sz="2800" dirty="0">
              <a:latin typeface="楷体" panose="02010609060101010101" pitchFamily="49" charset="-122"/>
              <a:ea typeface="楷体" panose="02010609060101010101" pitchFamily="49" charset="-122"/>
            </a:endParaRPr>
          </a:p>
        </p:txBody>
      </p:sp>
      <p:sp>
        <p:nvSpPr>
          <p:cNvPr id="10" name="Rectangle 2"/>
          <p:cNvSpPr txBox="1">
            <a:spLocks/>
          </p:cNvSpPr>
          <p:nvPr/>
        </p:nvSpPr>
        <p:spPr>
          <a:xfrm>
            <a:off x="-751935" y="549027"/>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latin typeface="华文新魏" panose="02010800040101010101" pitchFamily="2" charset="-122"/>
                <a:ea typeface="华文新魏" panose="02010800040101010101" pitchFamily="2" charset="-122"/>
              </a:rPr>
              <a:t>    关于学位论文</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27" name="矩形 26"/>
          <p:cNvSpPr/>
          <p:nvPr/>
        </p:nvSpPr>
        <p:spPr>
          <a:xfrm>
            <a:off x="1162878" y="3231932"/>
            <a:ext cx="10787488" cy="1384995"/>
          </a:xfrm>
          <a:prstGeom prst="rect">
            <a:avLst/>
          </a:prstGeom>
        </p:spPr>
        <p:txBody>
          <a:bodyPr wrap="square">
            <a:spAutoFit/>
          </a:bodyPr>
          <a:lstStyle/>
          <a:p>
            <a:r>
              <a:rPr lang="en-US" altLang="zh-CN" sz="2800" b="0" dirty="0" smtClean="0">
                <a:latin typeface="楷体" panose="02010609060101010101" pitchFamily="49" charset="-122"/>
                <a:ea typeface="楷体" panose="02010609060101010101" pitchFamily="49" charset="-122"/>
              </a:rPr>
              <a:t>2. </a:t>
            </a:r>
            <a:r>
              <a:rPr lang="zh-CN" altLang="zh-CN" sz="2800" b="0" dirty="0" smtClean="0">
                <a:latin typeface="楷体" panose="02010609060101010101" pitchFamily="49" charset="-122"/>
                <a:ea typeface="楷体" panose="02010609060101010101" pitchFamily="49" charset="-122"/>
              </a:rPr>
              <a:t>博士学位</a:t>
            </a:r>
            <a:r>
              <a:rPr lang="zh-CN" altLang="zh-CN" sz="2800" b="0" dirty="0">
                <a:latin typeface="楷体" panose="02010609060101010101" pitchFamily="49" charset="-122"/>
                <a:ea typeface="楷体" panose="02010609060101010101" pitchFamily="49" charset="-122"/>
              </a:rPr>
              <a:t>论文应体现前沿性与创新性，应以作者的创造性研究成果为主体，反映作者已具有独立从事科学研究工作的能力，以及在本学科上的坚实宽广的理论基础和系统深入的专业知识。</a:t>
            </a:r>
            <a:endParaRPr lang="en-US" altLang="zh-CN" sz="2800" b="0" dirty="0">
              <a:latin typeface="楷体" panose="02010609060101010101" pitchFamily="49" charset="-122"/>
              <a:ea typeface="楷体" panose="02010609060101010101" pitchFamily="49" charset="-122"/>
            </a:endParaRPr>
          </a:p>
        </p:txBody>
      </p:sp>
      <p:sp>
        <p:nvSpPr>
          <p:cNvPr id="28" name="矩形 27"/>
          <p:cNvSpPr/>
          <p:nvPr/>
        </p:nvSpPr>
        <p:spPr>
          <a:xfrm>
            <a:off x="1162878" y="4841304"/>
            <a:ext cx="9850106" cy="523220"/>
          </a:xfrm>
          <a:prstGeom prst="rect">
            <a:avLst/>
          </a:prstGeom>
        </p:spPr>
        <p:txBody>
          <a:bodyPr wrap="square">
            <a:spAutoFit/>
          </a:bodyPr>
          <a:lstStyle/>
          <a:p>
            <a:r>
              <a:rPr lang="en-US" altLang="zh-CN" sz="2800" b="0" dirty="0" smtClean="0">
                <a:latin typeface="楷体" panose="02010609060101010101" pitchFamily="49" charset="-122"/>
                <a:ea typeface="楷体" panose="02010609060101010101" pitchFamily="49" charset="-122"/>
              </a:rPr>
              <a:t>3. </a:t>
            </a:r>
            <a:r>
              <a:rPr lang="zh-CN" altLang="zh-CN" sz="2800" b="0" dirty="0" smtClean="0">
                <a:latin typeface="楷体" panose="02010609060101010101" pitchFamily="49" charset="-122"/>
                <a:ea typeface="楷体" panose="02010609060101010101" pitchFamily="49" charset="-122"/>
              </a:rPr>
              <a:t>博士</a:t>
            </a:r>
            <a:r>
              <a:rPr lang="zh-CN" altLang="zh-CN" sz="2800" b="0" dirty="0">
                <a:latin typeface="楷体" panose="02010609060101010101" pitchFamily="49" charset="-122"/>
                <a:ea typeface="楷体" panose="02010609060101010101" pitchFamily="49" charset="-122"/>
              </a:rPr>
              <a:t>研究生在学期间一般用至少两年的时间完成学位论文。</a:t>
            </a:r>
            <a:endParaRPr lang="zh-CN" altLang="en-US" sz="28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588371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Rectangle 2"/>
          <p:cNvSpPr txBox="1">
            <a:spLocks/>
          </p:cNvSpPr>
          <p:nvPr/>
        </p:nvSpPr>
        <p:spPr>
          <a:xfrm>
            <a:off x="-865887" y="605421"/>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b="1" kern="0" dirty="0" smtClean="0">
                <a:solidFill>
                  <a:srgbClr val="FFFF00"/>
                </a:solidFill>
                <a:latin typeface="华文新魏" panose="02010800040101010101" pitchFamily="2" charset="-122"/>
                <a:ea typeface="华文新魏" panose="02010800040101010101" pitchFamily="2" charset="-122"/>
              </a:rPr>
              <a:t>关于</a:t>
            </a:r>
            <a:r>
              <a:rPr lang="zh-CN" altLang="en-US" sz="4000" b="1" kern="0" dirty="0" smtClean="0">
                <a:solidFill>
                  <a:srgbClr val="FFFF00"/>
                </a:solidFill>
                <a:latin typeface="华文新魏" panose="02010800040101010101" pitchFamily="2" charset="-122"/>
                <a:ea typeface="华文新魏" panose="02010800040101010101" pitchFamily="2" charset="-122"/>
              </a:rPr>
              <a:t>提前毕业</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10" name="矩形 9"/>
          <p:cNvSpPr/>
          <p:nvPr/>
        </p:nvSpPr>
        <p:spPr>
          <a:xfrm>
            <a:off x="508238" y="2687958"/>
            <a:ext cx="3256120" cy="3477875"/>
          </a:xfrm>
          <a:prstGeom prst="rect">
            <a:avLst/>
          </a:prstGeom>
        </p:spPr>
        <p:txBody>
          <a:bodyPr wrap="square">
            <a:spAutoFit/>
          </a:bodyPr>
          <a:lstStyle/>
          <a:p>
            <a:r>
              <a:rPr lang="zh-CN" altLang="en-US" sz="2000" b="0"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基本</a:t>
            </a:r>
            <a:r>
              <a:rPr lang="zh-CN" altLang="en-US" sz="2800" b="1" dirty="0">
                <a:latin typeface="楷体" panose="02010609060101010101" pitchFamily="49" charset="-122"/>
                <a:ea typeface="楷体" panose="02010609060101010101" pitchFamily="49" charset="-122"/>
              </a:rPr>
              <a:t>条件</a:t>
            </a:r>
            <a:r>
              <a:rPr lang="zh-CN" altLang="en-US" sz="2800" b="1" dirty="0" smtClean="0">
                <a:latin typeface="楷体" panose="02010609060101010101" pitchFamily="49" charset="-122"/>
                <a:ea typeface="楷体" panose="02010609060101010101" pitchFamily="49" charset="-122"/>
              </a:rPr>
              <a:t>：</a:t>
            </a:r>
            <a:endParaRPr lang="en-US" altLang="zh-CN" sz="2800" b="1" dirty="0" smtClean="0">
              <a:latin typeface="楷体" panose="02010609060101010101" pitchFamily="49" charset="-122"/>
              <a:ea typeface="楷体" panose="02010609060101010101" pitchFamily="49" charset="-122"/>
            </a:endParaRPr>
          </a:p>
          <a:p>
            <a:r>
              <a:rPr lang="zh-CN" altLang="en-US" sz="2000" b="0" dirty="0" smtClean="0">
                <a:latin typeface="楷体" panose="02010609060101010101" pitchFamily="49" charset="-122"/>
                <a:ea typeface="楷体" panose="02010609060101010101" pitchFamily="49" charset="-122"/>
              </a:rPr>
              <a:t>    </a:t>
            </a:r>
            <a:r>
              <a:rPr lang="zh-CN" altLang="en-US" sz="2400" b="0" dirty="0" smtClean="0">
                <a:latin typeface="楷体" panose="02010609060101010101" pitchFamily="49" charset="-122"/>
                <a:ea typeface="楷体" panose="02010609060101010101" pitchFamily="49" charset="-122"/>
              </a:rPr>
              <a:t>博士研究生</a:t>
            </a:r>
            <a:r>
              <a:rPr lang="zh-CN" altLang="en-US" sz="2400" b="0" dirty="0">
                <a:latin typeface="楷体" panose="02010609060101010101" pitchFamily="49" charset="-122"/>
                <a:ea typeface="楷体" panose="02010609060101010101" pitchFamily="49" charset="-122"/>
              </a:rPr>
              <a:t>完成培养计划规定的课程学习、培养环节和学位论文工作，科研论文发表达到本专业规定要求，学业成绩优良且导师同意，可向所在培养单位提出提前毕业申请。</a:t>
            </a:r>
            <a:endParaRPr lang="en-US" altLang="zh-CN" sz="2400" b="0" dirty="0">
              <a:latin typeface="楷体" panose="02010609060101010101" pitchFamily="49" charset="-122"/>
              <a:ea typeface="楷体" panose="02010609060101010101" pitchFamily="49" charset="-122"/>
            </a:endParaRPr>
          </a:p>
        </p:txBody>
      </p:sp>
      <p:grpSp>
        <p:nvGrpSpPr>
          <p:cNvPr id="11" name="组 10"/>
          <p:cNvGrpSpPr/>
          <p:nvPr/>
        </p:nvGrpSpPr>
        <p:grpSpPr>
          <a:xfrm>
            <a:off x="428445" y="2455162"/>
            <a:ext cx="3329053" cy="3671347"/>
            <a:chOff x="251520" y="1628800"/>
            <a:chExt cx="2634113" cy="3168352"/>
          </a:xfrm>
        </p:grpSpPr>
        <p:sp>
          <p:nvSpPr>
            <p:cNvPr id="1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1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4"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5"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6"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sp>
        <p:nvSpPr>
          <p:cNvPr id="33" name="矩形 32"/>
          <p:cNvSpPr/>
          <p:nvPr/>
        </p:nvSpPr>
        <p:spPr>
          <a:xfrm>
            <a:off x="4035764" y="2636319"/>
            <a:ext cx="3402600" cy="1631216"/>
          </a:xfrm>
          <a:prstGeom prst="rect">
            <a:avLst/>
          </a:prstGeom>
        </p:spPr>
        <p:txBody>
          <a:bodyPr wrap="square">
            <a:spAutoFit/>
          </a:bodyPr>
          <a:lstStyle/>
          <a:p>
            <a:r>
              <a:rPr lang="zh-CN" altLang="en-US" sz="2800" b="1" dirty="0" smtClean="0">
                <a:latin typeface="楷体" panose="02010609060101010101" pitchFamily="49" charset="-122"/>
                <a:ea typeface="楷体" panose="02010609060101010101" pitchFamily="49" charset="-122"/>
              </a:rPr>
              <a:t>    申请</a:t>
            </a:r>
            <a:r>
              <a:rPr lang="zh-CN" altLang="en-US" sz="2800" b="1" dirty="0">
                <a:latin typeface="楷体" panose="02010609060101010101" pitchFamily="49" charset="-122"/>
                <a:ea typeface="楷体" panose="02010609060101010101" pitchFamily="49" charset="-122"/>
              </a:rPr>
              <a:t>时间</a:t>
            </a:r>
            <a:r>
              <a:rPr lang="zh-CN" altLang="en-US" sz="2800" b="1" dirty="0" smtClean="0">
                <a:latin typeface="楷体" panose="02010609060101010101" pitchFamily="49" charset="-122"/>
                <a:ea typeface="楷体" panose="02010609060101010101" pitchFamily="49" charset="-122"/>
              </a:rPr>
              <a:t>：</a:t>
            </a:r>
            <a:endParaRPr lang="en-US" altLang="zh-CN" sz="2800" b="1" dirty="0" smtClean="0">
              <a:latin typeface="楷体" panose="02010609060101010101" pitchFamily="49" charset="-122"/>
              <a:ea typeface="楷体" panose="02010609060101010101" pitchFamily="49" charset="-122"/>
            </a:endParaRPr>
          </a:p>
          <a:p>
            <a:r>
              <a:rPr lang="zh-CN" altLang="en-US" sz="2000" b="0" dirty="0" smtClean="0">
                <a:latin typeface="楷体" panose="02010609060101010101" pitchFamily="49" charset="-122"/>
                <a:ea typeface="楷体" panose="02010609060101010101" pitchFamily="49" charset="-122"/>
              </a:rPr>
              <a:t>   </a:t>
            </a:r>
            <a:r>
              <a:rPr lang="zh-CN" altLang="en-US" sz="2400" b="0" dirty="0" smtClean="0">
                <a:latin typeface="楷体" panose="02010609060101010101" pitchFamily="49" charset="-122"/>
                <a:ea typeface="楷体" panose="02010609060101010101" pitchFamily="49" charset="-122"/>
              </a:rPr>
              <a:t>应</a:t>
            </a:r>
            <a:r>
              <a:rPr lang="zh-CN" altLang="en-US" sz="2400" b="0" dirty="0">
                <a:latin typeface="楷体" panose="02010609060101010101" pitchFamily="49" charset="-122"/>
                <a:ea typeface="楷体" panose="02010609060101010101" pitchFamily="49" charset="-122"/>
              </a:rPr>
              <a:t>至少在正式答辩前</a:t>
            </a:r>
            <a:r>
              <a:rPr lang="en-US" altLang="zh-CN" sz="2400" b="0" dirty="0">
                <a:latin typeface="楷体" panose="02010609060101010101" pitchFamily="49" charset="-122"/>
                <a:ea typeface="楷体" panose="02010609060101010101" pitchFamily="49" charset="-122"/>
              </a:rPr>
              <a:t>3</a:t>
            </a:r>
            <a:r>
              <a:rPr lang="zh-CN" altLang="en-US" sz="2400" b="0" dirty="0">
                <a:latin typeface="楷体" panose="02010609060101010101" pitchFamily="49" charset="-122"/>
                <a:ea typeface="楷体" panose="02010609060101010101" pitchFamily="49" charset="-122"/>
              </a:rPr>
              <a:t>个月提出，一般在每学期开学两周内提出申请</a:t>
            </a:r>
            <a:r>
              <a:rPr lang="zh-CN" altLang="en-US" sz="2400" dirty="0">
                <a:latin typeface="楷体" panose="02010609060101010101" pitchFamily="49" charset="-122"/>
                <a:ea typeface="楷体" panose="02010609060101010101" pitchFamily="49" charset="-122"/>
              </a:rPr>
              <a:t>。</a:t>
            </a:r>
            <a:endParaRPr lang="en-US" altLang="zh-CN" sz="2400" dirty="0">
              <a:latin typeface="楷体" panose="02010609060101010101" pitchFamily="49" charset="-122"/>
              <a:ea typeface="楷体" panose="02010609060101010101" pitchFamily="49" charset="-122"/>
            </a:endParaRPr>
          </a:p>
        </p:txBody>
      </p:sp>
      <p:sp>
        <p:nvSpPr>
          <p:cNvPr id="34" name="矩形 33"/>
          <p:cNvSpPr/>
          <p:nvPr/>
        </p:nvSpPr>
        <p:spPr>
          <a:xfrm>
            <a:off x="7682627" y="2612574"/>
            <a:ext cx="3447116" cy="2369880"/>
          </a:xfrm>
          <a:prstGeom prst="rect">
            <a:avLst/>
          </a:prstGeom>
        </p:spPr>
        <p:txBody>
          <a:bodyPr wrap="square">
            <a:spAutoFit/>
          </a:bodyPr>
          <a:lstStyle/>
          <a:p>
            <a:r>
              <a:rPr lang="zh-CN" altLang="en-US" sz="2000"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基本</a:t>
            </a:r>
            <a:r>
              <a:rPr lang="zh-CN" altLang="en-US" sz="2800" b="1" dirty="0">
                <a:latin typeface="楷体" panose="02010609060101010101" pitchFamily="49" charset="-122"/>
                <a:ea typeface="楷体" panose="02010609060101010101" pitchFamily="49" charset="-122"/>
              </a:rPr>
              <a:t>流程</a:t>
            </a:r>
            <a:r>
              <a:rPr lang="zh-CN" altLang="en-US" sz="2800" b="1" dirty="0" smtClean="0">
                <a:latin typeface="楷体" panose="02010609060101010101" pitchFamily="49" charset="-122"/>
                <a:ea typeface="楷体" panose="02010609060101010101" pitchFamily="49" charset="-122"/>
              </a:rPr>
              <a:t>：</a:t>
            </a:r>
            <a:endParaRPr lang="en-US" altLang="zh-CN" sz="2800" b="1" dirty="0" smtClean="0">
              <a:latin typeface="楷体" panose="02010609060101010101" pitchFamily="49" charset="-122"/>
              <a:ea typeface="楷体" panose="02010609060101010101" pitchFamily="49" charset="-122"/>
            </a:endParaRPr>
          </a:p>
          <a:p>
            <a:r>
              <a:rPr lang="zh-CN" altLang="en-US" sz="2400" dirty="0">
                <a:latin typeface="楷体" panose="02010609060101010101" pitchFamily="49" charset="-122"/>
                <a:ea typeface="楷体" panose="02010609060101010101" pitchFamily="49" charset="-122"/>
              </a:rPr>
              <a:t> </a:t>
            </a:r>
            <a:r>
              <a:rPr lang="zh-CN" altLang="en-US" sz="2400" dirty="0" smtClean="0">
                <a:latin typeface="楷体" panose="02010609060101010101" pitchFamily="49" charset="-122"/>
                <a:ea typeface="楷体" panose="02010609060101010101" pitchFamily="49" charset="-122"/>
              </a:rPr>
              <a:t>   </a:t>
            </a:r>
            <a:r>
              <a:rPr lang="zh-CN" altLang="zh-CN" sz="2400" b="0" dirty="0" smtClean="0">
                <a:latin typeface="楷体" panose="02010609060101010101" pitchFamily="49" charset="-122"/>
                <a:ea typeface="楷体" panose="02010609060101010101" pitchFamily="49" charset="-122"/>
              </a:rPr>
              <a:t>培养</a:t>
            </a:r>
            <a:r>
              <a:rPr lang="zh-CN" altLang="zh-CN" sz="2400" b="0" dirty="0">
                <a:latin typeface="楷体" panose="02010609060101010101" pitchFamily="49" charset="-122"/>
                <a:ea typeface="楷体" panose="02010609060101010101" pitchFamily="49" charset="-122"/>
              </a:rPr>
              <a:t>单位组织论文预答辩</a:t>
            </a:r>
            <a:r>
              <a:rPr lang="en-US" altLang="zh-CN" sz="2400" b="0" dirty="0">
                <a:latin typeface="楷体" panose="02010609060101010101" pitchFamily="49" charset="-122"/>
                <a:ea typeface="楷体" panose="02010609060101010101" pitchFamily="49" charset="-122"/>
              </a:rPr>
              <a:t>—</a:t>
            </a:r>
            <a:r>
              <a:rPr lang="zh-CN" altLang="zh-CN" sz="2400" b="0" dirty="0">
                <a:latin typeface="楷体" panose="02010609060101010101" pitchFamily="49" charset="-122"/>
                <a:ea typeface="楷体" panose="02010609060101010101" pitchFamily="49" charset="-122"/>
              </a:rPr>
              <a:t>培养单位审核同意后签报研究生院</a:t>
            </a:r>
            <a:r>
              <a:rPr lang="en-US" altLang="zh-CN" sz="2400" b="0" dirty="0">
                <a:latin typeface="楷体" panose="02010609060101010101" pitchFamily="49" charset="-122"/>
                <a:ea typeface="楷体" panose="02010609060101010101" pitchFamily="49" charset="-122"/>
              </a:rPr>
              <a:t>—</a:t>
            </a:r>
            <a:r>
              <a:rPr lang="zh-CN" altLang="zh-CN" sz="2400" b="0" dirty="0">
                <a:latin typeface="楷体" panose="02010609060101010101" pitchFamily="49" charset="-122"/>
                <a:ea typeface="楷体" panose="02010609060101010101" pitchFamily="49" charset="-122"/>
              </a:rPr>
              <a:t>研究生院审批通过后，进入毕业答辩程序。</a:t>
            </a:r>
          </a:p>
        </p:txBody>
      </p:sp>
      <p:grpSp>
        <p:nvGrpSpPr>
          <p:cNvPr id="35" name="组 34"/>
          <p:cNvGrpSpPr/>
          <p:nvPr/>
        </p:nvGrpSpPr>
        <p:grpSpPr>
          <a:xfrm>
            <a:off x="3958719" y="2447916"/>
            <a:ext cx="3329053" cy="3671347"/>
            <a:chOff x="251520" y="1628800"/>
            <a:chExt cx="2634113" cy="3168352"/>
          </a:xfrm>
        </p:grpSpPr>
        <p:sp>
          <p:nvSpPr>
            <p:cNvPr id="3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b="1"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3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38"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39"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0"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grpSp>
        <p:nvGrpSpPr>
          <p:cNvPr id="41" name="组 40"/>
          <p:cNvGrpSpPr/>
          <p:nvPr/>
        </p:nvGrpSpPr>
        <p:grpSpPr>
          <a:xfrm>
            <a:off x="7553536" y="2447916"/>
            <a:ext cx="3329053" cy="3671347"/>
            <a:chOff x="251520" y="1628800"/>
            <a:chExt cx="2634113" cy="3168352"/>
          </a:xfrm>
        </p:grpSpPr>
        <p:sp>
          <p:nvSpPr>
            <p:cNvPr id="4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b="1"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4"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5"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6"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664375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内容占位符 2"/>
          <p:cNvSpPr txBox="1">
            <a:spLocks/>
          </p:cNvSpPr>
          <p:nvPr/>
        </p:nvSpPr>
        <p:spPr>
          <a:xfrm>
            <a:off x="4137943" y="1367811"/>
            <a:ext cx="3647157" cy="663033"/>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buFont typeface="Arial" panose="020B0604020202020204" pitchFamily="34" charset="0"/>
              <a:buNone/>
            </a:pPr>
            <a:r>
              <a:rPr lang="zh-CN" altLang="en-US" sz="2800" dirty="0" smtClean="0">
                <a:latin typeface="KaiTi" charset="-122"/>
                <a:ea typeface="KaiTi" charset="-122"/>
                <a:cs typeface="KaiTi" charset="-122"/>
              </a:rPr>
              <a:t>研究生院的信息资源</a:t>
            </a:r>
            <a:endParaRPr lang="zh-CN" altLang="en-US" sz="2800" dirty="0">
              <a:latin typeface="KaiTi" charset="-122"/>
              <a:ea typeface="KaiTi" charset="-122"/>
              <a:cs typeface="KaiTi" charset="-122"/>
            </a:endParaRPr>
          </a:p>
        </p:txBody>
      </p:sp>
      <p:pic>
        <p:nvPicPr>
          <p:cNvPr id="10" name="图片 1"/>
          <p:cNvPicPr>
            <a:picLocks noChangeAspect="1"/>
          </p:cNvPicPr>
          <p:nvPr/>
        </p:nvPicPr>
        <p:blipFill>
          <a:blip r:embed="rId4"/>
          <a:stretch>
            <a:fillRect/>
          </a:stretch>
        </p:blipFill>
        <p:spPr>
          <a:xfrm>
            <a:off x="2596054" y="2089637"/>
            <a:ext cx="6621573" cy="3941857"/>
          </a:xfrm>
          <a:prstGeom prst="rect">
            <a:avLst/>
          </a:prstGeom>
          <a:noFill/>
          <a:ln w="9525">
            <a:noFill/>
          </a:ln>
        </p:spPr>
      </p:pic>
      <p:sp>
        <p:nvSpPr>
          <p:cNvPr id="11" name="标题 1"/>
          <p:cNvSpPr txBox="1">
            <a:spLocks/>
          </p:cNvSpPr>
          <p:nvPr/>
        </p:nvSpPr>
        <p:spPr>
          <a:xfrm>
            <a:off x="442098" y="149651"/>
            <a:ext cx="8229600" cy="114300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en-US" altLang="zh-CN" sz="4000" b="1" dirty="0" smtClean="0">
                <a:solidFill>
                  <a:srgbClr val="FFFF00"/>
                </a:solidFill>
                <a:latin typeface="华文仿宋" panose="02010600040101010101" pitchFamily="2" charset="-122"/>
              </a:rPr>
              <a:t>http</a:t>
            </a:r>
            <a:r>
              <a:rPr lang="en-US" altLang="zh-CN" sz="4000" b="1" dirty="0">
                <a:solidFill>
                  <a:srgbClr val="FFFF00"/>
                </a:solidFill>
                <a:latin typeface="华文仿宋" panose="02010600040101010101" pitchFamily="2" charset="-122"/>
              </a:rPr>
              <a:t>://</a:t>
            </a:r>
            <a:r>
              <a:rPr lang="en-US" altLang="zh-CN" sz="4000" b="1" dirty="0" err="1">
                <a:solidFill>
                  <a:srgbClr val="FFFF00"/>
                </a:solidFill>
                <a:latin typeface="华文仿宋" panose="02010600040101010101" pitchFamily="2" charset="-122"/>
              </a:rPr>
              <a:t>www.yjsy.ecnu.edu.cn</a:t>
            </a:r>
            <a:r>
              <a:rPr lang="en-US" altLang="zh-CN" sz="4000" b="1" dirty="0">
                <a:solidFill>
                  <a:srgbClr val="FFFF00"/>
                </a:solidFill>
                <a:latin typeface="华文仿宋" panose="02010600040101010101" pitchFamily="2" charset="-122"/>
              </a:rPr>
              <a:t>/</a:t>
            </a:r>
            <a:endParaRPr lang="zh-CN" altLang="en-US" sz="4000" b="1" dirty="0">
              <a:solidFill>
                <a:srgbClr val="FFFF00"/>
              </a:solidFill>
              <a:latin typeface="华文仿宋" panose="02010600040101010101" pitchFamily="2" charset="-122"/>
            </a:endParaRPr>
          </a:p>
          <a:p>
            <a:endParaRPr lang="zh-CN" altLang="en-US" sz="3600" b="1"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06040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1056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标题 1"/>
          <p:cNvSpPr txBox="1">
            <a:spLocks/>
          </p:cNvSpPr>
          <p:nvPr/>
        </p:nvSpPr>
        <p:spPr>
          <a:xfrm>
            <a:off x="-1173112" y="97379"/>
            <a:ext cx="8229600" cy="114300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sz="4000" b="1" kern="0" dirty="0" smtClean="0">
                <a:solidFill>
                  <a:srgbClr val="FFFF00"/>
                </a:solidFill>
                <a:latin typeface="华文新魏" panose="02010800040101010101" pitchFamily="2" charset="-122"/>
                <a:ea typeface="华文新魏" panose="02010800040101010101" pitchFamily="2" charset="-122"/>
              </a:rPr>
              <a:t>三点期望</a:t>
            </a:r>
            <a:endParaRPr lang="en-US" altLang="zh-CN" sz="4000" b="1" kern="0" dirty="0" smtClean="0">
              <a:solidFill>
                <a:srgbClr val="FFFF00"/>
              </a:solidFill>
              <a:latin typeface="华文新魏" panose="02010800040101010101" pitchFamily="2" charset="-122"/>
              <a:ea typeface="华文新魏" panose="02010800040101010101" pitchFamily="2" charset="-122"/>
            </a:endParaRPr>
          </a:p>
        </p:txBody>
      </p:sp>
      <p:sp>
        <p:nvSpPr>
          <p:cNvPr id="10" name="矩形 9"/>
          <p:cNvSpPr/>
          <p:nvPr/>
        </p:nvSpPr>
        <p:spPr>
          <a:xfrm>
            <a:off x="1650299" y="2429596"/>
            <a:ext cx="2461471" cy="3342453"/>
          </a:xfrm>
          <a:prstGeom prst="rect">
            <a:avLst/>
          </a:prstGeom>
        </p:spPr>
        <p:txBody>
          <a:bodyPr wrap="square">
            <a:spAutoFit/>
          </a:bodyPr>
          <a:lstStyle/>
          <a:p>
            <a:pPr lvl="0">
              <a:spcBef>
                <a:spcPct val="20000"/>
              </a:spcBef>
              <a:defRPr/>
            </a:pPr>
            <a:r>
              <a:rPr lang="zh-CN" altLang="en-US" sz="2800" b="0" kern="0" dirty="0" smtClean="0">
                <a:solidFill>
                  <a:schemeClr val="tx1"/>
                </a:solidFill>
                <a:latin typeface="KaiTi" charset="-122"/>
                <a:ea typeface="KaiTi" charset="-122"/>
                <a:cs typeface="KaiTi" charset="-122"/>
              </a:rPr>
              <a:t> </a:t>
            </a:r>
            <a:r>
              <a:rPr lang="zh-CN" altLang="en-US" sz="3200" b="1" kern="0" dirty="0" smtClean="0">
                <a:solidFill>
                  <a:schemeClr val="tx1"/>
                </a:solidFill>
                <a:latin typeface="KaiTi" charset="-122"/>
                <a:ea typeface="KaiTi" charset="-122"/>
                <a:cs typeface="KaiTi" charset="-122"/>
              </a:rPr>
              <a:t>“</a:t>
            </a:r>
            <a:r>
              <a:rPr lang="zh-CN" altLang="en-US" sz="3200" b="1" kern="0" dirty="0">
                <a:solidFill>
                  <a:schemeClr val="tx1"/>
                </a:solidFill>
                <a:latin typeface="KaiTi" charset="-122"/>
                <a:ea typeface="KaiTi" charset="-122"/>
                <a:cs typeface="KaiTi" charset="-122"/>
              </a:rPr>
              <a:t>珍惜</a:t>
            </a:r>
            <a:r>
              <a:rPr lang="zh-CN" altLang="en-US" sz="3200" b="1" kern="0" dirty="0" smtClean="0">
                <a:solidFill>
                  <a:schemeClr val="tx1"/>
                </a:solidFill>
                <a:latin typeface="KaiTi" charset="-122"/>
                <a:ea typeface="KaiTi" charset="-122"/>
                <a:cs typeface="KaiTi" charset="-122"/>
              </a:rPr>
              <a:t>”</a:t>
            </a:r>
            <a:endParaRPr lang="en-US" altLang="zh-CN" sz="3200" b="1" kern="0" dirty="0">
              <a:solidFill>
                <a:schemeClr val="tx1"/>
              </a:solidFill>
              <a:latin typeface="KaiTi" charset="-122"/>
              <a:ea typeface="KaiTi" charset="-122"/>
              <a:cs typeface="KaiTi" charset="-122"/>
            </a:endParaRPr>
          </a:p>
          <a:p>
            <a:pPr lvl="0">
              <a:spcBef>
                <a:spcPct val="20000"/>
              </a:spcBef>
              <a:defRPr/>
            </a:pPr>
            <a:r>
              <a:rPr lang="zh-CN" altLang="en-US" b="0" kern="0" dirty="0">
                <a:solidFill>
                  <a:schemeClr val="tx1"/>
                </a:solidFill>
                <a:latin typeface="KaiTi" charset="-122"/>
                <a:ea typeface="KaiTi" charset="-122"/>
                <a:cs typeface="KaiTi" charset="-122"/>
              </a:rPr>
              <a:t>  </a:t>
            </a:r>
            <a:r>
              <a:rPr lang="zh-CN" altLang="en-US" sz="2800" b="0" kern="0" dirty="0">
                <a:solidFill>
                  <a:schemeClr val="tx1"/>
                </a:solidFill>
                <a:latin typeface="KaiTi" charset="-122"/>
                <a:ea typeface="KaiTi" charset="-122"/>
                <a:cs typeface="KaiTi" charset="-122"/>
              </a:rPr>
              <a:t>日常课程学习始终勤奋、刻苦</a:t>
            </a:r>
            <a:endParaRPr lang="en-US" altLang="zh-CN" sz="2800" b="0" kern="0" dirty="0">
              <a:solidFill>
                <a:schemeClr val="tx1"/>
              </a:solidFill>
              <a:latin typeface="KaiTi" charset="-122"/>
              <a:ea typeface="KaiTi" charset="-122"/>
              <a:cs typeface="KaiTi" charset="-122"/>
            </a:endParaRPr>
          </a:p>
          <a:p>
            <a:pPr lvl="0">
              <a:spcBef>
                <a:spcPct val="20000"/>
              </a:spcBef>
              <a:defRPr/>
            </a:pPr>
            <a:r>
              <a:rPr lang="zh-CN" altLang="en-US" sz="2800" b="0" kern="0" dirty="0">
                <a:solidFill>
                  <a:schemeClr val="tx1"/>
                </a:solidFill>
                <a:latin typeface="KaiTi" charset="-122"/>
                <a:ea typeface="KaiTi" charset="-122"/>
                <a:cs typeface="KaiTi" charset="-122"/>
              </a:rPr>
              <a:t>  科学研究、实践活动始终钻研、好问</a:t>
            </a:r>
            <a:endParaRPr lang="en-US" altLang="zh-CN" sz="2800" b="0" kern="0" dirty="0">
              <a:solidFill>
                <a:schemeClr val="tx1"/>
              </a:solidFill>
              <a:latin typeface="KaiTi" charset="-122"/>
              <a:ea typeface="KaiTi" charset="-122"/>
              <a:cs typeface="KaiTi" charset="-122"/>
            </a:endParaRPr>
          </a:p>
        </p:txBody>
      </p:sp>
      <p:sp>
        <p:nvSpPr>
          <p:cNvPr id="11" name="矩形 10"/>
          <p:cNvSpPr/>
          <p:nvPr/>
        </p:nvSpPr>
        <p:spPr>
          <a:xfrm>
            <a:off x="4890505" y="2487716"/>
            <a:ext cx="2165983" cy="2911566"/>
          </a:xfrm>
          <a:prstGeom prst="rect">
            <a:avLst/>
          </a:prstGeom>
        </p:spPr>
        <p:txBody>
          <a:bodyPr wrap="square">
            <a:spAutoFit/>
          </a:bodyPr>
          <a:lstStyle/>
          <a:p>
            <a:pPr lvl="0">
              <a:spcBef>
                <a:spcPct val="20000"/>
              </a:spcBef>
              <a:defRPr/>
            </a:pPr>
            <a:r>
              <a:rPr lang="zh-CN" altLang="en-US" sz="3200" b="1" kern="0" dirty="0">
                <a:solidFill>
                  <a:schemeClr val="tx1"/>
                </a:solidFill>
                <a:latin typeface="KaiTi" charset="-122"/>
                <a:ea typeface="KaiTi" charset="-122"/>
                <a:cs typeface="KaiTi" charset="-122"/>
              </a:rPr>
              <a:t>“</a:t>
            </a:r>
            <a:r>
              <a:rPr lang="zh-CN" altLang="en-US" sz="3200" b="1" kern="0" dirty="0" smtClean="0">
                <a:solidFill>
                  <a:schemeClr val="tx1"/>
                </a:solidFill>
                <a:latin typeface="KaiTi" charset="-122"/>
                <a:ea typeface="KaiTi" charset="-122"/>
                <a:cs typeface="KaiTi" charset="-122"/>
              </a:rPr>
              <a:t>自信”</a:t>
            </a:r>
            <a:endParaRPr lang="en-US" altLang="zh-CN" sz="3200" b="1" kern="0" dirty="0">
              <a:solidFill>
                <a:schemeClr val="tx1"/>
              </a:solidFill>
              <a:latin typeface="KaiTi" charset="-122"/>
              <a:ea typeface="KaiTi" charset="-122"/>
              <a:cs typeface="KaiTi" charset="-122"/>
            </a:endParaRPr>
          </a:p>
          <a:p>
            <a:pPr lvl="0">
              <a:spcBef>
                <a:spcPct val="20000"/>
              </a:spcBef>
              <a:defRPr/>
            </a:pPr>
            <a:r>
              <a:rPr lang="zh-CN" altLang="en-US" b="0" kern="0" dirty="0">
                <a:solidFill>
                  <a:schemeClr val="tx1"/>
                </a:solidFill>
                <a:latin typeface="KaiTi" charset="-122"/>
                <a:ea typeface="KaiTi" charset="-122"/>
                <a:cs typeface="KaiTi" charset="-122"/>
              </a:rPr>
              <a:t>  </a:t>
            </a:r>
            <a:r>
              <a:rPr lang="zh-CN" altLang="en-US" sz="2800" b="0" kern="0" dirty="0">
                <a:solidFill>
                  <a:schemeClr val="tx1"/>
                </a:solidFill>
                <a:latin typeface="KaiTi" charset="-122"/>
                <a:ea typeface="KaiTi" charset="-122"/>
                <a:cs typeface="KaiTi" charset="-122"/>
              </a:rPr>
              <a:t>主动研究创新、实践创新</a:t>
            </a:r>
            <a:endParaRPr lang="en-US" altLang="zh-CN" sz="2800" b="0" kern="0" dirty="0">
              <a:solidFill>
                <a:schemeClr val="tx1"/>
              </a:solidFill>
              <a:latin typeface="KaiTi" charset="-122"/>
              <a:ea typeface="KaiTi" charset="-122"/>
              <a:cs typeface="KaiTi" charset="-122"/>
            </a:endParaRPr>
          </a:p>
          <a:p>
            <a:pPr lvl="0">
              <a:spcBef>
                <a:spcPct val="20000"/>
              </a:spcBef>
              <a:defRPr/>
            </a:pPr>
            <a:r>
              <a:rPr lang="zh-CN" altLang="en-US" sz="2800" b="0" kern="0" dirty="0">
                <a:solidFill>
                  <a:schemeClr val="tx1"/>
                </a:solidFill>
                <a:latin typeface="KaiTi" charset="-122"/>
                <a:ea typeface="KaiTi" charset="-122"/>
                <a:cs typeface="KaiTi" charset="-122"/>
              </a:rPr>
              <a:t>  勇于质疑、探索</a:t>
            </a:r>
            <a:endParaRPr lang="en-US" altLang="zh-CN" sz="2800" b="0" kern="0" dirty="0">
              <a:solidFill>
                <a:schemeClr val="tx1"/>
              </a:solidFill>
              <a:latin typeface="KaiTi" charset="-122"/>
              <a:ea typeface="KaiTi" charset="-122"/>
              <a:cs typeface="KaiTi" charset="-122"/>
            </a:endParaRPr>
          </a:p>
        </p:txBody>
      </p:sp>
      <p:sp>
        <p:nvSpPr>
          <p:cNvPr id="12" name="矩形 11"/>
          <p:cNvSpPr/>
          <p:nvPr/>
        </p:nvSpPr>
        <p:spPr>
          <a:xfrm>
            <a:off x="8035916" y="2477552"/>
            <a:ext cx="2197683" cy="1877437"/>
          </a:xfrm>
          <a:prstGeom prst="rect">
            <a:avLst/>
          </a:prstGeom>
        </p:spPr>
        <p:txBody>
          <a:bodyPr wrap="square">
            <a:spAutoFit/>
          </a:bodyPr>
          <a:lstStyle/>
          <a:p>
            <a:pPr lvl="0">
              <a:defRPr/>
            </a:pPr>
            <a:r>
              <a:rPr lang="zh-CN" altLang="en-US" sz="3200" b="1" dirty="0">
                <a:latin typeface="KaiTi" charset="-122"/>
                <a:ea typeface="KaiTi" charset="-122"/>
                <a:cs typeface="KaiTi" charset="-122"/>
              </a:rPr>
              <a:t>“感恩</a:t>
            </a:r>
            <a:r>
              <a:rPr lang="zh-CN" altLang="en-US" sz="3200" b="1" dirty="0" smtClean="0">
                <a:latin typeface="KaiTi" charset="-122"/>
                <a:ea typeface="KaiTi" charset="-122"/>
                <a:cs typeface="KaiTi" charset="-122"/>
              </a:rPr>
              <a:t>”</a:t>
            </a:r>
            <a:endParaRPr lang="en-US" altLang="zh-CN" sz="3200" b="1" dirty="0">
              <a:latin typeface="KaiTi" charset="-122"/>
              <a:ea typeface="KaiTi" charset="-122"/>
              <a:cs typeface="KaiTi" charset="-122"/>
            </a:endParaRPr>
          </a:p>
          <a:p>
            <a:pPr lvl="0">
              <a:defRPr/>
            </a:pPr>
            <a:r>
              <a:rPr lang="zh-CN" altLang="en-US" b="0" dirty="0">
                <a:latin typeface="KaiTi" charset="-122"/>
                <a:ea typeface="KaiTi" charset="-122"/>
                <a:cs typeface="KaiTi" charset="-122"/>
              </a:rPr>
              <a:t>  </a:t>
            </a:r>
            <a:r>
              <a:rPr lang="zh-CN" altLang="en-US" b="0" dirty="0" smtClean="0">
                <a:latin typeface="KaiTi" charset="-122"/>
                <a:ea typeface="KaiTi" charset="-122"/>
                <a:cs typeface="KaiTi" charset="-122"/>
              </a:rPr>
              <a:t> </a:t>
            </a:r>
            <a:r>
              <a:rPr lang="zh-CN" altLang="en-US" sz="2800" b="0" dirty="0" smtClean="0">
                <a:latin typeface="KaiTi" charset="-122"/>
                <a:ea typeface="KaiTi" charset="-122"/>
                <a:cs typeface="KaiTi" charset="-122"/>
              </a:rPr>
              <a:t>善于</a:t>
            </a:r>
            <a:r>
              <a:rPr lang="zh-CN" altLang="en-US" sz="2800" b="0" dirty="0">
                <a:latin typeface="KaiTi" charset="-122"/>
                <a:ea typeface="KaiTi" charset="-122"/>
                <a:cs typeface="KaiTi" charset="-122"/>
              </a:rPr>
              <a:t>分享</a:t>
            </a:r>
            <a:endParaRPr lang="en-US" altLang="zh-CN" sz="2800" b="0" dirty="0">
              <a:latin typeface="KaiTi" charset="-122"/>
              <a:ea typeface="KaiTi" charset="-122"/>
              <a:cs typeface="KaiTi" charset="-122"/>
            </a:endParaRPr>
          </a:p>
          <a:p>
            <a:pPr lvl="0">
              <a:defRPr/>
            </a:pPr>
            <a:r>
              <a:rPr lang="zh-CN" altLang="en-US" sz="2800" b="0" dirty="0">
                <a:latin typeface="KaiTi" charset="-122"/>
                <a:ea typeface="KaiTi" charset="-122"/>
                <a:cs typeface="KaiTi" charset="-122"/>
              </a:rPr>
              <a:t>  乐于合作、团队交流</a:t>
            </a:r>
            <a:endParaRPr lang="en-US" altLang="zh-CN" sz="2800" b="0" dirty="0">
              <a:latin typeface="KaiTi" charset="-122"/>
              <a:ea typeface="KaiTi" charset="-122"/>
              <a:cs typeface="KaiTi" charset="-122"/>
            </a:endParaRPr>
          </a:p>
        </p:txBody>
      </p:sp>
      <p:grpSp>
        <p:nvGrpSpPr>
          <p:cNvPr id="13" name="组 12"/>
          <p:cNvGrpSpPr/>
          <p:nvPr/>
        </p:nvGrpSpPr>
        <p:grpSpPr>
          <a:xfrm>
            <a:off x="1398033" y="2151674"/>
            <a:ext cx="2634113" cy="3565731"/>
            <a:chOff x="251520" y="1628800"/>
            <a:chExt cx="2634113" cy="3168352"/>
          </a:xfrm>
        </p:grpSpPr>
        <p:sp>
          <p:nvSpPr>
            <p:cNvPr id="14"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15"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6"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1"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2"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grpSp>
        <p:nvGrpSpPr>
          <p:cNvPr id="23" name="组 22"/>
          <p:cNvGrpSpPr/>
          <p:nvPr/>
        </p:nvGrpSpPr>
        <p:grpSpPr>
          <a:xfrm>
            <a:off x="4530535" y="2151675"/>
            <a:ext cx="2634113" cy="3558892"/>
            <a:chOff x="251520" y="1628800"/>
            <a:chExt cx="2634113" cy="3168352"/>
          </a:xfrm>
        </p:grpSpPr>
        <p:sp>
          <p:nvSpPr>
            <p:cNvPr id="24"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5"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6"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7"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8"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grpSp>
        <p:nvGrpSpPr>
          <p:cNvPr id="29" name="组 28"/>
          <p:cNvGrpSpPr/>
          <p:nvPr/>
        </p:nvGrpSpPr>
        <p:grpSpPr>
          <a:xfrm>
            <a:off x="7659783" y="2157238"/>
            <a:ext cx="2634113" cy="3550386"/>
            <a:chOff x="251520" y="1628800"/>
            <a:chExt cx="2634113" cy="3168352"/>
          </a:xfrm>
        </p:grpSpPr>
        <p:sp>
          <p:nvSpPr>
            <p:cNvPr id="3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3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32" name="直接连接符 29"/>
            <p:cNvCxnSpPr>
              <a:cxnSpLocks noChangeShapeType="1"/>
            </p:cNvCxnSpPr>
            <p:nvPr/>
          </p:nvCxnSpPr>
          <p:spPr bwMode="auto">
            <a:xfrm>
              <a:off x="2885633" y="1666072"/>
              <a:ext cx="0" cy="313108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33" name="直接连接符 32"/>
            <p:cNvCxnSpPr>
              <a:cxnSpLocks noChangeShapeType="1"/>
            </p:cNvCxnSpPr>
            <p:nvPr/>
          </p:nvCxnSpPr>
          <p:spPr bwMode="auto">
            <a:xfrm>
              <a:off x="251520" y="4133771"/>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34" name="直接连接符 30"/>
            <p:cNvCxnSpPr>
              <a:cxnSpLocks noChangeShapeType="1"/>
            </p:cNvCxnSpPr>
            <p:nvPr/>
          </p:nvCxnSpPr>
          <p:spPr bwMode="auto">
            <a:xfrm>
              <a:off x="251520" y="4797152"/>
              <a:ext cx="2629649" cy="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791380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Rectangle 3"/>
          <p:cNvSpPr txBox="1">
            <a:spLocks/>
          </p:cNvSpPr>
          <p:nvPr/>
        </p:nvSpPr>
        <p:spPr>
          <a:xfrm>
            <a:off x="2204186" y="2273504"/>
            <a:ext cx="8816741" cy="629099"/>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pPr algn="ctr"/>
            <a:r>
              <a:rPr lang="zh-CN" altLang="en-US" sz="4200" b="1" dirty="0" smtClean="0">
                <a:solidFill>
                  <a:srgbClr val="FF0000"/>
                </a:solidFill>
                <a:ea typeface="华文中宋" panose="02010600040101010101" pitchFamily="2" charset="-122"/>
              </a:rPr>
              <a:t>不负青春，</a:t>
            </a:r>
            <a:r>
              <a:rPr lang="zh-CN" altLang="en-US" sz="4200" b="1" smtClean="0">
                <a:solidFill>
                  <a:srgbClr val="FF0000"/>
                </a:solidFill>
                <a:ea typeface="华文中宋" panose="02010600040101010101" pitchFamily="2" charset="-122"/>
              </a:rPr>
              <a:t>成就人生新的高度</a:t>
            </a:r>
            <a:r>
              <a:rPr lang="zh-CN" altLang="en-US" sz="4200" b="1" dirty="0" smtClean="0">
                <a:solidFill>
                  <a:srgbClr val="FF0000"/>
                </a:solidFill>
                <a:ea typeface="华文中宋" panose="02010600040101010101" pitchFamily="2" charset="-122"/>
              </a:rPr>
              <a:t>！</a:t>
            </a:r>
            <a:endParaRPr lang="zh-CN" altLang="en-US" sz="4200" b="1" dirty="0">
              <a:solidFill>
                <a:srgbClr val="FF0000"/>
              </a:solidFill>
              <a:ea typeface="华文中宋" panose="02010600040101010101" pitchFamily="2" charset="-122"/>
            </a:endParaRPr>
          </a:p>
        </p:txBody>
      </p:sp>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 y="3243298"/>
            <a:ext cx="12198350" cy="3614514"/>
          </a:xfrm>
          <a:prstGeom prst="rect">
            <a:avLst/>
          </a:prstGeom>
        </p:spPr>
      </p:pic>
    </p:spTree>
    <p:extLst>
      <p:ext uri="{BB962C8B-B14F-4D97-AF65-F5344CB8AC3E}">
        <p14:creationId xmlns:p14="http://schemas.microsoft.com/office/powerpoint/2010/main" val="93821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矩形 7"/>
          <p:cNvSpPr/>
          <p:nvPr/>
        </p:nvSpPr>
        <p:spPr>
          <a:xfrm>
            <a:off x="8124930" y="2693529"/>
            <a:ext cx="3307731" cy="1692771"/>
          </a:xfrm>
          <a:prstGeom prst="rect">
            <a:avLst/>
          </a:prstGeom>
        </p:spPr>
        <p:txBody>
          <a:bodyPr wrap="square">
            <a:spAutoFit/>
          </a:bodyPr>
          <a:lstStyle/>
          <a:p>
            <a:r>
              <a:rPr lang="zh-CN" altLang="en-US" sz="2000" dirty="0" smtClean="0">
                <a:latin typeface="楷体" panose="02010609060101010101" pitchFamily="49" charset="-122"/>
                <a:ea typeface="楷体" panose="02010609060101010101" pitchFamily="49" charset="-122"/>
              </a:rPr>
              <a:t>    </a:t>
            </a:r>
            <a:r>
              <a:rPr lang="zh-CN" altLang="zh-CN" sz="2800" b="1" dirty="0" smtClean="0">
                <a:latin typeface="楷体" panose="02010609060101010101" pitchFamily="49" charset="-122"/>
                <a:ea typeface="楷体" panose="02010609060101010101" pitchFamily="49" charset="-122"/>
              </a:rPr>
              <a:t>硕</a:t>
            </a:r>
            <a:r>
              <a:rPr lang="zh-CN" altLang="zh-CN" sz="2800" b="1" dirty="0">
                <a:latin typeface="楷体" panose="02010609060101010101" pitchFamily="49" charset="-122"/>
                <a:ea typeface="楷体" panose="02010609060101010101" pitchFamily="49" charset="-122"/>
              </a:rPr>
              <a:t>博连读</a:t>
            </a:r>
            <a:r>
              <a:rPr lang="zh-CN" altLang="zh-CN" sz="2800" b="1" dirty="0" smtClean="0">
                <a:latin typeface="楷体" panose="02010609060101010101" pitchFamily="49" charset="-122"/>
                <a:ea typeface="楷体" panose="02010609060101010101" pitchFamily="49" charset="-122"/>
              </a:rPr>
              <a:t>研究生</a:t>
            </a:r>
            <a:endParaRPr lang="en-US" altLang="zh-CN" sz="2800" b="1" dirty="0" smtClean="0">
              <a:latin typeface="楷体" panose="02010609060101010101" pitchFamily="49" charset="-122"/>
              <a:ea typeface="楷体" panose="02010609060101010101" pitchFamily="49" charset="-122"/>
            </a:endParaRPr>
          </a:p>
          <a:p>
            <a:endParaRPr lang="en-US" altLang="zh-CN" sz="2800" b="1" dirty="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基本</a:t>
            </a:r>
            <a:r>
              <a:rPr lang="zh-CN" altLang="zh-CN" sz="2400" dirty="0">
                <a:latin typeface="楷体" panose="02010609060101010101" pitchFamily="49" charset="-122"/>
                <a:ea typeface="楷体" panose="02010609060101010101" pitchFamily="49" charset="-122"/>
              </a:rPr>
              <a:t>学习年限为</a:t>
            </a:r>
            <a:r>
              <a:rPr lang="en-US" altLang="zh-CN" sz="2400" dirty="0">
                <a:latin typeface="楷体" panose="02010609060101010101" pitchFamily="49" charset="-122"/>
                <a:ea typeface="楷体" panose="02010609060101010101" pitchFamily="49" charset="-122"/>
              </a:rPr>
              <a:t>5</a:t>
            </a:r>
            <a:r>
              <a:rPr lang="zh-CN" altLang="zh-CN" sz="2400" dirty="0">
                <a:latin typeface="楷体" panose="02010609060101010101" pitchFamily="49" charset="-122"/>
                <a:ea typeface="楷体" panose="02010609060101010101" pitchFamily="49" charset="-122"/>
              </a:rPr>
              <a:t>年</a:t>
            </a:r>
            <a:r>
              <a:rPr lang="zh-CN" altLang="zh-CN"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最长</a:t>
            </a:r>
            <a:r>
              <a:rPr lang="zh-CN" altLang="zh-CN" sz="2400" dirty="0">
                <a:latin typeface="楷体" panose="02010609060101010101" pitchFamily="49" charset="-122"/>
                <a:ea typeface="楷体" panose="02010609060101010101" pitchFamily="49" charset="-122"/>
              </a:rPr>
              <a:t>学习年限为</a:t>
            </a:r>
            <a:r>
              <a:rPr lang="en-US" altLang="zh-CN" sz="2400" dirty="0">
                <a:latin typeface="楷体" panose="02010609060101010101" pitchFamily="49" charset="-122"/>
                <a:ea typeface="楷体" panose="02010609060101010101" pitchFamily="49" charset="-122"/>
              </a:rPr>
              <a:t>7</a:t>
            </a:r>
            <a:r>
              <a:rPr lang="zh-CN" altLang="zh-CN" sz="2400" dirty="0">
                <a:latin typeface="楷体" panose="02010609060101010101" pitchFamily="49" charset="-122"/>
                <a:ea typeface="楷体" panose="02010609060101010101" pitchFamily="49" charset="-122"/>
              </a:rPr>
              <a:t>年。</a:t>
            </a:r>
            <a:endParaRPr lang="en-US" altLang="zh-CN" sz="2400" dirty="0">
              <a:latin typeface="楷体" panose="02010609060101010101" pitchFamily="49" charset="-122"/>
              <a:ea typeface="楷体" panose="02010609060101010101" pitchFamily="49" charset="-122"/>
            </a:endParaRPr>
          </a:p>
        </p:txBody>
      </p:sp>
      <p:sp>
        <p:nvSpPr>
          <p:cNvPr id="9" name="矩形 8"/>
          <p:cNvSpPr/>
          <p:nvPr/>
        </p:nvSpPr>
        <p:spPr>
          <a:xfrm>
            <a:off x="4458947" y="2716704"/>
            <a:ext cx="3229537" cy="1692771"/>
          </a:xfrm>
          <a:prstGeom prst="rect">
            <a:avLst/>
          </a:prstGeom>
        </p:spPr>
        <p:txBody>
          <a:bodyPr wrap="square">
            <a:spAutoFit/>
          </a:bodyPr>
          <a:lstStyle/>
          <a:p>
            <a:r>
              <a:rPr lang="zh-CN" altLang="en-US" sz="2000" dirty="0" smtClean="0">
                <a:latin typeface="楷体" panose="02010609060101010101" pitchFamily="49" charset="-122"/>
                <a:ea typeface="楷体" panose="02010609060101010101" pitchFamily="49" charset="-122"/>
              </a:rPr>
              <a:t>    </a:t>
            </a:r>
            <a:r>
              <a:rPr lang="zh-CN" altLang="zh-CN" sz="2800" b="1" dirty="0" smtClean="0">
                <a:latin typeface="楷体" panose="02010609060101010101" pitchFamily="49" charset="-122"/>
                <a:ea typeface="楷体" panose="02010609060101010101" pitchFamily="49" charset="-122"/>
              </a:rPr>
              <a:t>本科</a:t>
            </a:r>
            <a:r>
              <a:rPr lang="zh-CN" altLang="zh-CN" sz="2800" b="1" dirty="0">
                <a:latin typeface="楷体" panose="02010609060101010101" pitchFamily="49" charset="-122"/>
                <a:ea typeface="楷体" panose="02010609060101010101" pitchFamily="49" charset="-122"/>
              </a:rPr>
              <a:t>直博</a:t>
            </a:r>
            <a:r>
              <a:rPr lang="zh-CN" altLang="zh-CN" sz="2800" b="1" dirty="0" smtClean="0">
                <a:latin typeface="楷体" panose="02010609060101010101" pitchFamily="49" charset="-122"/>
                <a:ea typeface="楷体" panose="02010609060101010101" pitchFamily="49" charset="-122"/>
              </a:rPr>
              <a:t>研究生</a:t>
            </a:r>
            <a:endParaRPr lang="en-US" altLang="zh-CN" sz="2800" b="1" dirty="0" smtClean="0">
              <a:latin typeface="楷体" panose="02010609060101010101" pitchFamily="49" charset="-122"/>
              <a:ea typeface="楷体" panose="02010609060101010101" pitchFamily="49" charset="-122"/>
            </a:endParaRPr>
          </a:p>
          <a:p>
            <a:endParaRPr lang="en-US" altLang="zh-CN" sz="2800" b="1" dirty="0" smtClean="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基本学习年限为</a:t>
            </a:r>
            <a:r>
              <a:rPr lang="en-US" altLang="zh-CN" sz="2400" dirty="0" smtClean="0">
                <a:latin typeface="楷体" panose="02010609060101010101" pitchFamily="49" charset="-122"/>
                <a:ea typeface="楷体" panose="02010609060101010101" pitchFamily="49" charset="-122"/>
              </a:rPr>
              <a:t>5</a:t>
            </a:r>
            <a:r>
              <a:rPr lang="zh-CN" altLang="zh-CN" sz="2400" dirty="0" smtClean="0">
                <a:latin typeface="楷体" panose="02010609060101010101" pitchFamily="49" charset="-122"/>
                <a:ea typeface="楷体" panose="02010609060101010101" pitchFamily="49" charset="-122"/>
              </a:rPr>
              <a:t>年，</a:t>
            </a:r>
            <a:endParaRPr lang="en-US" altLang="zh-CN" sz="2400" dirty="0" smtClean="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最长学习年限为</a:t>
            </a:r>
            <a:r>
              <a:rPr lang="en-US" altLang="zh-CN" sz="2400" dirty="0" smtClean="0">
                <a:latin typeface="楷体" panose="02010609060101010101" pitchFamily="49" charset="-122"/>
                <a:ea typeface="楷体" panose="02010609060101010101" pitchFamily="49" charset="-122"/>
              </a:rPr>
              <a:t>7</a:t>
            </a:r>
            <a:r>
              <a:rPr lang="zh-CN" altLang="zh-CN" sz="2400" dirty="0" smtClean="0">
                <a:latin typeface="楷体" panose="02010609060101010101" pitchFamily="49" charset="-122"/>
                <a:ea typeface="楷体" panose="02010609060101010101" pitchFamily="49" charset="-122"/>
              </a:rPr>
              <a:t>年；</a:t>
            </a:r>
            <a:endParaRPr lang="en-US" altLang="zh-CN" sz="2400" dirty="0">
              <a:latin typeface="楷体" panose="02010609060101010101" pitchFamily="49" charset="-122"/>
              <a:ea typeface="楷体" panose="02010609060101010101" pitchFamily="49" charset="-122"/>
            </a:endParaRPr>
          </a:p>
        </p:txBody>
      </p:sp>
      <p:sp>
        <p:nvSpPr>
          <p:cNvPr id="10" name="Rectangle 2"/>
          <p:cNvSpPr txBox="1">
            <a:spLocks/>
          </p:cNvSpPr>
          <p:nvPr/>
        </p:nvSpPr>
        <p:spPr>
          <a:xfrm>
            <a:off x="1176908" y="479095"/>
            <a:ext cx="7772400" cy="1470025"/>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smtClean="0">
                <a:solidFill>
                  <a:srgbClr val="FFFF00"/>
                </a:solidFill>
              </a:rPr>
              <a:t>    </a:t>
            </a:r>
            <a:r>
              <a:rPr lang="zh-CN" altLang="en-US" sz="4400" b="1" dirty="0" smtClean="0">
                <a:solidFill>
                  <a:srgbClr val="FFFF00"/>
                </a:solidFill>
                <a:latin typeface="华文新魏" panose="02010800040101010101" pitchFamily="2" charset="-122"/>
                <a:ea typeface="华文新魏" panose="02010800040101010101" pitchFamily="2" charset="-122"/>
              </a:rPr>
              <a:t>学习</a:t>
            </a:r>
            <a:r>
              <a:rPr lang="zh-CN" altLang="en-US" sz="4000" b="1" dirty="0" smtClean="0">
                <a:solidFill>
                  <a:srgbClr val="FFFF00"/>
                </a:solidFill>
                <a:latin typeface="华文新魏" panose="02010800040101010101" pitchFamily="2" charset="-122"/>
                <a:ea typeface="华文新魏" panose="02010800040101010101" pitchFamily="2" charset="-122"/>
              </a:rPr>
              <a:t>年限</a:t>
            </a:r>
            <a:endParaRPr lang="zh-CN" altLang="zh-CN" sz="4000" dirty="0">
              <a:solidFill>
                <a:srgbClr val="FFFF00"/>
              </a:solidFill>
              <a:latin typeface="华文新魏" panose="02010800040101010101" pitchFamily="2" charset="-122"/>
              <a:ea typeface="华文新魏" panose="02010800040101010101" pitchFamily="2" charset="-122"/>
            </a:endParaRPr>
          </a:p>
        </p:txBody>
      </p:sp>
      <p:sp>
        <p:nvSpPr>
          <p:cNvPr id="12" name="直角三角形 22"/>
          <p:cNvSpPr>
            <a:spLocks noChangeArrowheads="1"/>
          </p:cNvSpPr>
          <p:nvPr/>
        </p:nvSpPr>
        <p:spPr bwMode="auto">
          <a:xfrm flipH="1">
            <a:off x="621065" y="2598636"/>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13" name="直接连接符 27"/>
          <p:cNvCxnSpPr>
            <a:cxnSpLocks noChangeShapeType="1"/>
          </p:cNvCxnSpPr>
          <p:nvPr/>
        </p:nvCxnSpPr>
        <p:spPr bwMode="auto">
          <a:xfrm flipV="1">
            <a:off x="1159792" y="2767924"/>
            <a:ext cx="3046172" cy="9157"/>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4" name="直接连接符 29"/>
          <p:cNvCxnSpPr>
            <a:cxnSpLocks noChangeShapeType="1"/>
          </p:cNvCxnSpPr>
          <p:nvPr/>
        </p:nvCxnSpPr>
        <p:spPr bwMode="auto">
          <a:xfrm flipH="1">
            <a:off x="4164525" y="2777081"/>
            <a:ext cx="21681" cy="2139723"/>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5" name="直接连接符 32"/>
          <p:cNvCxnSpPr>
            <a:cxnSpLocks noChangeShapeType="1"/>
          </p:cNvCxnSpPr>
          <p:nvPr/>
        </p:nvCxnSpPr>
        <p:spPr bwMode="auto">
          <a:xfrm>
            <a:off x="602092" y="4244969"/>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6" name="直接连接符 30"/>
          <p:cNvCxnSpPr>
            <a:cxnSpLocks noChangeShapeType="1"/>
          </p:cNvCxnSpPr>
          <p:nvPr/>
        </p:nvCxnSpPr>
        <p:spPr bwMode="auto">
          <a:xfrm>
            <a:off x="621065" y="4905730"/>
            <a:ext cx="3543460" cy="3749"/>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21" name="矩形 20"/>
          <p:cNvSpPr/>
          <p:nvPr/>
        </p:nvSpPr>
        <p:spPr>
          <a:xfrm>
            <a:off x="738699" y="2746565"/>
            <a:ext cx="3276827" cy="1692771"/>
          </a:xfrm>
          <a:prstGeom prst="rect">
            <a:avLst/>
          </a:prstGeom>
        </p:spPr>
        <p:txBody>
          <a:bodyPr wrap="square">
            <a:spAutoFit/>
          </a:bodyPr>
          <a:lstStyle/>
          <a:p>
            <a:r>
              <a:rPr lang="zh-CN" altLang="en-US" sz="2000" dirty="0" smtClean="0">
                <a:latin typeface="楷体" panose="02010609060101010101" pitchFamily="49" charset="-122"/>
                <a:ea typeface="楷体" panose="02010609060101010101" pitchFamily="49" charset="-122"/>
              </a:rPr>
              <a:t>    </a:t>
            </a:r>
            <a:r>
              <a:rPr lang="zh-CN" altLang="en-US" sz="2800" b="1" dirty="0" smtClean="0">
                <a:latin typeface="楷体" panose="02010609060101010101" pitchFamily="49" charset="-122"/>
                <a:ea typeface="楷体" panose="02010609060101010101" pitchFamily="49" charset="-122"/>
              </a:rPr>
              <a:t>统招</a:t>
            </a:r>
            <a:r>
              <a:rPr lang="zh-CN" altLang="zh-CN" sz="2800" b="1" dirty="0">
                <a:latin typeface="楷体" panose="02010609060101010101" pitchFamily="49" charset="-122"/>
                <a:ea typeface="楷体" panose="02010609060101010101" pitchFamily="49" charset="-122"/>
              </a:rPr>
              <a:t>博士</a:t>
            </a:r>
            <a:r>
              <a:rPr lang="zh-CN" altLang="zh-CN" sz="2800" b="1" dirty="0" smtClean="0">
                <a:latin typeface="楷体" panose="02010609060101010101" pitchFamily="49" charset="-122"/>
                <a:ea typeface="楷体" panose="02010609060101010101" pitchFamily="49" charset="-122"/>
              </a:rPr>
              <a:t>研究生</a:t>
            </a:r>
            <a:endParaRPr lang="en-US" altLang="zh-CN" sz="2800" b="1" dirty="0" smtClean="0">
              <a:latin typeface="楷体" panose="02010609060101010101" pitchFamily="49" charset="-122"/>
              <a:ea typeface="楷体" panose="02010609060101010101" pitchFamily="49" charset="-122"/>
            </a:endParaRPr>
          </a:p>
          <a:p>
            <a:endParaRPr lang="en-US" altLang="zh-CN" sz="2800" b="1" dirty="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基本</a:t>
            </a:r>
            <a:r>
              <a:rPr lang="zh-CN" altLang="zh-CN" sz="2400" dirty="0">
                <a:latin typeface="楷体" panose="02010609060101010101" pitchFamily="49" charset="-122"/>
                <a:ea typeface="楷体" panose="02010609060101010101" pitchFamily="49" charset="-122"/>
              </a:rPr>
              <a:t>学习年限为</a:t>
            </a:r>
            <a:r>
              <a:rPr lang="en-US" altLang="zh-CN" sz="2400" dirty="0">
                <a:latin typeface="楷体" panose="02010609060101010101" pitchFamily="49" charset="-122"/>
                <a:ea typeface="楷体" panose="02010609060101010101" pitchFamily="49" charset="-122"/>
              </a:rPr>
              <a:t>4</a:t>
            </a:r>
            <a:r>
              <a:rPr lang="zh-CN" altLang="zh-CN" sz="2400" dirty="0">
                <a:latin typeface="楷体" panose="02010609060101010101" pitchFamily="49" charset="-122"/>
                <a:ea typeface="楷体" panose="02010609060101010101" pitchFamily="49" charset="-122"/>
              </a:rPr>
              <a:t>年</a:t>
            </a:r>
            <a:r>
              <a:rPr lang="zh-CN" altLang="zh-CN" sz="2400" dirty="0" smtClean="0">
                <a:latin typeface="楷体" panose="02010609060101010101" pitchFamily="49" charset="-122"/>
                <a:ea typeface="楷体" panose="02010609060101010101" pitchFamily="49" charset="-122"/>
              </a:rPr>
              <a:t>，</a:t>
            </a:r>
            <a:endParaRPr lang="en-US" altLang="zh-CN" sz="2400" dirty="0" smtClean="0">
              <a:latin typeface="楷体" panose="02010609060101010101" pitchFamily="49" charset="-122"/>
              <a:ea typeface="楷体" panose="02010609060101010101" pitchFamily="49" charset="-122"/>
            </a:endParaRPr>
          </a:p>
          <a:p>
            <a:r>
              <a:rPr lang="zh-CN" altLang="en-US"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最长</a:t>
            </a:r>
            <a:r>
              <a:rPr lang="zh-CN" altLang="zh-CN" sz="2400" dirty="0">
                <a:latin typeface="楷体" panose="02010609060101010101" pitchFamily="49" charset="-122"/>
                <a:ea typeface="楷体" panose="02010609060101010101" pitchFamily="49" charset="-122"/>
              </a:rPr>
              <a:t>学习年限为</a:t>
            </a:r>
            <a:r>
              <a:rPr lang="en-US" altLang="zh-CN" sz="2400" dirty="0">
                <a:latin typeface="楷体" panose="02010609060101010101" pitchFamily="49" charset="-122"/>
                <a:ea typeface="楷体" panose="02010609060101010101" pitchFamily="49" charset="-122"/>
              </a:rPr>
              <a:t>6</a:t>
            </a:r>
            <a:r>
              <a:rPr lang="zh-CN" altLang="zh-CN" sz="2400" dirty="0">
                <a:latin typeface="楷体" panose="02010609060101010101" pitchFamily="49" charset="-122"/>
                <a:ea typeface="楷体" panose="02010609060101010101" pitchFamily="49" charset="-122"/>
              </a:rPr>
              <a:t>年；</a:t>
            </a:r>
            <a:endParaRPr lang="en-US" altLang="zh-CN" sz="2400" dirty="0">
              <a:latin typeface="楷体" panose="02010609060101010101" pitchFamily="49" charset="-122"/>
              <a:ea typeface="楷体" panose="02010609060101010101" pitchFamily="49" charset="-122"/>
            </a:endParaRPr>
          </a:p>
        </p:txBody>
      </p:sp>
      <p:grpSp>
        <p:nvGrpSpPr>
          <p:cNvPr id="38" name="组 37"/>
          <p:cNvGrpSpPr/>
          <p:nvPr/>
        </p:nvGrpSpPr>
        <p:grpSpPr>
          <a:xfrm>
            <a:off x="4361462" y="2586107"/>
            <a:ext cx="3363584" cy="2343588"/>
            <a:chOff x="4361462" y="2586107"/>
            <a:chExt cx="3363584" cy="2343588"/>
          </a:xfrm>
        </p:grpSpPr>
        <p:cxnSp>
          <p:nvCxnSpPr>
            <p:cNvPr id="25" name="直接连接符 29"/>
            <p:cNvCxnSpPr>
              <a:cxnSpLocks noChangeShapeType="1"/>
            </p:cNvCxnSpPr>
            <p:nvPr/>
          </p:nvCxnSpPr>
          <p:spPr bwMode="auto">
            <a:xfrm>
              <a:off x="7725046" y="2694839"/>
              <a:ext cx="0" cy="223014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23" name="直角三角形 22"/>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4"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6" name="直接连接符 32"/>
            <p:cNvCxnSpPr>
              <a:cxnSpLocks noChangeShapeType="1"/>
            </p:cNvCxnSpPr>
            <p:nvPr/>
          </p:nvCxnSpPr>
          <p:spPr bwMode="auto">
            <a:xfrm>
              <a:off x="4364032" y="4240028"/>
              <a:ext cx="0" cy="674616"/>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7" name="直接连接符 30"/>
            <p:cNvCxnSpPr>
              <a:cxnSpLocks noChangeShapeType="1"/>
            </p:cNvCxnSpPr>
            <p:nvPr/>
          </p:nvCxnSpPr>
          <p:spPr bwMode="auto">
            <a:xfrm>
              <a:off x="4361462" y="4920265"/>
              <a:ext cx="3363584" cy="943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grpSp>
        <p:nvGrpSpPr>
          <p:cNvPr id="39" name="组 38"/>
          <p:cNvGrpSpPr/>
          <p:nvPr/>
        </p:nvGrpSpPr>
        <p:grpSpPr>
          <a:xfrm>
            <a:off x="7997787" y="2608071"/>
            <a:ext cx="3363584" cy="2343588"/>
            <a:chOff x="4361462" y="2586107"/>
            <a:chExt cx="3363584" cy="2343588"/>
          </a:xfrm>
        </p:grpSpPr>
        <p:cxnSp>
          <p:nvCxnSpPr>
            <p:cNvPr id="40" name="直接连接符 29"/>
            <p:cNvCxnSpPr>
              <a:cxnSpLocks noChangeShapeType="1"/>
            </p:cNvCxnSpPr>
            <p:nvPr/>
          </p:nvCxnSpPr>
          <p:spPr bwMode="auto">
            <a:xfrm>
              <a:off x="7725046" y="2694839"/>
              <a:ext cx="0" cy="223014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41" name="直角三角形 40"/>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2"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4364032" y="4240028"/>
              <a:ext cx="0" cy="674616"/>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4361462" y="4920265"/>
              <a:ext cx="3363584" cy="943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101610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标题 1"/>
          <p:cNvSpPr txBox="1">
            <a:spLocks/>
          </p:cNvSpPr>
          <p:nvPr/>
        </p:nvSpPr>
        <p:spPr>
          <a:xfrm>
            <a:off x="1765790" y="319024"/>
            <a:ext cx="8218487" cy="1157288"/>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smtClean="0">
                <a:solidFill>
                  <a:srgbClr val="FFFF00"/>
                </a:solidFill>
                <a:latin typeface="华文新魏" panose="02010800040101010101" pitchFamily="2" charset="-122"/>
                <a:ea typeface="华文新魏" panose="02010800040101010101" pitchFamily="2" charset="-122"/>
              </a:rPr>
              <a:t>培养方案与培养计划</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9" name="内容占位符 2"/>
          <p:cNvSpPr txBox="1">
            <a:spLocks/>
          </p:cNvSpPr>
          <p:nvPr/>
        </p:nvSpPr>
        <p:spPr>
          <a:xfrm>
            <a:off x="2690171" y="2027583"/>
            <a:ext cx="8831269" cy="1531137"/>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buFont typeface="Arial" panose="020B0604020202020204" pitchFamily="34" charset="0"/>
              <a:buNone/>
            </a:pPr>
            <a:r>
              <a:rPr lang="zh-CN" altLang="en-US" sz="2800" b="1" dirty="0" smtClean="0">
                <a:ea typeface="楷体" panose="02010609060101010101" pitchFamily="49" charset="-122"/>
              </a:rPr>
              <a:t>    培养方案</a:t>
            </a:r>
            <a:r>
              <a:rPr lang="zh-CN" altLang="en-US" sz="2400" dirty="0" smtClean="0">
                <a:latin typeface="楷体" panose="02010609060101010101" pitchFamily="49" charset="-122"/>
                <a:ea typeface="楷体" panose="02010609060101010101" pitchFamily="49" charset="-122"/>
              </a:rPr>
              <a:t>是研究生培养的依据和指导，在研究生院组织下由院系负责制定，经学位评定分委会审核通过后，报研究生院复核生效。</a:t>
            </a:r>
            <a:r>
              <a:rPr lang="en-US" altLang="zh-CN" sz="2400" dirty="0" smtClean="0">
                <a:latin typeface="楷体" panose="02010609060101010101" pitchFamily="49" charset="-122"/>
                <a:ea typeface="楷体" panose="02010609060101010101" pitchFamily="49" charset="-122"/>
              </a:rPr>
              <a:t> </a:t>
            </a:r>
          </a:p>
          <a:p>
            <a:pPr marL="0" indent="0">
              <a:buFont typeface="Arial" panose="020B0604020202020204" pitchFamily="34" charset="0"/>
              <a:buNone/>
            </a:pPr>
            <a:r>
              <a:rPr lang="zh-CN" altLang="en-US" sz="2400" dirty="0" smtClean="0">
                <a:solidFill>
                  <a:srgbClr val="FF0000"/>
                </a:solidFill>
                <a:latin typeface="楷体" panose="02010609060101010101" pitchFamily="49" charset="-122"/>
                <a:ea typeface="楷体" panose="02010609060101010101" pitchFamily="49" charset="-122"/>
              </a:rPr>
              <a:t>  查看方式：在研究生系统中，点击“我的学习”，选择“培养方案”，能够查看培养方案。</a:t>
            </a:r>
            <a:endParaRPr lang="en-US" altLang="zh-CN" sz="2400" dirty="0">
              <a:solidFill>
                <a:srgbClr val="FF0000"/>
              </a:solidFill>
              <a:latin typeface="楷体" panose="02010609060101010101" pitchFamily="49" charset="-122"/>
              <a:ea typeface="楷体" panose="02010609060101010101" pitchFamily="49" charset="-122"/>
            </a:endParaRPr>
          </a:p>
        </p:txBody>
      </p:sp>
      <p:grpSp>
        <p:nvGrpSpPr>
          <p:cNvPr id="10" name="组 9"/>
          <p:cNvGrpSpPr/>
          <p:nvPr/>
        </p:nvGrpSpPr>
        <p:grpSpPr>
          <a:xfrm>
            <a:off x="2195658" y="1723355"/>
            <a:ext cx="3096332" cy="1980803"/>
            <a:chOff x="272703" y="1240061"/>
            <a:chExt cx="3096332" cy="1980803"/>
          </a:xfrm>
        </p:grpSpPr>
        <p:cxnSp>
          <p:nvCxnSpPr>
            <p:cNvPr id="11"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12"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13" name="矩形 1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grpSp>
        <p:nvGrpSpPr>
          <p:cNvPr id="14" name="组 13"/>
          <p:cNvGrpSpPr/>
          <p:nvPr/>
        </p:nvGrpSpPr>
        <p:grpSpPr>
          <a:xfrm>
            <a:off x="734120" y="4010722"/>
            <a:ext cx="3096332" cy="1980803"/>
            <a:chOff x="272703" y="1240061"/>
            <a:chExt cx="3096332" cy="1980803"/>
          </a:xfrm>
        </p:grpSpPr>
        <p:cxnSp>
          <p:nvCxnSpPr>
            <p:cNvPr id="15" name="直接连接符 43"/>
            <p:cNvCxnSpPr/>
            <p:nvPr/>
          </p:nvCxnSpPr>
          <p:spPr>
            <a:xfrm>
              <a:off x="560723" y="1460918"/>
              <a:ext cx="2808312" cy="0"/>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16" name="直接连接符 45"/>
            <p:cNvCxnSpPr/>
            <p:nvPr/>
          </p:nvCxnSpPr>
          <p:spPr>
            <a:xfrm>
              <a:off x="380703" y="1240061"/>
              <a:ext cx="0" cy="1980803"/>
            </a:xfrm>
            <a:prstGeom prst="line">
              <a:avLst/>
            </a:prstGeom>
            <a:ln/>
          </p:spPr>
          <p:style>
            <a:lnRef idx="1">
              <a:schemeClr val="accent6"/>
            </a:lnRef>
            <a:fillRef idx="0">
              <a:schemeClr val="accent6"/>
            </a:fillRef>
            <a:effectRef idx="0">
              <a:schemeClr val="accent6"/>
            </a:effectRef>
            <a:fontRef idx="minor">
              <a:schemeClr val="tx1"/>
            </a:fontRef>
          </p:style>
        </p:cxnSp>
        <p:sp>
          <p:nvSpPr>
            <p:cNvPr id="21" name="矩形 20"/>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itchFamily="34" charset="-122"/>
                <a:ea typeface="微软雅黑" pitchFamily="34" charset="-122"/>
              </a:endParaRPr>
            </a:p>
          </p:txBody>
        </p:sp>
      </p:grpSp>
      <p:sp>
        <p:nvSpPr>
          <p:cNvPr id="22" name="矩形 21"/>
          <p:cNvSpPr/>
          <p:nvPr/>
        </p:nvSpPr>
        <p:spPr>
          <a:xfrm>
            <a:off x="883062" y="4290499"/>
            <a:ext cx="10108989" cy="1261884"/>
          </a:xfrm>
          <a:prstGeom prst="rect">
            <a:avLst/>
          </a:prstGeom>
        </p:spPr>
        <p:txBody>
          <a:bodyPr wrap="square">
            <a:spAutoFit/>
          </a:bodyPr>
          <a:lstStyle/>
          <a:p>
            <a:r>
              <a:rPr lang="zh-CN" altLang="en-US" dirty="0" smtClean="0">
                <a:ea typeface="楷体" panose="02010609060101010101" pitchFamily="49" charset="-122"/>
              </a:rPr>
              <a:t>    </a:t>
            </a:r>
            <a:r>
              <a:rPr lang="zh-CN" altLang="en-US" sz="2800" b="1" dirty="0" smtClean="0">
                <a:ea typeface="楷体" panose="02010609060101010101" pitchFamily="49" charset="-122"/>
              </a:rPr>
              <a:t>培养</a:t>
            </a:r>
            <a:r>
              <a:rPr lang="zh-CN" altLang="en-US" sz="2800" b="1" dirty="0">
                <a:ea typeface="楷体" panose="02010609060101010101" pitchFamily="49" charset="-122"/>
              </a:rPr>
              <a:t>计划</a:t>
            </a:r>
            <a:r>
              <a:rPr lang="zh-CN" altLang="en-US" sz="2400" b="0" dirty="0">
                <a:latin typeface="楷体" panose="02010609060101010101" pitchFamily="49" charset="-122"/>
                <a:ea typeface="楷体" panose="02010609060101010101" pitchFamily="49" charset="-122"/>
              </a:rPr>
              <a:t>是博士研究生在学期间的学习计划。</a:t>
            </a:r>
            <a:r>
              <a:rPr lang="zh-CN" altLang="zh-CN" sz="2400" b="0" dirty="0">
                <a:latin typeface="楷体" panose="02010609060101010101" pitchFamily="49" charset="-122"/>
                <a:ea typeface="楷体" panose="02010609060101010101" pitchFamily="49" charset="-122"/>
              </a:rPr>
              <a:t>在导师或导师小组指导下</a:t>
            </a:r>
            <a:r>
              <a:rPr lang="zh-CN" altLang="en-US" sz="2400" b="0" dirty="0">
                <a:latin typeface="楷体" panose="02010609060101010101" pitchFamily="49" charset="-122"/>
                <a:ea typeface="楷体" panose="02010609060101010101" pitchFamily="49" charset="-122"/>
              </a:rPr>
              <a:t>，</a:t>
            </a:r>
            <a:r>
              <a:rPr lang="zh-CN" altLang="zh-CN" sz="2400" b="0" dirty="0">
                <a:latin typeface="楷体" panose="02010609060101010101" pitchFamily="49" charset="-122"/>
                <a:ea typeface="楷体" panose="02010609060101010101" pitchFamily="49" charset="-122"/>
              </a:rPr>
              <a:t>根据培养方案制定</a:t>
            </a:r>
            <a:r>
              <a:rPr lang="zh-CN" altLang="en-US" sz="2400" b="0" dirty="0">
                <a:latin typeface="楷体" panose="02010609060101010101" pitchFamily="49" charset="-122"/>
                <a:ea typeface="楷体" panose="02010609060101010101" pitchFamily="49" charset="-122"/>
              </a:rPr>
              <a:t>。主要</a:t>
            </a:r>
            <a:r>
              <a:rPr lang="zh-CN" altLang="zh-CN" sz="2400" b="0" dirty="0">
                <a:latin typeface="楷体" panose="02010609060101010101" pitchFamily="49" charset="-122"/>
                <a:ea typeface="楷体" panose="02010609060101010101" pitchFamily="49" charset="-122"/>
              </a:rPr>
              <a:t>包括课程学习、</a:t>
            </a:r>
            <a:r>
              <a:rPr lang="zh-CN" altLang="en-US" sz="2400" b="0" dirty="0">
                <a:latin typeface="楷体" panose="02010609060101010101" pitchFamily="49" charset="-122"/>
                <a:ea typeface="楷体" panose="02010609060101010101" pitchFamily="49" charset="-122"/>
              </a:rPr>
              <a:t>培养环节要求、科研训练、学术交流等，培养计划报院系审核备案。</a:t>
            </a:r>
          </a:p>
        </p:txBody>
      </p:sp>
    </p:spTree>
    <p:extLst>
      <p:ext uri="{BB962C8B-B14F-4D97-AF65-F5344CB8AC3E}">
        <p14:creationId xmlns:p14="http://schemas.microsoft.com/office/powerpoint/2010/main" val="1480750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grpSp>
        <p:nvGrpSpPr>
          <p:cNvPr id="8" name="组合 16"/>
          <p:cNvGrpSpPr/>
          <p:nvPr/>
        </p:nvGrpSpPr>
        <p:grpSpPr>
          <a:xfrm>
            <a:off x="206321" y="3400874"/>
            <a:ext cx="2735263" cy="2483642"/>
            <a:chOff x="107504" y="2614624"/>
            <a:chExt cx="2735867" cy="2952328"/>
          </a:xfrm>
        </p:grpSpPr>
        <p:sp>
          <p:nvSpPr>
            <p:cNvPr id="9" name="矩形 8"/>
            <p:cNvSpPr/>
            <p:nvPr/>
          </p:nvSpPr>
          <p:spPr>
            <a:xfrm>
              <a:off x="107504" y="2616211"/>
              <a:ext cx="2735867" cy="2950741"/>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0" name="TextBox 18"/>
            <p:cNvSpPr txBox="1"/>
            <p:nvPr/>
          </p:nvSpPr>
          <p:spPr>
            <a:xfrm>
              <a:off x="602913" y="2614624"/>
              <a:ext cx="1816501" cy="523800"/>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2800" b="0" kern="0" cap="none" spc="0" normalizeH="0" baseline="0" noProof="0" dirty="0">
                  <a:solidFill>
                    <a:srgbClr val="0070C0"/>
                  </a:solidFill>
                  <a:latin typeface="楷体" panose="02010609060101010101" pitchFamily="49" charset="-122"/>
                  <a:ea typeface="楷体" panose="02010609060101010101" pitchFamily="49" charset="-122"/>
                  <a:cs typeface="+mn-cs"/>
                </a:rPr>
                <a:t>日常学习</a:t>
              </a:r>
            </a:p>
          </p:txBody>
        </p:sp>
        <p:sp>
          <p:nvSpPr>
            <p:cNvPr id="11" name="圆角矩形 10"/>
            <p:cNvSpPr/>
            <p:nvPr/>
          </p:nvSpPr>
          <p:spPr>
            <a:xfrm>
              <a:off x="251999" y="3138424"/>
              <a:ext cx="935243" cy="790462"/>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2" name="圆角矩形 11"/>
            <p:cNvSpPr/>
            <p:nvPr/>
          </p:nvSpPr>
          <p:spPr>
            <a:xfrm>
              <a:off x="1692179" y="3109853"/>
              <a:ext cx="935244" cy="790462"/>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3" name="圆角矩形 12"/>
            <p:cNvSpPr/>
            <p:nvPr/>
          </p:nvSpPr>
          <p:spPr>
            <a:xfrm>
              <a:off x="251999" y="4292371"/>
              <a:ext cx="935243" cy="792050"/>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4" name="圆角矩形 13"/>
            <p:cNvSpPr/>
            <p:nvPr/>
          </p:nvSpPr>
          <p:spPr>
            <a:xfrm>
              <a:off x="1692179" y="4292371"/>
              <a:ext cx="935244" cy="792050"/>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5" name="TextBox 23"/>
            <p:cNvSpPr txBox="1"/>
            <p:nvPr/>
          </p:nvSpPr>
          <p:spPr>
            <a:xfrm>
              <a:off x="355210" y="3153963"/>
              <a:ext cx="792337" cy="646019"/>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课程学习</a:t>
              </a:r>
            </a:p>
          </p:txBody>
        </p:sp>
        <p:sp>
          <p:nvSpPr>
            <p:cNvPr id="16" name="TextBox 24"/>
            <p:cNvSpPr txBox="1"/>
            <p:nvPr/>
          </p:nvSpPr>
          <p:spPr>
            <a:xfrm>
              <a:off x="1794304" y="3197960"/>
              <a:ext cx="792337" cy="646021"/>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科学研究</a:t>
              </a:r>
            </a:p>
          </p:txBody>
        </p:sp>
        <p:sp>
          <p:nvSpPr>
            <p:cNvPr id="21" name="TextBox 25"/>
            <p:cNvSpPr txBox="1"/>
            <p:nvPr/>
          </p:nvSpPr>
          <p:spPr>
            <a:xfrm>
              <a:off x="355209" y="4332670"/>
              <a:ext cx="792338" cy="646021"/>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学术交流</a:t>
              </a:r>
            </a:p>
          </p:txBody>
        </p:sp>
        <p:sp>
          <p:nvSpPr>
            <p:cNvPr id="22" name="TextBox 26"/>
            <p:cNvSpPr txBox="1"/>
            <p:nvPr/>
          </p:nvSpPr>
          <p:spPr>
            <a:xfrm>
              <a:off x="1794304" y="4348299"/>
              <a:ext cx="792337" cy="647608"/>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年度报告</a:t>
              </a:r>
            </a:p>
          </p:txBody>
        </p:sp>
      </p:grpSp>
      <p:grpSp>
        <p:nvGrpSpPr>
          <p:cNvPr id="23" name="组合 35"/>
          <p:cNvGrpSpPr/>
          <p:nvPr/>
        </p:nvGrpSpPr>
        <p:grpSpPr>
          <a:xfrm>
            <a:off x="2912420" y="3340653"/>
            <a:ext cx="4396814" cy="2525161"/>
            <a:chOff x="2713554" y="2034281"/>
            <a:chExt cx="4396552" cy="3014980"/>
          </a:xfrm>
        </p:grpSpPr>
        <p:sp>
          <p:nvSpPr>
            <p:cNvPr id="24" name="矩形 23"/>
            <p:cNvSpPr/>
            <p:nvPr/>
          </p:nvSpPr>
          <p:spPr>
            <a:xfrm>
              <a:off x="3220963" y="2096657"/>
              <a:ext cx="3889143" cy="2952604"/>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25" name="圆角矩形 24"/>
            <p:cNvSpPr/>
            <p:nvPr/>
          </p:nvSpPr>
          <p:spPr>
            <a:xfrm>
              <a:off x="3357480" y="2563359"/>
              <a:ext cx="1655663" cy="100960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课程审核</a:t>
              </a:r>
            </a:p>
          </p:txBody>
        </p:sp>
        <p:sp>
          <p:nvSpPr>
            <p:cNvPr id="26" name="圆角矩形 25"/>
            <p:cNvSpPr/>
            <p:nvPr/>
          </p:nvSpPr>
          <p:spPr>
            <a:xfrm>
              <a:off x="5232999" y="2591933"/>
              <a:ext cx="1657251" cy="1008013"/>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资格</a:t>
              </a:r>
              <a:endParaRPr kumimoji="0" lang="en-US" altLang="zh-CN" sz="2800" b="1" i="0" u="none" strike="noStrike" kern="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考试</a:t>
              </a:r>
            </a:p>
          </p:txBody>
        </p:sp>
        <p:sp>
          <p:nvSpPr>
            <p:cNvPr id="27" name="圆角矩形 26"/>
            <p:cNvSpPr/>
            <p:nvPr/>
          </p:nvSpPr>
          <p:spPr>
            <a:xfrm>
              <a:off x="3409426" y="3829561"/>
              <a:ext cx="1655664" cy="1008013"/>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论文开题</a:t>
              </a:r>
            </a:p>
          </p:txBody>
        </p:sp>
        <p:sp>
          <p:nvSpPr>
            <p:cNvPr id="28" name="圆角矩形 27"/>
            <p:cNvSpPr/>
            <p:nvPr/>
          </p:nvSpPr>
          <p:spPr>
            <a:xfrm>
              <a:off x="5268998" y="3809511"/>
              <a:ext cx="1655664" cy="1008013"/>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学术规范考核</a:t>
              </a:r>
            </a:p>
          </p:txBody>
        </p:sp>
        <p:sp>
          <p:nvSpPr>
            <p:cNvPr id="29" name="TextBox 41"/>
            <p:cNvSpPr txBox="1"/>
            <p:nvPr/>
          </p:nvSpPr>
          <p:spPr>
            <a:xfrm>
              <a:off x="4240871" y="2034281"/>
              <a:ext cx="1817578" cy="523850"/>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2800" b="0" kern="0" cap="none" spc="0" normalizeH="0" baseline="0" noProof="0" dirty="0">
                  <a:solidFill>
                    <a:srgbClr val="0070C0"/>
                  </a:solidFill>
                  <a:latin typeface="楷体" panose="02010609060101010101" pitchFamily="49" charset="-122"/>
                  <a:ea typeface="楷体" panose="02010609060101010101" pitchFamily="49" charset="-122"/>
                  <a:cs typeface="+mn-cs"/>
                </a:rPr>
                <a:t>中期考核</a:t>
              </a:r>
            </a:p>
          </p:txBody>
        </p:sp>
        <p:sp>
          <p:nvSpPr>
            <p:cNvPr id="30" name="右箭头 29"/>
            <p:cNvSpPr/>
            <p:nvPr/>
          </p:nvSpPr>
          <p:spPr>
            <a:xfrm>
              <a:off x="2713554" y="3367772"/>
              <a:ext cx="687347" cy="484164"/>
            </a:xfrm>
            <a:prstGeom prst="right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grpSp>
      <p:grpSp>
        <p:nvGrpSpPr>
          <p:cNvPr id="31" name="组合 55"/>
          <p:cNvGrpSpPr/>
          <p:nvPr/>
        </p:nvGrpSpPr>
        <p:grpSpPr>
          <a:xfrm>
            <a:off x="10167917" y="1421259"/>
            <a:ext cx="1336163" cy="3959229"/>
            <a:chOff x="7577208" y="1785343"/>
            <a:chExt cx="1336357" cy="3959157"/>
          </a:xfrm>
        </p:grpSpPr>
        <p:sp>
          <p:nvSpPr>
            <p:cNvPr id="33" name="矩形 32"/>
            <p:cNvSpPr/>
            <p:nvPr/>
          </p:nvSpPr>
          <p:spPr>
            <a:xfrm>
              <a:off x="7598924" y="1785343"/>
              <a:ext cx="1314641" cy="86040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4" name="TextBox 58"/>
            <p:cNvSpPr txBox="1"/>
            <p:nvPr/>
          </p:nvSpPr>
          <p:spPr>
            <a:xfrm>
              <a:off x="7692889" y="2025861"/>
              <a:ext cx="1173333" cy="369881"/>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论文撰写</a:t>
              </a:r>
            </a:p>
          </p:txBody>
        </p:sp>
        <p:sp>
          <p:nvSpPr>
            <p:cNvPr id="35" name="矩形 34"/>
            <p:cNvSpPr/>
            <p:nvPr/>
          </p:nvSpPr>
          <p:spPr>
            <a:xfrm>
              <a:off x="7591497" y="2934673"/>
              <a:ext cx="1316228" cy="86040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6" name="TextBox 60"/>
            <p:cNvSpPr txBox="1"/>
            <p:nvPr/>
          </p:nvSpPr>
          <p:spPr>
            <a:xfrm>
              <a:off x="7648657" y="3117232"/>
              <a:ext cx="1171745" cy="36988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预答辩</a:t>
              </a:r>
            </a:p>
          </p:txBody>
        </p:sp>
        <p:sp>
          <p:nvSpPr>
            <p:cNvPr id="37" name="下箭头 36"/>
            <p:cNvSpPr/>
            <p:nvPr/>
          </p:nvSpPr>
          <p:spPr>
            <a:xfrm>
              <a:off x="8105923" y="3572836"/>
              <a:ext cx="287379" cy="409568"/>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8" name="矩形 37"/>
            <p:cNvSpPr/>
            <p:nvPr/>
          </p:nvSpPr>
          <p:spPr>
            <a:xfrm>
              <a:off x="7591498" y="3990341"/>
              <a:ext cx="1316228" cy="86040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9" name="TextBox 63"/>
            <p:cNvSpPr txBox="1"/>
            <p:nvPr/>
          </p:nvSpPr>
          <p:spPr>
            <a:xfrm>
              <a:off x="7689938" y="4068127"/>
              <a:ext cx="1171745" cy="646101"/>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科研成果  审核</a:t>
              </a:r>
            </a:p>
          </p:txBody>
        </p:sp>
        <p:sp>
          <p:nvSpPr>
            <p:cNvPr id="40" name="矩形 39"/>
            <p:cNvSpPr/>
            <p:nvPr/>
          </p:nvSpPr>
          <p:spPr>
            <a:xfrm>
              <a:off x="7577208" y="5065060"/>
              <a:ext cx="1314641" cy="679440"/>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41" name="TextBox 66"/>
            <p:cNvSpPr txBox="1"/>
            <p:nvPr/>
          </p:nvSpPr>
          <p:spPr>
            <a:xfrm>
              <a:off x="7648657" y="5173007"/>
              <a:ext cx="1171745" cy="368293"/>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1800" b="0" kern="0" cap="none" spc="0" normalizeH="0" baseline="0" noProof="0" dirty="0">
                  <a:solidFill>
                    <a:sysClr val="windowText" lastClr="000000"/>
                  </a:solidFill>
                  <a:latin typeface="华文仿宋" panose="02010600040101010101" pitchFamily="2" charset="-122"/>
                  <a:ea typeface="宋体" panose="02010600030101010101" pitchFamily="2" charset="-122"/>
                  <a:cs typeface="+mn-cs"/>
                </a:rPr>
                <a:t>     </a:t>
              </a: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答辩</a:t>
              </a:r>
            </a:p>
          </p:txBody>
        </p:sp>
        <p:sp>
          <p:nvSpPr>
            <p:cNvPr id="42" name="下箭头 41"/>
            <p:cNvSpPr/>
            <p:nvPr/>
          </p:nvSpPr>
          <p:spPr>
            <a:xfrm>
              <a:off x="8098486" y="4714229"/>
              <a:ext cx="288967" cy="407981"/>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grpSp>
      <p:sp>
        <p:nvSpPr>
          <p:cNvPr id="44" name="Rectangle 2"/>
          <p:cNvSpPr txBox="1">
            <a:spLocks/>
          </p:cNvSpPr>
          <p:nvPr/>
        </p:nvSpPr>
        <p:spPr>
          <a:xfrm>
            <a:off x="701621" y="259256"/>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博士研究生培养的基本环节</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3467100" y="4673600"/>
            <a:ext cx="184731" cy="369332"/>
          </a:xfrm>
          <a:prstGeom prst="rect">
            <a:avLst/>
          </a:prstGeom>
          <a:noFill/>
        </p:spPr>
        <p:txBody>
          <a:bodyPr wrap="none" rtlCol="0">
            <a:spAutoFit/>
          </a:bodyPr>
          <a:lstStyle/>
          <a:p>
            <a:endParaRPr kumimoji="1" lang="zh-CN" altLang="en-US" dirty="0"/>
          </a:p>
        </p:txBody>
      </p:sp>
      <p:cxnSp>
        <p:nvCxnSpPr>
          <p:cNvPr id="6" name="肘形连接符 5"/>
          <p:cNvCxnSpPr>
            <a:stCxn id="24" idx="3"/>
            <a:endCxn id="34" idx="1"/>
          </p:cNvCxnSpPr>
          <p:nvPr/>
        </p:nvCxnSpPr>
        <p:spPr>
          <a:xfrm flipV="1">
            <a:off x="7309234" y="1846725"/>
            <a:ext cx="2974347" cy="2782630"/>
          </a:xfrm>
          <a:prstGeom prst="bentConnector3">
            <a:avLst>
              <a:gd name="adj1" fmla="val 50000"/>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下箭头 45"/>
          <p:cNvSpPr/>
          <p:nvPr/>
        </p:nvSpPr>
        <p:spPr>
          <a:xfrm>
            <a:off x="10681473" y="2255286"/>
            <a:ext cx="287337" cy="409575"/>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Tree>
    <p:extLst>
      <p:ext uri="{BB962C8B-B14F-4D97-AF65-F5344CB8AC3E}">
        <p14:creationId xmlns:p14="http://schemas.microsoft.com/office/powerpoint/2010/main" val="1433753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graphicFrame>
        <p:nvGraphicFramePr>
          <p:cNvPr id="12" name="表格 11"/>
          <p:cNvGraphicFramePr>
            <a:graphicFrameLocks noGrp="1"/>
          </p:cNvGraphicFramePr>
          <p:nvPr>
            <p:extLst>
              <p:ext uri="{D42A27DB-BD31-4B8C-83A1-F6EECF244321}">
                <p14:modId xmlns:p14="http://schemas.microsoft.com/office/powerpoint/2010/main" val="1930985405"/>
              </p:ext>
            </p:extLst>
          </p:nvPr>
        </p:nvGraphicFramePr>
        <p:xfrm>
          <a:off x="1635575" y="4040527"/>
          <a:ext cx="9861138" cy="2096382"/>
        </p:xfrm>
        <a:graphic>
          <a:graphicData uri="http://schemas.openxmlformats.org/drawingml/2006/table">
            <a:tbl>
              <a:tblPr firstRow="1" bandRow="1"/>
              <a:tblGrid>
                <a:gridCol w="1334048">
                  <a:extLst>
                    <a:ext uri="{9D8B030D-6E8A-4147-A177-3AD203B41FA5}">
                      <a16:colId xmlns="" xmlns:a16="http://schemas.microsoft.com/office/drawing/2014/main" val="20000"/>
                    </a:ext>
                  </a:extLst>
                </a:gridCol>
                <a:gridCol w="1241808">
                  <a:extLst>
                    <a:ext uri="{9D8B030D-6E8A-4147-A177-3AD203B41FA5}">
                      <a16:colId xmlns="" xmlns:a16="http://schemas.microsoft.com/office/drawing/2014/main" val="20001"/>
                    </a:ext>
                  </a:extLst>
                </a:gridCol>
                <a:gridCol w="1127977">
                  <a:extLst>
                    <a:ext uri="{9D8B030D-6E8A-4147-A177-3AD203B41FA5}">
                      <a16:colId xmlns="" xmlns:a16="http://schemas.microsoft.com/office/drawing/2014/main" val="20002"/>
                    </a:ext>
                  </a:extLst>
                </a:gridCol>
                <a:gridCol w="1438428">
                  <a:extLst>
                    <a:ext uri="{9D8B030D-6E8A-4147-A177-3AD203B41FA5}">
                      <a16:colId xmlns="" xmlns:a16="http://schemas.microsoft.com/office/drawing/2014/main" val="20003"/>
                    </a:ext>
                  </a:extLst>
                </a:gridCol>
                <a:gridCol w="1324597">
                  <a:extLst>
                    <a:ext uri="{9D8B030D-6E8A-4147-A177-3AD203B41FA5}">
                      <a16:colId xmlns="" xmlns:a16="http://schemas.microsoft.com/office/drawing/2014/main" val="20004"/>
                    </a:ext>
                  </a:extLst>
                </a:gridCol>
                <a:gridCol w="1076234">
                  <a:extLst>
                    <a:ext uri="{9D8B030D-6E8A-4147-A177-3AD203B41FA5}">
                      <a16:colId xmlns="" xmlns:a16="http://schemas.microsoft.com/office/drawing/2014/main" val="20005"/>
                    </a:ext>
                  </a:extLst>
                </a:gridCol>
                <a:gridCol w="1159023">
                  <a:extLst>
                    <a:ext uri="{9D8B030D-6E8A-4147-A177-3AD203B41FA5}">
                      <a16:colId xmlns="" xmlns:a16="http://schemas.microsoft.com/office/drawing/2014/main" val="20006"/>
                    </a:ext>
                  </a:extLst>
                </a:gridCol>
                <a:gridCol w="1159023">
                  <a:extLst>
                    <a:ext uri="{9D8B030D-6E8A-4147-A177-3AD203B41FA5}">
                      <a16:colId xmlns="" xmlns:a16="http://schemas.microsoft.com/office/drawing/2014/main" val="20007"/>
                    </a:ext>
                  </a:extLst>
                </a:gridCol>
              </a:tblGrid>
              <a:tr h="318515">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学生类别</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学位公共课</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学位基础课</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学位专业课（必修）</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学位专业课（选修）</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跨专业课程</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公共选修课（</a:t>
                      </a:r>
                      <a:r>
                        <a:rPr lang="en-US" altLang="zh-CN" sz="1800" baseline="0" dirty="0">
                          <a:solidFill>
                            <a:schemeClr val="tx1"/>
                          </a:solidFill>
                        </a:rPr>
                        <a:t>I</a:t>
                      </a:r>
                      <a:r>
                        <a:rPr lang="zh-CN" altLang="en-US" sz="1800" baseline="0" dirty="0">
                          <a:solidFill>
                            <a:schemeClr val="tx1"/>
                          </a:solidFill>
                        </a:rPr>
                        <a:t>）</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rPr>
                        <a:t>总学分</a:t>
                      </a:r>
                    </a:p>
                  </a:txBody>
                  <a:tcPr marL="91444" marR="91444" marT="45714" marB="45714">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 xmlns:a16="http://schemas.microsoft.com/office/drawing/2014/main" val="10000"/>
                  </a:ext>
                </a:extLst>
              </a:tr>
              <a:tr h="495050">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t>统招博士</a:t>
                      </a:r>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6</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gridSpan="2">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5</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hMerge="1">
                  <a:txBody>
                    <a:bodyPr/>
                    <a:lstStyle/>
                    <a:p>
                      <a:endParaRPr lang="zh-CN"/>
                    </a:p>
                  </a:txBody>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0</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15</a:t>
                      </a:r>
                      <a:endParaRPr lang="zh-CN" altLang="en-US" sz="1800" dirty="0"/>
                    </a:p>
                  </a:txBody>
                  <a:tcPr marL="91444" marR="91444" marT="45714" marB="45714">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 xmlns:a16="http://schemas.microsoft.com/office/drawing/2014/main" val="10001"/>
                  </a:ext>
                </a:extLst>
              </a:tr>
              <a:tr h="525517">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t>硕博连读</a:t>
                      </a:r>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7</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8</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6</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10</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35</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 xmlns:a16="http://schemas.microsoft.com/office/drawing/2014/main" val="10002"/>
                  </a:ext>
                </a:extLst>
              </a:tr>
              <a:tr h="435747">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t>本科直博</a:t>
                      </a:r>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6</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8</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6</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11</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2</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en-US" altLang="zh-CN" sz="1800" dirty="0"/>
                        <a:t>35</a:t>
                      </a:r>
                      <a:endParaRPr lang="zh-CN" altLang="en-US" sz="1800" dirty="0"/>
                    </a:p>
                  </a:txBody>
                  <a:tcPr marL="91444" marR="91444" marT="45714" marB="45714">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 xmlns:a16="http://schemas.microsoft.com/office/drawing/2014/main" val="10003"/>
                  </a:ext>
                </a:extLst>
              </a:tr>
            </a:tbl>
          </a:graphicData>
        </a:graphic>
      </p:graphicFrame>
      <p:sp>
        <p:nvSpPr>
          <p:cNvPr id="13" name="Rectangle 2"/>
          <p:cNvSpPr txBox="1">
            <a:spLocks/>
          </p:cNvSpPr>
          <p:nvPr/>
        </p:nvSpPr>
        <p:spPr>
          <a:xfrm>
            <a:off x="499131" y="311053"/>
            <a:ext cx="7772400" cy="146805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latin typeface="华文新魏" panose="02010800040101010101" pitchFamily="2" charset="-122"/>
                <a:ea typeface="华文新魏" panose="02010800040101010101" pitchFamily="2" charset="-122"/>
              </a:rPr>
              <a:t>    博士研究生课程学习要求</a:t>
            </a:r>
            <a:endParaRPr lang="zh-CN" altLang="zh-CN" sz="4000" kern="0"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1635575" y="2263972"/>
            <a:ext cx="9466557" cy="1446550"/>
          </a:xfrm>
          <a:prstGeom prst="rect">
            <a:avLst/>
          </a:prstGeom>
        </p:spPr>
        <p:txBody>
          <a:bodyPr wrap="square">
            <a:spAutoFit/>
          </a:bodyPr>
          <a:lstStyle/>
          <a:p>
            <a:pPr lvl="0" eaLnBrk="0" fontAlgn="base" hangingPunct="0">
              <a:spcBef>
                <a:spcPct val="0"/>
              </a:spcBef>
              <a:spcAft>
                <a:spcPct val="0"/>
              </a:spcAft>
              <a:defRPr/>
            </a:pPr>
            <a:r>
              <a:rPr lang="zh-CN" altLang="en-US" sz="3200" kern="0" dirty="0">
                <a:solidFill>
                  <a:srgbClr val="000000"/>
                </a:solidFill>
                <a:latin typeface="楷体" panose="02010609060101010101" pitchFamily="49" charset="-122"/>
                <a:ea typeface="楷体" panose="02010609060101010101" pitchFamily="49" charset="-122"/>
              </a:rPr>
              <a:t>一、</a:t>
            </a:r>
            <a:r>
              <a:rPr lang="zh-CN" altLang="en-US" sz="3200" b="1" kern="0" dirty="0">
                <a:solidFill>
                  <a:srgbClr val="000000"/>
                </a:solidFill>
                <a:latin typeface="楷体" panose="02010609060101010101" pitchFamily="49" charset="-122"/>
                <a:ea typeface="楷体" panose="02010609060101010101" pitchFamily="49" charset="-122"/>
              </a:rPr>
              <a:t>学分要求</a:t>
            </a:r>
            <a:r>
              <a:rPr lang="zh-CN" altLang="en-US" sz="3200" kern="0" dirty="0">
                <a:solidFill>
                  <a:srgbClr val="000000"/>
                </a:solidFill>
                <a:latin typeface="楷体" panose="02010609060101010101" pitchFamily="49" charset="-122"/>
                <a:ea typeface="楷体" panose="02010609060101010101" pitchFamily="49" charset="-122"/>
              </a:rPr>
              <a:t>：</a:t>
            </a:r>
            <a:endParaRPr lang="en-US" altLang="zh-CN" sz="3200" kern="0" dirty="0">
              <a:solidFill>
                <a:srgbClr val="000000"/>
              </a:solidFill>
              <a:latin typeface="楷体" panose="02010609060101010101" pitchFamily="49" charset="-122"/>
              <a:ea typeface="楷体" panose="02010609060101010101" pitchFamily="49" charset="-122"/>
            </a:endParaRPr>
          </a:p>
          <a:p>
            <a:pPr lvl="0" eaLnBrk="0" fontAlgn="base" hangingPunct="0">
              <a:spcBef>
                <a:spcPct val="0"/>
              </a:spcBef>
              <a:spcAft>
                <a:spcPct val="0"/>
              </a:spcAft>
              <a:defRPr/>
            </a:pPr>
            <a:r>
              <a:rPr lang="zh-CN" altLang="en-US" sz="2800" kern="0" dirty="0">
                <a:solidFill>
                  <a:srgbClr val="000000"/>
                </a:solidFill>
                <a:latin typeface="楷体" panose="02010609060101010101" pitchFamily="49" charset="-122"/>
                <a:ea typeface="楷体" panose="02010609060101010101" pitchFamily="49" charset="-122"/>
              </a:rPr>
              <a:t>统招博士研究生需修读</a:t>
            </a:r>
            <a:r>
              <a:rPr lang="en-US" altLang="zh-CN" sz="2800" kern="0" dirty="0">
                <a:solidFill>
                  <a:srgbClr val="000000"/>
                </a:solidFill>
                <a:latin typeface="楷体" panose="02010609060101010101" pitchFamily="49" charset="-122"/>
                <a:ea typeface="楷体" panose="02010609060101010101" pitchFamily="49" charset="-122"/>
              </a:rPr>
              <a:t>15</a:t>
            </a:r>
            <a:r>
              <a:rPr lang="zh-CN" altLang="en-US" sz="2800" kern="0" dirty="0">
                <a:solidFill>
                  <a:srgbClr val="000000"/>
                </a:solidFill>
                <a:latin typeface="楷体" panose="02010609060101010101" pitchFamily="49" charset="-122"/>
                <a:ea typeface="楷体" panose="02010609060101010101" pitchFamily="49" charset="-122"/>
              </a:rPr>
              <a:t>学分，硕博连读与本科直博研究生修读</a:t>
            </a:r>
            <a:r>
              <a:rPr lang="en-US" altLang="zh-CN" sz="2800" kern="0" dirty="0">
                <a:solidFill>
                  <a:srgbClr val="000000"/>
                </a:solidFill>
                <a:latin typeface="楷体" panose="02010609060101010101" pitchFamily="49" charset="-122"/>
                <a:ea typeface="楷体" panose="02010609060101010101" pitchFamily="49" charset="-122"/>
              </a:rPr>
              <a:t>35</a:t>
            </a:r>
            <a:r>
              <a:rPr lang="zh-CN" altLang="en-US" sz="2800" kern="0" dirty="0">
                <a:solidFill>
                  <a:srgbClr val="000000"/>
                </a:solidFill>
                <a:latin typeface="楷体" panose="02010609060101010101" pitchFamily="49" charset="-122"/>
                <a:ea typeface="楷体" panose="02010609060101010101" pitchFamily="49" charset="-122"/>
              </a:rPr>
              <a:t>学分，各类别学生与课程类别学分要求</a:t>
            </a:r>
            <a:r>
              <a:rPr lang="zh-CN" altLang="en-US" sz="2800" kern="0" dirty="0" smtClean="0">
                <a:solidFill>
                  <a:srgbClr val="000000"/>
                </a:solidFill>
                <a:latin typeface="楷体" panose="02010609060101010101" pitchFamily="49" charset="-122"/>
                <a:ea typeface="楷体" panose="02010609060101010101" pitchFamily="49" charset="-122"/>
              </a:rPr>
              <a:t>见表</a:t>
            </a:r>
            <a:r>
              <a:rPr lang="zh-CN" altLang="en-US" sz="2800" kern="0" dirty="0">
                <a:solidFill>
                  <a:srgbClr val="000000"/>
                </a:solidFill>
                <a:latin typeface="楷体" panose="02010609060101010101" pitchFamily="49" charset="-122"/>
                <a:ea typeface="楷体" panose="02010609060101010101" pitchFamily="49" charset="-122"/>
              </a:rPr>
              <a:t>：</a:t>
            </a:r>
            <a:endParaRPr lang="en-US" altLang="zh-CN" sz="2800" kern="0" dirty="0">
              <a:solidFill>
                <a:srgbClr val="00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520667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361777" y="303159"/>
            <a:ext cx="7772400" cy="138649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40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博士研究生课程学习要求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
        <p:nvSpPr>
          <p:cNvPr id="41" name="内容占位符 2"/>
          <p:cNvSpPr txBox="1">
            <a:spLocks/>
          </p:cNvSpPr>
          <p:nvPr/>
        </p:nvSpPr>
        <p:spPr>
          <a:xfrm>
            <a:off x="1635575" y="1997761"/>
            <a:ext cx="9511862" cy="4682056"/>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a:buFont typeface="Arial" panose="020B0604020202020204" pitchFamily="34" charset="0"/>
              <a:buNone/>
            </a:pPr>
            <a:r>
              <a:rPr lang="zh-CN" altLang="en-US" sz="3200" b="1" dirty="0" smtClean="0">
                <a:latin typeface="楷体" panose="02010609060101010101" pitchFamily="49" charset="-122"/>
                <a:ea typeface="楷体" panose="02010609060101010101" pitchFamily="49" charset="-122"/>
              </a:rPr>
              <a:t>二、选课要求</a:t>
            </a:r>
            <a:endParaRPr lang="en-US" altLang="zh-CN" sz="3200" b="1"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400" dirty="0" smtClean="0">
                <a:latin typeface="楷体" panose="02010609060101010101" pitchFamily="49" charset="-122"/>
                <a:ea typeface="楷体" panose="02010609060101010101" pitchFamily="49" charset="-122"/>
              </a:rPr>
              <a:t>（一）</a:t>
            </a:r>
            <a:r>
              <a:rPr lang="zh-CN" altLang="zh-CN" sz="2400" dirty="0" smtClean="0">
                <a:latin typeface="楷体" panose="02010609060101010101" pitchFamily="49" charset="-122"/>
                <a:ea typeface="楷体" panose="02010609060101010101" pitchFamily="49" charset="-122"/>
              </a:rPr>
              <a:t>选课时间</a:t>
            </a:r>
          </a:p>
          <a:p>
            <a:pPr>
              <a:buNone/>
            </a:pPr>
            <a:r>
              <a:rPr lang="zh-CN" altLang="en-US" sz="2400" dirty="0">
                <a:latin typeface="楷体" panose="02010609060101010101" pitchFamily="49" charset="-122"/>
                <a:ea typeface="楷体" panose="02010609060101010101" pitchFamily="49" charset="-122"/>
              </a:rPr>
              <a:t> </a:t>
            </a:r>
            <a:r>
              <a:rPr lang="en-US" altLang="zh-CN" sz="2400" dirty="0" smtClean="0">
                <a:latin typeface="楷体" panose="02010609060101010101" pitchFamily="49" charset="-122"/>
                <a:ea typeface="楷体" panose="02010609060101010101" pitchFamily="49" charset="-122"/>
              </a:rPr>
              <a:t>9</a:t>
            </a:r>
            <a:r>
              <a:rPr lang="zh-CN" altLang="en-US" sz="2400" dirty="0" smtClean="0">
                <a:latin typeface="楷体" panose="02010609060101010101" pitchFamily="49" charset="-122"/>
                <a:ea typeface="楷体" panose="02010609060101010101" pitchFamily="49" charset="-122"/>
              </a:rPr>
              <a:t>月</a:t>
            </a:r>
            <a:r>
              <a:rPr lang="en-US" altLang="zh-CN" sz="2400" dirty="0" smtClean="0">
                <a:latin typeface="楷体" panose="02010609060101010101" pitchFamily="49" charset="-122"/>
                <a:ea typeface="楷体" panose="02010609060101010101" pitchFamily="49" charset="-122"/>
              </a:rPr>
              <a:t>10</a:t>
            </a:r>
            <a:r>
              <a:rPr lang="zh-CN" altLang="en-US" sz="2400" dirty="0" smtClean="0">
                <a:latin typeface="楷体" panose="02010609060101010101" pitchFamily="49" charset="-122"/>
                <a:ea typeface="楷体" panose="02010609060101010101" pitchFamily="49" charset="-122"/>
              </a:rPr>
              <a:t>日</a:t>
            </a:r>
            <a:r>
              <a:rPr lang="en-US" altLang="zh-CN" sz="2400" dirty="0" smtClean="0">
                <a:latin typeface="楷体" panose="02010609060101010101" pitchFamily="49" charset="-122"/>
                <a:ea typeface="楷体" panose="02010609060101010101" pitchFamily="49" charset="-122"/>
              </a:rPr>
              <a:t>9</a:t>
            </a:r>
            <a:r>
              <a:rPr lang="zh-CN" altLang="en-US" sz="2400" dirty="0" smtClean="0">
                <a:latin typeface="楷体" panose="02010609060101010101" pitchFamily="49" charset="-122"/>
                <a:ea typeface="楷体" panose="02010609060101010101" pitchFamily="49" charset="-122"/>
              </a:rPr>
              <a:t>：</a:t>
            </a:r>
            <a:r>
              <a:rPr lang="en-US" altLang="zh-CN" sz="2400" dirty="0" smtClean="0">
                <a:latin typeface="楷体" panose="02010609060101010101" pitchFamily="49" charset="-122"/>
                <a:ea typeface="楷体" panose="02010609060101010101" pitchFamily="49" charset="-122"/>
              </a:rPr>
              <a:t>00-21</a:t>
            </a:r>
            <a:r>
              <a:rPr lang="zh-CN" altLang="en-US" sz="2400" dirty="0">
                <a:latin typeface="楷体" panose="02010609060101010101" pitchFamily="49" charset="-122"/>
                <a:ea typeface="楷体" panose="02010609060101010101" pitchFamily="49" charset="-122"/>
              </a:rPr>
              <a:t>日</a:t>
            </a:r>
            <a:r>
              <a:rPr lang="en-US" altLang="zh-CN" sz="2400" dirty="0">
                <a:latin typeface="楷体" panose="02010609060101010101" pitchFamily="49" charset="-122"/>
                <a:ea typeface="楷体" panose="02010609060101010101" pitchFamily="49" charset="-122"/>
              </a:rPr>
              <a:t>24</a:t>
            </a:r>
            <a:r>
              <a:rPr lang="zh-CN" altLang="en-US" sz="2400" dirty="0">
                <a:latin typeface="楷体" panose="02010609060101010101" pitchFamily="49" charset="-122"/>
                <a:ea typeface="楷体" panose="02010609060101010101" pitchFamily="49" charset="-122"/>
              </a:rPr>
              <a:t>：</a:t>
            </a:r>
            <a:r>
              <a:rPr lang="en-US" altLang="zh-CN" sz="2400" dirty="0" smtClean="0">
                <a:latin typeface="楷体" panose="02010609060101010101" pitchFamily="49" charset="-122"/>
                <a:ea typeface="楷体" panose="02010609060101010101" pitchFamily="49" charset="-122"/>
              </a:rPr>
              <a:t>00</a:t>
            </a:r>
            <a:r>
              <a:rPr lang="zh-CN" altLang="en-US" sz="2400" dirty="0" smtClean="0">
                <a:latin typeface="楷体" panose="02010609060101010101" pitchFamily="49" charset="-122"/>
                <a:ea typeface="楷体" panose="02010609060101010101" pitchFamily="49" charset="-122"/>
              </a:rPr>
              <a:t>，新生选课，老生二轮选课。</a:t>
            </a:r>
            <a:endParaRPr lang="en-US" altLang="zh-CN" sz="2400"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400" dirty="0" smtClean="0">
                <a:latin typeface="楷体" panose="02010609060101010101" pitchFamily="49" charset="-122"/>
                <a:ea typeface="楷体" panose="02010609060101010101" pitchFamily="49" charset="-122"/>
              </a:rPr>
              <a:t>（二）选课范围</a:t>
            </a:r>
            <a:endParaRPr lang="en-US" altLang="zh-CN" sz="2400"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en-US" altLang="zh-CN" sz="2400" dirty="0">
                <a:latin typeface="楷体" panose="02010609060101010101" pitchFamily="49" charset="-122"/>
                <a:ea typeface="楷体" panose="02010609060101010101" pitchFamily="49" charset="-122"/>
              </a:rPr>
              <a:t> </a:t>
            </a:r>
            <a:r>
              <a:rPr lang="zh-CN" altLang="en-US" sz="2400" dirty="0" smtClean="0">
                <a:latin typeface="楷体" panose="02010609060101010101" pitchFamily="49" charset="-122"/>
                <a:ea typeface="楷体" panose="02010609060101010101" pitchFamily="49" charset="-122"/>
              </a:rPr>
              <a:t>除政治课外，其他课程均需要在网上选课；</a:t>
            </a:r>
            <a:endParaRPr lang="zh-CN" altLang="zh-CN" sz="2400" dirty="0" smtClean="0">
              <a:latin typeface="楷体" panose="02010609060101010101" pitchFamily="49" charset="-122"/>
              <a:ea typeface="楷体" panose="02010609060101010101" pitchFamily="49" charset="-122"/>
            </a:endParaRPr>
          </a:p>
          <a:p>
            <a:pPr>
              <a:buFont typeface="Arial" panose="020B0604020202020204" pitchFamily="34" charset="0"/>
              <a:buNone/>
            </a:pPr>
            <a:r>
              <a:rPr lang="zh-CN" altLang="en-US" sz="2400" dirty="0" smtClean="0">
                <a:latin typeface="楷体" panose="02010609060101010101" pitchFamily="49" charset="-122"/>
                <a:ea typeface="楷体" panose="02010609060101010101" pitchFamily="49" charset="-122"/>
              </a:rPr>
              <a:t>（三）</a:t>
            </a:r>
            <a:r>
              <a:rPr lang="zh-CN" altLang="zh-CN" sz="2400" dirty="0" smtClean="0">
                <a:latin typeface="楷体" panose="02010609060101010101" pitchFamily="49" charset="-122"/>
                <a:ea typeface="楷体" panose="02010609060101010101" pitchFamily="49" charset="-122"/>
              </a:rPr>
              <a:t>选课路径</a:t>
            </a:r>
          </a:p>
          <a:p>
            <a:pPr algn="just">
              <a:buFont typeface="Arial" panose="020B0604020202020204" pitchFamily="34" charset="0"/>
              <a:buNone/>
            </a:pPr>
            <a:r>
              <a:rPr lang="zh-CN" altLang="zh-CN" sz="2400" dirty="0" smtClean="0">
                <a:latin typeface="楷体" panose="02010609060101010101" pitchFamily="49" charset="-122"/>
                <a:ea typeface="楷体" panose="02010609060101010101" pitchFamily="49" charset="-122"/>
              </a:rPr>
              <a:t>登陆</a:t>
            </a:r>
            <a:r>
              <a:rPr lang="zh-CN" altLang="zh-CN" sz="2400" b="1" dirty="0" smtClean="0">
                <a:solidFill>
                  <a:srgbClr val="FF0000"/>
                </a:solidFill>
                <a:latin typeface="楷体" panose="02010609060101010101" pitchFamily="49" charset="-122"/>
                <a:ea typeface="楷体" panose="02010609060101010101" pitchFamily="49" charset="-122"/>
              </a:rPr>
              <a:t>公共数据库（学号</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zh-CN" sz="2400" b="1" dirty="0" smtClean="0">
                <a:solidFill>
                  <a:srgbClr val="FF0000"/>
                </a:solidFill>
                <a:latin typeface="楷体" panose="02010609060101010101" pitchFamily="49" charset="-122"/>
                <a:ea typeface="楷体" panose="02010609060101010101" pitchFamily="49" charset="-122"/>
              </a:rPr>
              <a:t>密码）</a:t>
            </a:r>
            <a:r>
              <a:rPr lang="zh-CN" altLang="zh-CN" sz="2400" dirty="0" smtClean="0">
                <a:solidFill>
                  <a:srgbClr val="FF0000"/>
                </a:solidFill>
                <a:latin typeface="楷体" panose="02010609060101010101" pitchFamily="49" charset="-122"/>
                <a:ea typeface="楷体" panose="02010609060101010101" pitchFamily="49" charset="-122"/>
              </a:rPr>
              <a:t>—</a:t>
            </a:r>
            <a:r>
              <a:rPr lang="zh-CN" altLang="zh-CN" sz="2400" b="1" dirty="0" smtClean="0">
                <a:solidFill>
                  <a:srgbClr val="FF0000"/>
                </a:solidFill>
                <a:latin typeface="楷体" panose="02010609060101010101" pitchFamily="49" charset="-122"/>
                <a:ea typeface="楷体" panose="02010609060101010101" pitchFamily="49" charset="-122"/>
              </a:rPr>
              <a:t>“研究生系统”</a:t>
            </a:r>
            <a:r>
              <a:rPr lang="zh-CN" altLang="zh-CN" sz="2400" dirty="0" smtClean="0">
                <a:solidFill>
                  <a:srgbClr val="FF0000"/>
                </a:solidFill>
                <a:latin typeface="楷体" panose="02010609060101010101" pitchFamily="49" charset="-122"/>
                <a:ea typeface="楷体" panose="02010609060101010101" pitchFamily="49" charset="-122"/>
              </a:rPr>
              <a:t>—</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zh-CN" sz="2400" b="1" dirty="0" smtClean="0">
                <a:solidFill>
                  <a:srgbClr val="FF0000"/>
                </a:solidFill>
                <a:latin typeface="楷体" panose="02010609060101010101" pitchFamily="49" charset="-122"/>
                <a:ea typeface="楷体" panose="02010609060101010101" pitchFamily="49" charset="-122"/>
              </a:rPr>
              <a:t>我的学习</a:t>
            </a:r>
            <a:r>
              <a:rPr lang="en-US" altLang="zh-CN" sz="2400" b="1" dirty="0" smtClean="0">
                <a:solidFill>
                  <a:srgbClr val="FF0000"/>
                </a:solidFill>
                <a:latin typeface="楷体" panose="02010609060101010101" pitchFamily="49" charset="-122"/>
                <a:ea typeface="楷体" panose="02010609060101010101" pitchFamily="49" charset="-122"/>
              </a:rPr>
              <a:t>”—</a:t>
            </a:r>
          </a:p>
          <a:p>
            <a:pPr algn="just">
              <a:buFont typeface="Arial" panose="020B0604020202020204" pitchFamily="34" charset="0"/>
              <a:buNone/>
            </a:pPr>
            <a:r>
              <a:rPr lang="zh-CN" altLang="zh-CN" sz="2400" b="1" dirty="0" smtClean="0">
                <a:solidFill>
                  <a:srgbClr val="FF0000"/>
                </a:solidFill>
                <a:latin typeface="楷体" panose="02010609060101010101" pitchFamily="49" charset="-122"/>
                <a:ea typeface="楷体" panose="02010609060101010101" pitchFamily="49" charset="-122"/>
              </a:rPr>
              <a:t>“课程学习”</a:t>
            </a:r>
            <a:r>
              <a:rPr lang="zh-CN" altLang="zh-CN" sz="2400" dirty="0" smtClean="0">
                <a:solidFill>
                  <a:srgbClr val="FF0000"/>
                </a:solidFill>
                <a:latin typeface="楷体" panose="02010609060101010101" pitchFamily="49" charset="-122"/>
                <a:ea typeface="楷体" panose="02010609060101010101" pitchFamily="49" charset="-122"/>
              </a:rPr>
              <a:t>—</a:t>
            </a:r>
            <a:r>
              <a:rPr lang="zh-CN" altLang="zh-CN" sz="2400" b="1" dirty="0" smtClean="0">
                <a:solidFill>
                  <a:srgbClr val="FF0000"/>
                </a:solidFill>
                <a:latin typeface="楷体" panose="02010609060101010101" pitchFamily="49" charset="-122"/>
                <a:ea typeface="楷体" panose="02010609060101010101" pitchFamily="49" charset="-122"/>
              </a:rPr>
              <a:t>选课</a:t>
            </a:r>
            <a:r>
              <a:rPr lang="zh-CN" altLang="zh-CN" sz="2400" dirty="0" smtClean="0">
                <a:solidFill>
                  <a:srgbClr val="FF0000"/>
                </a:solidFill>
                <a:latin typeface="楷体" panose="02010609060101010101" pitchFamily="49" charset="-122"/>
                <a:ea typeface="楷体" panose="02010609060101010101" pitchFamily="49" charset="-122"/>
              </a:rPr>
              <a:t>，</a:t>
            </a:r>
            <a:r>
              <a:rPr lang="zh-CN" altLang="zh-CN" sz="2400" dirty="0" smtClean="0">
                <a:latin typeface="楷体" panose="02010609060101010101" pitchFamily="49" charset="-122"/>
                <a:ea typeface="楷体" panose="02010609060101010101" pitchFamily="49" charset="-122"/>
              </a:rPr>
              <a:t>右侧页面有</a:t>
            </a:r>
            <a:r>
              <a:rPr lang="en-US" altLang="zh-CN" sz="2400" dirty="0" smtClean="0">
                <a:latin typeface="楷体" panose="02010609060101010101" pitchFamily="49" charset="-122"/>
                <a:ea typeface="楷体" panose="02010609060101010101" pitchFamily="49" charset="-122"/>
              </a:rPr>
              <a:t>“</a:t>
            </a:r>
            <a:r>
              <a:rPr lang="zh-CN" altLang="zh-CN" sz="2400" dirty="0" smtClean="0">
                <a:latin typeface="楷体" panose="02010609060101010101" pitchFamily="49" charset="-122"/>
                <a:ea typeface="楷体" panose="02010609060101010101" pitchFamily="49" charset="-122"/>
              </a:rPr>
              <a:t>学位公共课</a:t>
            </a:r>
            <a:r>
              <a:rPr lang="en-US" altLang="zh-CN" sz="2400" dirty="0" smtClean="0">
                <a:latin typeface="楷体" panose="02010609060101010101" pitchFamily="49" charset="-122"/>
                <a:ea typeface="楷体" panose="02010609060101010101" pitchFamily="49" charset="-122"/>
              </a:rPr>
              <a:t>”</a:t>
            </a:r>
            <a:r>
              <a:rPr lang="zh-CN" altLang="zh-CN" sz="2400" dirty="0" smtClean="0">
                <a:latin typeface="楷体" panose="02010609060101010101" pitchFamily="49" charset="-122"/>
                <a:ea typeface="楷体" panose="02010609060101010101" pitchFamily="49" charset="-122"/>
              </a:rPr>
              <a:t>、“学位基础课”</a:t>
            </a:r>
            <a:endParaRPr lang="en-US" altLang="zh-CN" sz="2400" dirty="0" smtClean="0">
              <a:latin typeface="楷体" panose="02010609060101010101" pitchFamily="49" charset="-122"/>
              <a:ea typeface="楷体" panose="02010609060101010101" pitchFamily="49" charset="-122"/>
            </a:endParaRPr>
          </a:p>
          <a:p>
            <a:pPr algn="just">
              <a:buFont typeface="Arial" panose="020B0604020202020204" pitchFamily="34" charset="0"/>
              <a:buNone/>
            </a:pPr>
            <a:r>
              <a:rPr lang="zh-CN" altLang="zh-CN" sz="2400" dirty="0" smtClean="0">
                <a:latin typeface="楷体" panose="02010609060101010101" pitchFamily="49" charset="-122"/>
                <a:ea typeface="楷体" panose="02010609060101010101" pitchFamily="49" charset="-122"/>
              </a:rPr>
              <a:t>等信息，点击“学位公共课”或其他课程类别，就可看到可选课程</a:t>
            </a:r>
            <a:endParaRPr lang="en-US" altLang="zh-CN" sz="2400" dirty="0" smtClean="0">
              <a:latin typeface="楷体" panose="02010609060101010101" pitchFamily="49" charset="-122"/>
              <a:ea typeface="楷体" panose="02010609060101010101" pitchFamily="49" charset="-122"/>
            </a:endParaRPr>
          </a:p>
          <a:p>
            <a:pPr algn="just">
              <a:buFont typeface="Arial" panose="020B0604020202020204" pitchFamily="34" charset="0"/>
              <a:buNone/>
            </a:pPr>
            <a:r>
              <a:rPr lang="zh-CN" altLang="zh-CN" sz="2400" dirty="0" smtClean="0">
                <a:latin typeface="楷体" panose="02010609060101010101" pitchFamily="49" charset="-122"/>
                <a:ea typeface="楷体" panose="02010609060101010101" pitchFamily="49" charset="-122"/>
              </a:rPr>
              <a:t>信息，进行选课即可。</a:t>
            </a:r>
          </a:p>
          <a:p>
            <a:endParaRPr lang="en-US" altLang="zh-CN" sz="2400" dirty="0"/>
          </a:p>
        </p:txBody>
      </p:sp>
    </p:spTree>
    <p:extLst>
      <p:ext uri="{BB962C8B-B14F-4D97-AF65-F5344CB8AC3E}">
        <p14:creationId xmlns:p14="http://schemas.microsoft.com/office/powerpoint/2010/main" val="19544104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67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967338" y="191417"/>
            <a:ext cx="7772400" cy="147002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
        <p:nvSpPr>
          <p:cNvPr id="44" name="副标题 5"/>
          <p:cNvSpPr txBox="1">
            <a:spLocks/>
          </p:cNvSpPr>
          <p:nvPr/>
        </p:nvSpPr>
        <p:spPr bwMode="auto">
          <a:xfrm>
            <a:off x="507484" y="2325054"/>
            <a:ext cx="11503124" cy="5237784"/>
          </a:xfrm>
          <a:prstGeom prst="rect">
            <a:avLst/>
          </a:prstGeom>
        </p:spPr>
        <p:txBody>
          <a:bodyPr vert="horz" wrap="square" lIns="91440" tIns="45720" rIns="91440" bIns="45720" numCol="1" anchor="t" anchorCtr="0" compatLnSpc="1"/>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457200" indent="-457200" defTabSz="914400" eaLnBrk="0" fontAlgn="base" hangingPunct="0">
              <a:lnSpc>
                <a:spcPct val="100000"/>
              </a:lnSpc>
              <a:spcBef>
                <a:spcPct val="20000"/>
              </a:spcBef>
              <a:spcAft>
                <a:spcPct val="0"/>
              </a:spcAft>
              <a:buFontTx/>
              <a:buNone/>
              <a:defRPr/>
            </a:pPr>
            <a:r>
              <a:rPr lang="zh-CN" altLang="en-US" sz="2800" b="1" kern="0" dirty="0" smtClean="0">
                <a:latin typeface="楷体" panose="02010609060101010101" pitchFamily="49" charset="-122"/>
                <a:ea typeface="楷体" panose="02010609060101010101" pitchFamily="49" charset="-122"/>
              </a:rPr>
              <a:t>一、</a:t>
            </a:r>
            <a:r>
              <a:rPr lang="zh-CN" altLang="zh-CN" sz="2800" b="1" kern="0" dirty="0" smtClean="0">
                <a:latin typeface="楷体" panose="02010609060101010101" pitchFamily="49" charset="-122"/>
                <a:ea typeface="楷体" panose="02010609060101010101" pitchFamily="49" charset="-122"/>
              </a:rPr>
              <a:t>年度报告</a:t>
            </a:r>
            <a:endParaRPr lang="en-US" altLang="zh-CN" sz="2800" b="1"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en-US" altLang="zh-CN" sz="2800" kern="0" dirty="0" smtClean="0">
                <a:latin typeface="楷体" panose="02010609060101010101" pitchFamily="49" charset="-122"/>
                <a:ea typeface="楷体" panose="02010609060101010101" pitchFamily="49" charset="-122"/>
              </a:rPr>
              <a:t>    </a:t>
            </a:r>
            <a:r>
              <a:rPr lang="zh-CN" altLang="zh-CN" sz="2800" kern="0" dirty="0" smtClean="0">
                <a:latin typeface="楷体" panose="02010609060101010101" pitchFamily="49" charset="-122"/>
                <a:ea typeface="楷体" panose="02010609060101010101" pitchFamily="49" charset="-122"/>
              </a:rPr>
              <a:t>每学年末，博士研究生向导师及指导小组汇报一年来的学习与科研进展，院系、指导教师签署意见后报研究生院备案</a:t>
            </a:r>
            <a:r>
              <a:rPr lang="zh-CN" altLang="en-US" sz="2800" kern="0" dirty="0" smtClean="0">
                <a:latin typeface="楷体" panose="02010609060101010101" pitchFamily="49" charset="-122"/>
                <a:ea typeface="楷体" panose="02010609060101010101" pitchFamily="49" charset="-122"/>
              </a:rPr>
              <a:t>。</a:t>
            </a:r>
            <a:endParaRPr lang="en-US" altLang="zh-CN" sz="2800"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b="1" kern="0" dirty="0" smtClean="0">
                <a:latin typeface="楷体" panose="02010609060101010101" pitchFamily="49" charset="-122"/>
                <a:ea typeface="楷体" panose="02010609060101010101" pitchFamily="49" charset="-122"/>
              </a:rPr>
              <a:t>二、研究伦理与学术规范考核</a:t>
            </a:r>
            <a:endParaRPr lang="zh-CN" altLang="zh-CN" sz="2800" b="1"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kern="0" dirty="0" smtClean="0">
                <a:latin typeface="楷体" panose="02010609060101010101" pitchFamily="49" charset="-122"/>
                <a:ea typeface="楷体" panose="02010609060101010101" pitchFamily="49" charset="-122"/>
              </a:rPr>
              <a:t>    自主学习、网上测试，一般在第三学期进行。</a:t>
            </a:r>
            <a:endParaRPr lang="en-US" altLang="zh-CN" sz="2800" kern="0" dirty="0" smtClean="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b="1" kern="0" dirty="0" smtClean="0">
                <a:latin typeface="楷体" panose="02010609060101010101" pitchFamily="49" charset="-122"/>
                <a:ea typeface="楷体" panose="02010609060101010101" pitchFamily="49" charset="-122"/>
              </a:rPr>
              <a:t>三、资格考试</a:t>
            </a:r>
            <a:endParaRPr lang="en-US" altLang="zh-CN" sz="2800" b="1" kern="0" dirty="0">
              <a:latin typeface="楷体" panose="02010609060101010101" pitchFamily="49" charset="-122"/>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r>
              <a:rPr lang="zh-CN" altLang="en-US" sz="2800" b="1" kern="0" dirty="0" smtClean="0">
                <a:latin typeface="楷体" panose="02010609060101010101" pitchFamily="49" charset="-122"/>
                <a:ea typeface="楷体" panose="02010609060101010101" pitchFamily="49" charset="-122"/>
              </a:rPr>
              <a:t>    </a:t>
            </a:r>
            <a:r>
              <a:rPr lang="zh-CN" altLang="en-US" sz="2800" kern="0" dirty="0" smtClean="0">
                <a:latin typeface="楷体" panose="02010609060101010101" pitchFamily="49" charset="-122"/>
                <a:ea typeface="楷体" panose="02010609060101010101" pitchFamily="49" charset="-122"/>
              </a:rPr>
              <a:t>根据各培养单位</a:t>
            </a:r>
            <a:r>
              <a:rPr lang="zh-CN" altLang="zh-CN" sz="2800" kern="0" dirty="0" smtClean="0">
                <a:latin typeface="楷体" panose="02010609060101010101" pitchFamily="49" charset="-122"/>
                <a:ea typeface="楷体" panose="02010609060101010101" pitchFamily="49" charset="-122"/>
              </a:rPr>
              <a:t>制定《华东师范大学博士学位候选人资格考试办法》</a:t>
            </a:r>
            <a:r>
              <a:rPr lang="zh-CN" altLang="en-US" sz="2800" kern="0" dirty="0" smtClean="0">
                <a:latin typeface="楷体" panose="02010609060101010101" pitchFamily="49" charset="-122"/>
                <a:ea typeface="楷体" panose="02010609060101010101" pitchFamily="49" charset="-122"/>
              </a:rPr>
              <a:t>实施细则，进行资格考试，分流</a:t>
            </a:r>
            <a:r>
              <a:rPr lang="zh-CN" altLang="en-US" sz="2800" dirty="0" smtClean="0">
                <a:latin typeface="楷体" panose="02010609060101010101" pitchFamily="49" charset="-122"/>
                <a:ea typeface="楷体" panose="02010609060101010101" pitchFamily="49" charset="-122"/>
              </a:rPr>
              <a:t>淘汰，一般在第三学期进行。</a:t>
            </a:r>
            <a:endParaRPr lang="en-US" altLang="zh-CN" sz="2400" kern="0" dirty="0" smtClean="0">
              <a:ea typeface="楷体" panose="02010609060101010101" pitchFamily="49" charset="-122"/>
            </a:endParaRPr>
          </a:p>
          <a:p>
            <a:pPr marL="0" indent="0" defTabSz="914400" eaLnBrk="0" fontAlgn="base" hangingPunct="0">
              <a:lnSpc>
                <a:spcPct val="100000"/>
              </a:lnSpc>
              <a:spcBef>
                <a:spcPct val="20000"/>
              </a:spcBef>
              <a:spcAft>
                <a:spcPct val="0"/>
              </a:spcAft>
              <a:buFontTx/>
              <a:buNone/>
              <a:defRPr/>
            </a:pPr>
            <a:endParaRPr lang="en-US" altLang="zh-CN" sz="2400" b="1" kern="0" dirty="0">
              <a:ea typeface="楷体" panose="02010609060101010101" pitchFamily="49" charset="-122"/>
            </a:endParaRPr>
          </a:p>
        </p:txBody>
      </p:sp>
    </p:spTree>
    <p:extLst>
      <p:ext uri="{BB962C8B-B14F-4D97-AF65-F5344CB8AC3E}">
        <p14:creationId xmlns:p14="http://schemas.microsoft.com/office/powerpoint/2010/main" val="943840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67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967338" y="141723"/>
            <a:ext cx="7772400" cy="14187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eaLnBrk="1" hangingPunct="1"/>
            <a:r>
              <a:rPr lang="zh-CN" altLang="en-US" sz="3600" b="1" kern="0" dirty="0" smtClean="0">
                <a:solidFill>
                  <a:srgbClr val="FFFF00"/>
                </a:solidFill>
              </a:rPr>
              <a:t>    </a:t>
            </a:r>
            <a:r>
              <a:rPr lang="zh-CN" altLang="en-US" sz="4000" b="1" kern="0" dirty="0" smtClean="0">
                <a:solidFill>
                  <a:srgbClr val="FFFF00"/>
                </a:solidFill>
                <a:latin typeface="华文新魏" panose="02010800040101010101" pitchFamily="2" charset="-122"/>
                <a:ea typeface="华文新魏" panose="02010800040101010101" pitchFamily="2" charset="-122"/>
              </a:rPr>
              <a:t>博士研究生培养环节考核要求</a:t>
            </a:r>
            <a:endParaRPr lang="zh-CN" altLang="zh-CN" sz="4000" b="0" kern="0"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737660" y="2325054"/>
            <a:ext cx="10981374" cy="3625608"/>
          </a:xfrm>
          <a:prstGeom prst="rect">
            <a:avLst/>
          </a:prstGeom>
        </p:spPr>
        <p:txBody>
          <a:bodyPr wrap="square">
            <a:spAutoFit/>
          </a:bodyPr>
          <a:lstStyle/>
          <a:p>
            <a:pPr eaLnBrk="0" fontAlgn="base" hangingPunct="0">
              <a:spcBef>
                <a:spcPct val="20000"/>
              </a:spcBef>
              <a:spcAft>
                <a:spcPct val="0"/>
              </a:spcAft>
              <a:defRPr/>
            </a:pPr>
            <a:r>
              <a:rPr lang="zh-CN" altLang="en-US" sz="2800" b="1" kern="0" dirty="0">
                <a:latin typeface="楷体" panose="02010609060101010101" pitchFamily="49" charset="-122"/>
                <a:ea typeface="楷体" panose="02010609060101010101" pitchFamily="49" charset="-122"/>
              </a:rPr>
              <a:t>四</a:t>
            </a:r>
            <a:r>
              <a:rPr lang="zh-CN" altLang="en-US" sz="2800" b="1" dirty="0">
                <a:latin typeface="楷体" panose="02010609060101010101" pitchFamily="49" charset="-122"/>
                <a:ea typeface="楷体" panose="02010609060101010101" pitchFamily="49" charset="-122"/>
              </a:rPr>
              <a:t>、开题报告</a:t>
            </a:r>
            <a:endParaRPr lang="en-US" altLang="zh-CN" sz="2800" b="1" dirty="0">
              <a:latin typeface="楷体" panose="02010609060101010101" pitchFamily="49" charset="-122"/>
              <a:ea typeface="楷体" panose="02010609060101010101" pitchFamily="49" charset="-122"/>
            </a:endParaRPr>
          </a:p>
          <a:p>
            <a:pPr>
              <a:defRPr/>
            </a:pPr>
            <a:r>
              <a:rPr lang="zh-CN" altLang="en-US" sz="2800" dirty="0" smtClean="0">
                <a:latin typeface="楷体" panose="02010609060101010101" pitchFamily="49" charset="-122"/>
                <a:ea typeface="楷体" panose="02010609060101010101" pitchFamily="49" charset="-122"/>
              </a:rPr>
              <a:t>    </a:t>
            </a:r>
            <a:r>
              <a:rPr lang="zh-CN" altLang="zh-CN" sz="2800" dirty="0" smtClean="0">
                <a:latin typeface="楷体" panose="02010609060101010101" pitchFamily="49" charset="-122"/>
                <a:ea typeface="楷体" panose="02010609060101010101" pitchFamily="49" charset="-122"/>
              </a:rPr>
              <a:t>博士</a:t>
            </a:r>
            <a:r>
              <a:rPr lang="zh-CN" altLang="zh-CN" sz="2800" dirty="0">
                <a:latin typeface="楷体" panose="02010609060101010101" pitchFamily="49" charset="-122"/>
                <a:ea typeface="楷体" panose="02010609060101010101" pitchFamily="49" charset="-122"/>
              </a:rPr>
              <a:t>研究生的学位论文开题报告应在第三学期结束前完成。开题报告应包含论文选题意义、相关学科领域的发展和研究动态、实验设计或研究总体方案、拟解决的关键问题和预期成果等内容</a:t>
            </a:r>
            <a:r>
              <a:rPr lang="zh-CN" altLang="zh-CN" sz="2800" dirty="0" smtClean="0">
                <a:latin typeface="楷体" panose="02010609060101010101" pitchFamily="49" charset="-122"/>
                <a:ea typeface="楷体" panose="02010609060101010101" pitchFamily="49" charset="-122"/>
              </a:rPr>
              <a:t>。</a:t>
            </a:r>
            <a:endParaRPr lang="en-US" altLang="zh-CN" sz="2800" dirty="0" smtClean="0">
              <a:latin typeface="楷体" panose="02010609060101010101" pitchFamily="49" charset="-122"/>
              <a:ea typeface="楷体" panose="02010609060101010101" pitchFamily="49" charset="-122"/>
            </a:endParaRPr>
          </a:p>
          <a:p>
            <a:pPr marL="457200" indent="-457200" eaLnBrk="0" fontAlgn="base" hangingPunct="0">
              <a:spcBef>
                <a:spcPct val="20000"/>
              </a:spcBef>
              <a:spcAft>
                <a:spcPct val="0"/>
              </a:spcAft>
              <a:defRPr/>
            </a:pPr>
            <a:r>
              <a:rPr lang="zh-CN" altLang="en-US" sz="2800" b="1" kern="0" dirty="0">
                <a:latin typeface="楷体" panose="02010609060101010101" pitchFamily="49" charset="-122"/>
                <a:ea typeface="楷体" panose="02010609060101010101" pitchFamily="49" charset="-122"/>
              </a:rPr>
              <a:t>五、学术活动</a:t>
            </a:r>
            <a:endParaRPr lang="en-US" altLang="zh-CN" sz="2800" b="1" kern="0" dirty="0">
              <a:latin typeface="楷体" panose="02010609060101010101" pitchFamily="49" charset="-122"/>
              <a:ea typeface="楷体" panose="02010609060101010101" pitchFamily="49" charset="-122"/>
            </a:endParaRPr>
          </a:p>
          <a:p>
            <a:pPr>
              <a:defRPr/>
            </a:pPr>
            <a:r>
              <a:rPr lang="zh-CN" altLang="en-US" sz="2800" dirty="0" smtClean="0">
                <a:latin typeface="楷体" panose="02010609060101010101" pitchFamily="49" charset="-122"/>
                <a:ea typeface="楷体" panose="02010609060101010101" pitchFamily="49" charset="-122"/>
              </a:rPr>
              <a:t>    </a:t>
            </a:r>
            <a:r>
              <a:rPr lang="zh-CN" altLang="zh-CN" sz="2800" dirty="0" smtClean="0">
                <a:latin typeface="楷体" panose="02010609060101010101" pitchFamily="49" charset="-122"/>
                <a:ea typeface="楷体" panose="02010609060101010101" pitchFamily="49" charset="-122"/>
              </a:rPr>
              <a:t>博士</a:t>
            </a:r>
            <a:r>
              <a:rPr lang="zh-CN" altLang="zh-CN" sz="2800" dirty="0">
                <a:latin typeface="楷体" panose="02010609060101010101" pitchFamily="49" charset="-122"/>
                <a:ea typeface="楷体" panose="02010609060101010101" pitchFamily="49" charset="-122"/>
              </a:rPr>
              <a:t>研究生在学期间须参加一定次数的学术活动，如本人作学术报告、参加学术讨论或聆听学术报告等。各类活动的具体要求由院系和导师指导小组确定。</a:t>
            </a:r>
          </a:p>
        </p:txBody>
      </p:sp>
    </p:spTree>
    <p:extLst>
      <p:ext uri="{BB962C8B-B14F-4D97-AF65-F5344CB8AC3E}">
        <p14:creationId xmlns:p14="http://schemas.microsoft.com/office/powerpoint/2010/main" val="114428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自定义设计方案">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panose="020F0302020204030204"/>
        <a:ea typeface="微软雅黑"/>
        <a:cs typeface=""/>
      </a:majorFont>
      <a:minorFont>
        <a:latin typeface="Arial"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panose="020F0302020204030204"/>
        <a:ea typeface="微软雅黑"/>
        <a:cs typeface=""/>
      </a:majorFont>
      <a:minorFont>
        <a:latin typeface="Arial"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2" id="{E3E4FABC-B2F9-7149-8D76-F0304540DB91}" vid="{7158EDC4-1709-C941-8907-CD875FE8C150}"/>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542</TotalTime>
  <Words>2185</Words>
  <Application>Microsoft Office PowerPoint</Application>
  <PresentationFormat>宽屏</PresentationFormat>
  <Paragraphs>222</Paragraphs>
  <Slides>24</Slides>
  <Notes>24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24</vt:i4>
      </vt:variant>
    </vt:vector>
  </HeadingPairs>
  <TitlesOfParts>
    <vt:vector size="37" baseType="lpstr">
      <vt:lpstr>KaiTi</vt:lpstr>
      <vt:lpstr>黑体</vt:lpstr>
      <vt:lpstr>华文仿宋</vt:lpstr>
      <vt:lpstr>华文新魏</vt:lpstr>
      <vt:lpstr>华文中宋</vt:lpstr>
      <vt:lpstr>楷体</vt:lpstr>
      <vt:lpstr>宋体</vt:lpstr>
      <vt:lpstr>微软雅黑</vt:lpstr>
      <vt:lpstr>Arial</vt:lpstr>
      <vt:lpstr>Calibri</vt:lpstr>
      <vt:lpstr>Franklin Gothic Book</vt:lpstr>
      <vt:lpstr>自定义设计方案</vt:lpstr>
      <vt:lpstr>主题2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崔</cp:lastModifiedBy>
  <cp:revision>56</cp:revision>
  <dcterms:created xsi:type="dcterms:W3CDTF">2017-05-03T07:19:37Z</dcterms:created>
  <dcterms:modified xsi:type="dcterms:W3CDTF">2018-09-08T07:08:07Z</dcterms:modified>
</cp:coreProperties>
</file>