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colors2.xml" ContentType="application/vnd.openxmlformats-officedocument.drawingml.diagramColors+xml"/>
  <Override PartName="/ppt/diagrams/data1.xml" ContentType="application/vnd.openxmlformats-officedocument.drawingml.diagramData+xml"/>
  <Override PartName="/ppt/diagrams/data2.xml" ContentType="application/vnd.openxmlformats-officedocument.drawingml.diagramData+xml"/>
  <Override PartName="/ppt/diagrams/drawing1.xml" ContentType="application/vnd.ms-office.drawingml.diagramDrawing+xml"/>
  <Override PartName="/ppt/diagrams/drawing2.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quickStyle1.xml" ContentType="application/vnd.openxmlformats-officedocument.drawingml.diagramStyle+xml"/>
  <Override PartName="/ppt/diagrams/quickStyle2.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3"/>
    <p:sldMasterId id="2147483652" r:id="rId4"/>
  </p:sldMasterIdLst>
  <p:notesMasterIdLst>
    <p:notesMasterId r:id="rId6"/>
  </p:notesMasterIdLst>
  <p:sldIdLst>
    <p:sldId id="316" r:id="rId5"/>
    <p:sldId id="341" r:id="rId7"/>
    <p:sldId id="299" r:id="rId8"/>
    <p:sldId id="293" r:id="rId9"/>
    <p:sldId id="342" r:id="rId10"/>
    <p:sldId id="343" r:id="rId11"/>
    <p:sldId id="300" r:id="rId12"/>
    <p:sldId id="326" r:id="rId13"/>
    <p:sldId id="327" r:id="rId14"/>
    <p:sldId id="263" r:id="rId15"/>
    <p:sldId id="344" r:id="rId16"/>
    <p:sldId id="302" r:id="rId17"/>
    <p:sldId id="337" r:id="rId18"/>
    <p:sldId id="305" r:id="rId19"/>
    <p:sldId id="306" r:id="rId20"/>
    <p:sldId id="317" r:id="rId21"/>
    <p:sldId id="307" r:id="rId22"/>
    <p:sldId id="308" r:id="rId23"/>
    <p:sldId id="345" r:id="rId24"/>
    <p:sldId id="265" r:id="rId25"/>
    <p:sldId id="328" r:id="rId26"/>
    <p:sldId id="329" r:id="rId27"/>
    <p:sldId id="330" r:id="rId28"/>
    <p:sldId id="331" r:id="rId29"/>
    <p:sldId id="336" r:id="rId30"/>
    <p:sldId id="332" r:id="rId31"/>
    <p:sldId id="333" r:id="rId32"/>
    <p:sldId id="335" r:id="rId33"/>
    <p:sldId id="325" r:id="rId34"/>
    <p:sldId id="310" r:id="rId35"/>
    <p:sldId id="339" r:id="rId36"/>
    <p:sldId id="312" r:id="rId37"/>
    <p:sldId id="340" r:id="rId38"/>
    <p:sldId id="338" r:id="rId39"/>
    <p:sldId id="276" r:id="rId40"/>
    <p:sldId id="314" r:id="rId41"/>
    <p:sldId id="318" r:id="rId42"/>
    <p:sldId id="315" r:id="rId4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96AA"/>
    <a:srgbClr val="0099FF"/>
    <a:srgbClr val="00FFFF"/>
    <a:srgbClr val="9999FF"/>
    <a:srgbClr val="66FF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46" autoAdjust="0"/>
    <p:restoredTop sz="94580"/>
  </p:normalViewPr>
  <p:slideViewPr>
    <p:cSldViewPr snapToGrid="0">
      <p:cViewPr varScale="1">
        <p:scale>
          <a:sx n="64" d="100"/>
          <a:sy n="64" d="100"/>
        </p:scale>
        <p:origin x="872"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 Type="http://schemas.openxmlformats.org/officeDocument/2006/relationships/slide" Target="slides/slide2.xml"/><Relationship Id="rId6" Type="http://schemas.openxmlformats.org/officeDocument/2006/relationships/notesMaster" Target="notesMasters/notesMaster1.xml"/><Relationship Id="rId5" Type="http://schemas.openxmlformats.org/officeDocument/2006/relationships/slide" Target="slides/slide1.xml"/><Relationship Id="rId46" Type="http://schemas.openxmlformats.org/officeDocument/2006/relationships/tableStyles" Target="tableStyles.xml"/><Relationship Id="rId45" Type="http://schemas.openxmlformats.org/officeDocument/2006/relationships/viewProps" Target="viewProps.xml"/><Relationship Id="rId44" Type="http://schemas.openxmlformats.org/officeDocument/2006/relationships/presProps" Target="presProps.xml"/><Relationship Id="rId43" Type="http://schemas.openxmlformats.org/officeDocument/2006/relationships/slide" Target="slides/slide38.xml"/><Relationship Id="rId42" Type="http://schemas.openxmlformats.org/officeDocument/2006/relationships/slide" Target="slides/slide37.xml"/><Relationship Id="rId41" Type="http://schemas.openxmlformats.org/officeDocument/2006/relationships/slide" Target="slides/slide36.xml"/><Relationship Id="rId40" Type="http://schemas.openxmlformats.org/officeDocument/2006/relationships/slide" Target="slides/slide35.xml"/><Relationship Id="rId4" Type="http://schemas.openxmlformats.org/officeDocument/2006/relationships/slideMaster" Target="slideMasters/slideMaster3.xml"/><Relationship Id="rId39" Type="http://schemas.openxmlformats.org/officeDocument/2006/relationships/slide" Target="slides/slide34.xml"/><Relationship Id="rId38" Type="http://schemas.openxmlformats.org/officeDocument/2006/relationships/slide" Target="slides/slide33.xml"/><Relationship Id="rId37" Type="http://schemas.openxmlformats.org/officeDocument/2006/relationships/slide" Target="slides/slide32.xml"/><Relationship Id="rId36" Type="http://schemas.openxmlformats.org/officeDocument/2006/relationships/slide" Target="slides/slide31.xml"/><Relationship Id="rId35" Type="http://schemas.openxmlformats.org/officeDocument/2006/relationships/slide" Target="slides/slide30.xml"/><Relationship Id="rId34" Type="http://schemas.openxmlformats.org/officeDocument/2006/relationships/slide" Target="slides/slide29.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2">
  <dgm:title val=""/>
  <dgm:desc val=""/>
  <dgm:catLst>
    <dgm:cat type="colorful" pri="10300"/>
  </dgm:catLst>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440A2539-1F6E-4B96-944E-D90ADBE61742}" type="doc">
      <dgm:prSet loTypeId="urn:microsoft.com/office/officeart/2005/8/layout/pyramid1#3" loCatId="pyramid" qsTypeId="urn:microsoft.com/office/officeart/2005/8/quickstyle/simple1#4" qsCatId="simple" csTypeId="urn:microsoft.com/office/officeart/2005/8/colors/accent1_2#3" csCatId="accent1" phldr="1"/>
      <dgm:spPr/>
    </dgm:pt>
    <dgm:pt modelId="{AC0B700C-CD10-4191-9E8C-C7BFDEC76947}">
      <dgm:prSet phldrT="[文本]" custT="1"/>
      <dgm:spPr>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effectLst>
          <a:outerShdw blurRad="50800" dist="38100" dir="18900000" algn="bl" rotWithShape="0">
            <a:prstClr val="black">
              <a:alpha val="40000"/>
            </a:prstClr>
          </a:outerShdw>
        </a:effectLst>
        <a:scene3d>
          <a:camera prst="orthographicFront"/>
          <a:lightRig rig="threePt" dir="t"/>
        </a:scene3d>
        <a:sp3d prstMaterial="dkEdge"/>
      </dgm:spPr>
      <dgm:t>
        <a:bodyPr/>
        <a:lstStyle/>
        <a:p>
          <a:pPr>
            <a:lnSpc>
              <a:spcPct val="100000"/>
            </a:lnSpc>
            <a:spcAft>
              <a:spcPct val="35000"/>
            </a:spcAft>
          </a:pPr>
          <a:endParaRPr lang="en-US" altLang="zh-CN" sz="1600" strike="noStrike" dirty="0">
            <a:latin typeface="微软雅黑" panose="020B0503020204020204" pitchFamily="34" charset="-122"/>
            <a:ea typeface="微软雅黑" panose="020B0503020204020204" pitchFamily="34" charset="-122"/>
          </a:endParaRPr>
        </a:p>
        <a:p>
          <a:pPr>
            <a:lnSpc>
              <a:spcPts val="3200"/>
            </a:lnSpc>
            <a:spcAft>
              <a:spcPts val="0"/>
            </a:spcAft>
          </a:pPr>
          <a:r>
            <a:rPr lang="zh-CN" altLang="en-US" sz="1600" b="1" dirty="0">
              <a:solidFill>
                <a:schemeClr val="bg1"/>
              </a:solidFill>
              <a:latin typeface="微软雅黑" panose="020B0503020204020204" pitchFamily="34" charset="-122"/>
              <a:ea typeface="微软雅黑" panose="020B0503020204020204" pitchFamily="34" charset="-122"/>
            </a:rPr>
            <a:t>人类思维</a:t>
          </a:r>
          <a:endParaRPr lang="en-US" altLang="zh-CN" sz="1600" b="1" dirty="0">
            <a:solidFill>
              <a:schemeClr val="bg1"/>
            </a:solidFill>
            <a:latin typeface="微软雅黑" panose="020B0503020204020204" pitchFamily="34" charset="-122"/>
            <a:ea typeface="微软雅黑" panose="020B0503020204020204" pitchFamily="34" charset="-122"/>
          </a:endParaRPr>
        </a:p>
        <a:p>
          <a:pPr>
            <a:lnSpc>
              <a:spcPts val="3200"/>
            </a:lnSpc>
            <a:spcAft>
              <a:spcPts val="0"/>
            </a:spcAft>
          </a:pPr>
          <a:r>
            <a:rPr lang="zh-CN" altLang="en-US" sz="1600" b="1" dirty="0">
              <a:solidFill>
                <a:schemeClr val="bg1"/>
              </a:solidFill>
              <a:latin typeface="微软雅黑" panose="020B0503020204020204" pitchFamily="34" charset="-122"/>
              <a:ea typeface="微软雅黑" panose="020B0503020204020204" pitchFamily="34" charset="-122"/>
            </a:rPr>
            <a:t>与学科史论</a:t>
          </a:r>
          <a:endParaRPr lang="en-US" altLang="zh-CN" sz="1600" b="1" dirty="0">
            <a:solidFill>
              <a:schemeClr val="bg1"/>
            </a:solidFill>
            <a:latin typeface="微软雅黑" panose="020B0503020204020204" pitchFamily="34" charset="-122"/>
            <a:ea typeface="微软雅黑" panose="020B0503020204020204" pitchFamily="34" charset="-122"/>
          </a:endParaRPr>
        </a:p>
        <a:p>
          <a:pPr>
            <a:lnSpc>
              <a:spcPts val="3200"/>
            </a:lnSpc>
            <a:spcAft>
              <a:spcPts val="0"/>
            </a:spcAft>
          </a:pPr>
          <a:r>
            <a:rPr lang="zh-CN" altLang="en-US" sz="1600" b="1" dirty="0">
              <a:solidFill>
                <a:schemeClr val="bg1"/>
              </a:solidFill>
              <a:latin typeface="微软雅黑" panose="020B0503020204020204" pitchFamily="34" charset="-122"/>
              <a:ea typeface="微软雅黑" panose="020B0503020204020204" pitchFamily="34" charset="-122"/>
            </a:rPr>
            <a:t>系列课程</a:t>
          </a:r>
        </a:p>
      </dgm:t>
    </dgm:pt>
    <dgm:pt modelId="{9DEF1DF3-841C-4246-BBEA-8E17DE5D044B}" cxnId="{929522C8-6124-45EF-95E0-F5C3EF9FA79C}" type="parTrans">
      <dgm:prSet/>
      <dgm:spPr/>
      <dgm:t>
        <a:bodyPr/>
        <a:lstStyle/>
        <a:p>
          <a:endParaRPr lang="zh-CN" altLang="en-US" sz="1600"/>
        </a:p>
      </dgm:t>
    </dgm:pt>
    <dgm:pt modelId="{068C4CE5-7029-47C9-ABB8-CA1098E9F3C0}" cxnId="{929522C8-6124-45EF-95E0-F5C3EF9FA79C}" type="sibTrans">
      <dgm:prSet/>
      <dgm:spPr/>
      <dgm:t>
        <a:bodyPr/>
        <a:lstStyle/>
        <a:p>
          <a:endParaRPr lang="zh-CN" altLang="en-US" sz="1600"/>
        </a:p>
      </dgm:t>
    </dgm:pt>
    <dgm:pt modelId="{A813865B-C984-4894-B472-6A1DFBEAAFE7}">
      <dgm:prSet phldrT="[文本]" custT="1"/>
      <dgm:spPr>
        <a:solidFill>
          <a:schemeClr val="accent2">
            <a:lumMod val="75000"/>
          </a:schemeClr>
        </a:solidFill>
        <a:effectLst>
          <a:outerShdw blurRad="50800" dist="38100" dir="18900000" algn="bl" rotWithShape="0">
            <a:prstClr val="black">
              <a:alpha val="40000"/>
            </a:prstClr>
          </a:outerShdw>
        </a:effectLst>
      </dgm:spPr>
      <dgm:t>
        <a:bodyPr/>
        <a:lstStyle/>
        <a:p>
          <a:r>
            <a:rPr lang="zh-CN" altLang="en-US" sz="1600" b="1" dirty="0">
              <a:solidFill>
                <a:schemeClr val="bg1"/>
              </a:solidFill>
              <a:latin typeface="微软雅黑" panose="020B0503020204020204" pitchFamily="34" charset="-122"/>
              <a:ea typeface="微软雅黑" panose="020B0503020204020204" pitchFamily="34" charset="-122"/>
            </a:rPr>
            <a:t>通 识 课 程</a:t>
          </a:r>
        </a:p>
      </dgm:t>
    </dgm:pt>
    <dgm:pt modelId="{1908B12C-13DA-4A4E-938D-DBE910FA23A0}" cxnId="{AD44FACA-E9FB-478F-98B4-05504AB8633F}" type="parTrans">
      <dgm:prSet/>
      <dgm:spPr/>
      <dgm:t>
        <a:bodyPr/>
        <a:lstStyle/>
        <a:p>
          <a:endParaRPr lang="zh-CN" altLang="en-US" sz="1600"/>
        </a:p>
      </dgm:t>
    </dgm:pt>
    <dgm:pt modelId="{60AC026F-E6F9-48CF-AD7A-130CD397E473}" cxnId="{AD44FACA-E9FB-478F-98B4-05504AB8633F}" type="sibTrans">
      <dgm:prSet/>
      <dgm:spPr/>
      <dgm:t>
        <a:bodyPr/>
        <a:lstStyle/>
        <a:p>
          <a:endParaRPr lang="zh-CN" altLang="en-US" sz="1600"/>
        </a:p>
      </dgm:t>
    </dgm:pt>
    <dgm:pt modelId="{270B0BCA-FBB0-4CA8-B3E8-B1E25DC8AD85}">
      <dgm:prSet phldrT="[文本]" custT="1"/>
      <dgm:spPr>
        <a:solidFill>
          <a:srgbClr val="89510D"/>
        </a:solidFill>
        <a:effectLst>
          <a:outerShdw blurRad="50800" dist="38100" dir="18900000" algn="bl" rotWithShape="0">
            <a:prstClr val="black">
              <a:alpha val="40000"/>
            </a:prstClr>
          </a:outerShdw>
        </a:effectLst>
      </dgm:spPr>
      <dgm:t>
        <a:bodyPr/>
        <a:lstStyle/>
        <a:p>
          <a:r>
            <a:rPr lang="zh-CN" altLang="en-US" sz="1600" b="1" dirty="0">
              <a:solidFill>
                <a:schemeClr val="bg1"/>
              </a:solidFill>
              <a:latin typeface="微软雅黑" panose="020B0503020204020204" pitchFamily="34" charset="-122"/>
              <a:ea typeface="微软雅黑" panose="020B0503020204020204" pitchFamily="34" charset="-122"/>
            </a:rPr>
            <a:t>一级学科学位基础课程</a:t>
          </a:r>
        </a:p>
      </dgm:t>
    </dgm:pt>
    <dgm:pt modelId="{0E4A4ACE-78A0-49D3-8C17-921CD3079967}" cxnId="{FB8E566B-9903-4284-8206-C70512D0A891}" type="parTrans">
      <dgm:prSet/>
      <dgm:spPr/>
      <dgm:t>
        <a:bodyPr/>
        <a:lstStyle/>
        <a:p>
          <a:endParaRPr lang="zh-CN" altLang="en-US" sz="1600"/>
        </a:p>
      </dgm:t>
    </dgm:pt>
    <dgm:pt modelId="{52383AB9-B67A-4056-99C8-DD7C8DFC4C07}" cxnId="{FB8E566B-9903-4284-8206-C70512D0A891}" type="sibTrans">
      <dgm:prSet/>
      <dgm:spPr/>
      <dgm:t>
        <a:bodyPr/>
        <a:lstStyle/>
        <a:p>
          <a:endParaRPr lang="zh-CN" altLang="en-US" sz="1600"/>
        </a:p>
      </dgm:t>
    </dgm:pt>
    <dgm:pt modelId="{6CEA25C0-342B-4E81-92CB-CE0A3BD0F034}" type="pres">
      <dgm:prSet presAssocID="{440A2539-1F6E-4B96-944E-D90ADBE61742}" presName="Name0" presStyleCnt="0">
        <dgm:presLayoutVars>
          <dgm:dir/>
          <dgm:animLvl val="lvl"/>
          <dgm:resizeHandles val="exact"/>
        </dgm:presLayoutVars>
      </dgm:prSet>
      <dgm:spPr/>
    </dgm:pt>
    <dgm:pt modelId="{5D1D7FE7-6DF1-41D1-A337-55B4171C79C8}" type="pres">
      <dgm:prSet presAssocID="{AC0B700C-CD10-4191-9E8C-C7BFDEC76947}" presName="Name8" presStyleCnt="0"/>
      <dgm:spPr/>
    </dgm:pt>
    <dgm:pt modelId="{4494B66E-2304-48B3-B2C2-C84B1D65E46B}" type="pres">
      <dgm:prSet presAssocID="{AC0B700C-CD10-4191-9E8C-C7BFDEC76947}" presName="level" presStyleLbl="node1" presStyleIdx="0" presStyleCnt="3" custScaleX="99786" custScaleY="145348">
        <dgm:presLayoutVars>
          <dgm:chMax val="1"/>
          <dgm:bulletEnabled val="1"/>
        </dgm:presLayoutVars>
      </dgm:prSet>
      <dgm:spPr/>
      <dgm:t>
        <a:bodyPr/>
        <a:lstStyle/>
        <a:p>
          <a:endParaRPr lang="zh-CN" altLang="en-US"/>
        </a:p>
      </dgm:t>
    </dgm:pt>
    <dgm:pt modelId="{E4694A09-8F8F-417A-8433-3571D0643658}" type="pres">
      <dgm:prSet presAssocID="{AC0B700C-CD10-4191-9E8C-C7BFDEC76947}" presName="levelTx" presStyleLbl="revTx" presStyleIdx="0" presStyleCnt="0">
        <dgm:presLayoutVars>
          <dgm:chMax val="1"/>
          <dgm:bulletEnabled val="1"/>
        </dgm:presLayoutVars>
      </dgm:prSet>
      <dgm:spPr/>
      <dgm:t>
        <a:bodyPr/>
        <a:lstStyle/>
        <a:p>
          <a:endParaRPr lang="zh-CN" altLang="en-US"/>
        </a:p>
      </dgm:t>
    </dgm:pt>
    <dgm:pt modelId="{B6629439-0024-4475-A860-5A2661B27E01}" type="pres">
      <dgm:prSet presAssocID="{A813865B-C984-4894-B472-6A1DFBEAAFE7}" presName="Name8" presStyleCnt="0"/>
      <dgm:spPr/>
    </dgm:pt>
    <dgm:pt modelId="{1CB9B1C0-CD5F-4A5A-A52A-790539D6F227}" type="pres">
      <dgm:prSet presAssocID="{A813865B-C984-4894-B472-6A1DFBEAAFE7}" presName="level" presStyleLbl="node1" presStyleIdx="1" presStyleCnt="3" custScaleX="99322" custScaleY="106562" custLinFactNeighborX="-211" custLinFactNeighborY="-2559">
        <dgm:presLayoutVars>
          <dgm:chMax val="1"/>
          <dgm:bulletEnabled val="1"/>
        </dgm:presLayoutVars>
      </dgm:prSet>
      <dgm:spPr/>
      <dgm:t>
        <a:bodyPr/>
        <a:lstStyle/>
        <a:p>
          <a:endParaRPr lang="zh-CN" altLang="en-US"/>
        </a:p>
      </dgm:t>
    </dgm:pt>
    <dgm:pt modelId="{86A945A7-C283-4170-B1CF-A52AADF58D30}" type="pres">
      <dgm:prSet presAssocID="{A813865B-C984-4894-B472-6A1DFBEAAFE7}" presName="levelTx" presStyleLbl="revTx" presStyleIdx="0" presStyleCnt="0">
        <dgm:presLayoutVars>
          <dgm:chMax val="1"/>
          <dgm:bulletEnabled val="1"/>
        </dgm:presLayoutVars>
      </dgm:prSet>
      <dgm:spPr/>
      <dgm:t>
        <a:bodyPr/>
        <a:lstStyle/>
        <a:p>
          <a:endParaRPr lang="zh-CN" altLang="en-US"/>
        </a:p>
      </dgm:t>
    </dgm:pt>
    <dgm:pt modelId="{C8755961-31DD-4785-AD47-5BD98A3A9A1A}" type="pres">
      <dgm:prSet presAssocID="{270B0BCA-FBB0-4CA8-B3E8-B1E25DC8AD85}" presName="Name8" presStyleCnt="0"/>
      <dgm:spPr/>
    </dgm:pt>
    <dgm:pt modelId="{74CBC771-6A8A-420D-A631-9562A106EE6E}" type="pres">
      <dgm:prSet presAssocID="{270B0BCA-FBB0-4CA8-B3E8-B1E25DC8AD85}" presName="level" presStyleLbl="node1" presStyleIdx="2" presStyleCnt="3" custScaleX="98726" custScaleY="111496" custLinFactNeighborY="-5118">
        <dgm:presLayoutVars>
          <dgm:chMax val="1"/>
          <dgm:bulletEnabled val="1"/>
        </dgm:presLayoutVars>
      </dgm:prSet>
      <dgm:spPr/>
      <dgm:t>
        <a:bodyPr/>
        <a:lstStyle/>
        <a:p>
          <a:endParaRPr lang="zh-CN" altLang="en-US"/>
        </a:p>
      </dgm:t>
    </dgm:pt>
    <dgm:pt modelId="{DFC68F77-BF26-422B-8136-8EFF76752DD1}" type="pres">
      <dgm:prSet presAssocID="{270B0BCA-FBB0-4CA8-B3E8-B1E25DC8AD85}" presName="levelTx" presStyleLbl="revTx" presStyleIdx="0" presStyleCnt="0">
        <dgm:presLayoutVars>
          <dgm:chMax val="1"/>
          <dgm:bulletEnabled val="1"/>
        </dgm:presLayoutVars>
      </dgm:prSet>
      <dgm:spPr/>
      <dgm:t>
        <a:bodyPr/>
        <a:lstStyle/>
        <a:p>
          <a:endParaRPr lang="zh-CN" altLang="en-US"/>
        </a:p>
      </dgm:t>
    </dgm:pt>
  </dgm:ptLst>
  <dgm:cxnLst>
    <dgm:cxn modelId="{FB8E566B-9903-4284-8206-C70512D0A891}" srcId="{440A2539-1F6E-4B96-944E-D90ADBE61742}" destId="{270B0BCA-FBB0-4CA8-B3E8-B1E25DC8AD85}" srcOrd="2" destOrd="0" parTransId="{0E4A4ACE-78A0-49D3-8C17-921CD3079967}" sibTransId="{52383AB9-B67A-4056-99C8-DD7C8DFC4C07}"/>
    <dgm:cxn modelId="{FF34CBAF-B313-4C5C-A0D8-81E1408F7538}" type="presOf" srcId="{A813865B-C984-4894-B472-6A1DFBEAAFE7}" destId="{1CB9B1C0-CD5F-4A5A-A52A-790539D6F227}" srcOrd="0" destOrd="0" presId="urn:microsoft.com/office/officeart/2005/8/layout/pyramid1#3"/>
    <dgm:cxn modelId="{4869E715-A483-4150-A026-891182D7879E}" type="presOf" srcId="{AC0B700C-CD10-4191-9E8C-C7BFDEC76947}" destId="{4494B66E-2304-48B3-B2C2-C84B1D65E46B}" srcOrd="0" destOrd="0" presId="urn:microsoft.com/office/officeart/2005/8/layout/pyramid1#3"/>
    <dgm:cxn modelId="{FB586BC7-EB15-4039-B052-ECED6568BFD6}" type="presOf" srcId="{440A2539-1F6E-4B96-944E-D90ADBE61742}" destId="{6CEA25C0-342B-4E81-92CB-CE0A3BD0F034}" srcOrd="0" destOrd="0" presId="urn:microsoft.com/office/officeart/2005/8/layout/pyramid1#3"/>
    <dgm:cxn modelId="{AD44FACA-E9FB-478F-98B4-05504AB8633F}" srcId="{440A2539-1F6E-4B96-944E-D90ADBE61742}" destId="{A813865B-C984-4894-B472-6A1DFBEAAFE7}" srcOrd="1" destOrd="0" parTransId="{1908B12C-13DA-4A4E-938D-DBE910FA23A0}" sibTransId="{60AC026F-E6F9-48CF-AD7A-130CD397E473}"/>
    <dgm:cxn modelId="{386783B9-E3F7-441B-9775-4DCC9DA2B81E}" type="presOf" srcId="{270B0BCA-FBB0-4CA8-B3E8-B1E25DC8AD85}" destId="{74CBC771-6A8A-420D-A631-9562A106EE6E}" srcOrd="0" destOrd="0" presId="urn:microsoft.com/office/officeart/2005/8/layout/pyramid1#3"/>
    <dgm:cxn modelId="{929522C8-6124-45EF-95E0-F5C3EF9FA79C}" srcId="{440A2539-1F6E-4B96-944E-D90ADBE61742}" destId="{AC0B700C-CD10-4191-9E8C-C7BFDEC76947}" srcOrd="0" destOrd="0" parTransId="{9DEF1DF3-841C-4246-BBEA-8E17DE5D044B}" sibTransId="{068C4CE5-7029-47C9-ABB8-CA1098E9F3C0}"/>
    <dgm:cxn modelId="{7180C0D0-DE65-4204-A786-41CC88A91889}" type="presOf" srcId="{AC0B700C-CD10-4191-9E8C-C7BFDEC76947}" destId="{E4694A09-8F8F-417A-8433-3571D0643658}" srcOrd="1" destOrd="0" presId="urn:microsoft.com/office/officeart/2005/8/layout/pyramid1#3"/>
    <dgm:cxn modelId="{7687A4D0-4503-4BDD-8014-484364074E34}" type="presOf" srcId="{270B0BCA-FBB0-4CA8-B3E8-B1E25DC8AD85}" destId="{DFC68F77-BF26-422B-8136-8EFF76752DD1}" srcOrd="1" destOrd="0" presId="urn:microsoft.com/office/officeart/2005/8/layout/pyramid1#3"/>
    <dgm:cxn modelId="{ECBCE7AC-1E35-4A1F-9FD6-9231B719A3D1}" type="presOf" srcId="{A813865B-C984-4894-B472-6A1DFBEAAFE7}" destId="{86A945A7-C283-4170-B1CF-A52AADF58D30}" srcOrd="1" destOrd="0" presId="urn:microsoft.com/office/officeart/2005/8/layout/pyramid1#3"/>
    <dgm:cxn modelId="{25A4E7B1-6EB5-4418-AD91-E8279AF63810}" type="presParOf" srcId="{6CEA25C0-342B-4E81-92CB-CE0A3BD0F034}" destId="{5D1D7FE7-6DF1-41D1-A337-55B4171C79C8}" srcOrd="0" destOrd="0" presId="urn:microsoft.com/office/officeart/2005/8/layout/pyramid1#3"/>
    <dgm:cxn modelId="{0DBB6D48-E3B1-4C72-9D0D-7FFBEF827E40}" type="presParOf" srcId="{5D1D7FE7-6DF1-41D1-A337-55B4171C79C8}" destId="{4494B66E-2304-48B3-B2C2-C84B1D65E46B}" srcOrd="0" destOrd="0" presId="urn:microsoft.com/office/officeart/2005/8/layout/pyramid1#3"/>
    <dgm:cxn modelId="{CF557F7D-AB2E-4BB7-979F-9809090B0CA4}" type="presParOf" srcId="{5D1D7FE7-6DF1-41D1-A337-55B4171C79C8}" destId="{E4694A09-8F8F-417A-8433-3571D0643658}" srcOrd="1" destOrd="0" presId="urn:microsoft.com/office/officeart/2005/8/layout/pyramid1#3"/>
    <dgm:cxn modelId="{8DA0B960-39D1-47B3-9C07-0E8691451D00}" type="presParOf" srcId="{6CEA25C0-342B-4E81-92CB-CE0A3BD0F034}" destId="{B6629439-0024-4475-A860-5A2661B27E01}" srcOrd="1" destOrd="0" presId="urn:microsoft.com/office/officeart/2005/8/layout/pyramid1#3"/>
    <dgm:cxn modelId="{FE14DD10-4A0B-4393-9375-CB659323B82F}" type="presParOf" srcId="{B6629439-0024-4475-A860-5A2661B27E01}" destId="{1CB9B1C0-CD5F-4A5A-A52A-790539D6F227}" srcOrd="0" destOrd="0" presId="urn:microsoft.com/office/officeart/2005/8/layout/pyramid1#3"/>
    <dgm:cxn modelId="{528537CA-8BC3-4477-9323-C615426F38DD}" type="presParOf" srcId="{B6629439-0024-4475-A860-5A2661B27E01}" destId="{86A945A7-C283-4170-B1CF-A52AADF58D30}" srcOrd="1" destOrd="0" presId="urn:microsoft.com/office/officeart/2005/8/layout/pyramid1#3"/>
    <dgm:cxn modelId="{190C9B98-839F-4881-A3A7-76BB816EB6C0}" type="presParOf" srcId="{6CEA25C0-342B-4E81-92CB-CE0A3BD0F034}" destId="{C8755961-31DD-4785-AD47-5BD98A3A9A1A}" srcOrd="2" destOrd="0" presId="urn:microsoft.com/office/officeart/2005/8/layout/pyramid1#3"/>
    <dgm:cxn modelId="{EB3C9A1C-6B62-49F2-89D3-978B2FDB0E4F}" type="presParOf" srcId="{C8755961-31DD-4785-AD47-5BD98A3A9A1A}" destId="{74CBC771-6A8A-420D-A631-9562A106EE6E}" srcOrd="0" destOrd="0" presId="urn:microsoft.com/office/officeart/2005/8/layout/pyramid1#3"/>
    <dgm:cxn modelId="{CA6A9807-3A8E-4800-AC1E-DB851BA4AFC8}" type="presParOf" srcId="{C8755961-31DD-4785-AD47-5BD98A3A9A1A}" destId="{DFC68F77-BF26-422B-8136-8EFF76752DD1}" srcOrd="1" destOrd="0" presId="urn:microsoft.com/office/officeart/2005/8/layout/pyramid1#3"/>
  </dgm:cxnLst>
  <dgm:bg>
    <a:noFill/>
    <a:effectLst>
      <a:outerShdw blurRad="50800" dist="38100" algn="l" rotWithShape="0">
        <a:prstClr val="black">
          <a:alpha val="40000"/>
        </a:prstClr>
      </a:outerShd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F47549-D15C-48CE-9680-3850435BBC14}" type="doc">
      <dgm:prSet loTypeId="urn:microsoft.com/office/officeart/2005/8/layout/radial6#2" loCatId="cycle" qsTypeId="urn:microsoft.com/office/officeart/2005/8/quickstyle/simple1#5" qsCatId="simple" csTypeId="urn:microsoft.com/office/officeart/2005/8/colors/colorful3#2" csCatId="colorful" phldr="1"/>
      <dgm:spPr/>
      <dgm:t>
        <a:bodyPr/>
        <a:lstStyle/>
        <a:p>
          <a:endParaRPr lang="zh-CN" altLang="en-US"/>
        </a:p>
      </dgm:t>
    </dgm:pt>
    <dgm:pt modelId="{F0240139-F8A9-4FBB-BAC8-E74895B6B294}">
      <dgm:prSet phldrT="[文本]"/>
      <dgm:spPr/>
      <dgm:t>
        <a:bodyPr/>
        <a:lstStyle/>
        <a:p>
          <a:r>
            <a:rPr lang="zh-CN" altLang="en-US" dirty="0">
              <a:solidFill>
                <a:srgbClr val="FF0000"/>
              </a:solidFill>
            </a:rPr>
            <a:t>培养环节考核</a:t>
          </a:r>
        </a:p>
      </dgm:t>
    </dgm:pt>
    <dgm:pt modelId="{5C3F0EE2-5798-4AD0-B533-CAA844B9A8F8}" cxnId="{AC2BD437-714A-414A-A93E-F259799A329E}" type="parTrans">
      <dgm:prSet/>
      <dgm:spPr/>
      <dgm:t>
        <a:bodyPr/>
        <a:lstStyle/>
        <a:p>
          <a:endParaRPr lang="zh-CN" altLang="en-US"/>
        </a:p>
      </dgm:t>
    </dgm:pt>
    <dgm:pt modelId="{FF1AF75D-45D8-44A0-8E91-A182EB6428D9}" cxnId="{AC2BD437-714A-414A-A93E-F259799A329E}" type="sibTrans">
      <dgm:prSet/>
      <dgm:spPr/>
      <dgm:t>
        <a:bodyPr/>
        <a:lstStyle/>
        <a:p>
          <a:endParaRPr lang="zh-CN" altLang="en-US"/>
        </a:p>
      </dgm:t>
    </dgm:pt>
    <dgm:pt modelId="{7C3F999D-3B4C-4E12-8AEF-A5FC621127DB}">
      <dgm:prSet phldrT="[文本]"/>
      <dgm:spPr/>
      <dgm:t>
        <a:bodyPr/>
        <a:lstStyle/>
        <a:p>
          <a:r>
            <a:rPr lang="zh-CN" altLang="en-US" dirty="0"/>
            <a:t>年度</a:t>
          </a:r>
          <a:endParaRPr lang="en-US" altLang="zh-CN" dirty="0"/>
        </a:p>
        <a:p>
          <a:r>
            <a:rPr lang="zh-CN" altLang="en-US" dirty="0"/>
            <a:t>报告</a:t>
          </a:r>
        </a:p>
      </dgm:t>
    </dgm:pt>
    <dgm:pt modelId="{4C0B19DD-6500-4C25-A48D-788330341F4A}" cxnId="{6B6DFFEF-F46D-4A82-8698-4835378CF9C4}" type="parTrans">
      <dgm:prSet/>
      <dgm:spPr/>
      <dgm:t>
        <a:bodyPr/>
        <a:lstStyle/>
        <a:p>
          <a:endParaRPr lang="zh-CN" altLang="en-US"/>
        </a:p>
      </dgm:t>
    </dgm:pt>
    <dgm:pt modelId="{D1C14610-5DC7-4C3B-ADF5-78DCC34B9B0C}" cxnId="{6B6DFFEF-F46D-4A82-8698-4835378CF9C4}" type="sibTrans">
      <dgm:prSet/>
      <dgm:spPr/>
      <dgm:t>
        <a:bodyPr/>
        <a:lstStyle/>
        <a:p>
          <a:endParaRPr lang="zh-CN" altLang="en-US"/>
        </a:p>
      </dgm:t>
    </dgm:pt>
    <dgm:pt modelId="{D5620B5D-1454-4BDF-8A55-19B9C24E4675}">
      <dgm:prSet phldrT="[文本]"/>
      <dgm:spPr/>
      <dgm:t>
        <a:bodyPr/>
        <a:lstStyle/>
        <a:p>
          <a:r>
            <a:rPr lang="zh-CN" altLang="en-US" dirty="0"/>
            <a:t>科研训练与学术活动</a:t>
          </a:r>
        </a:p>
      </dgm:t>
    </dgm:pt>
    <dgm:pt modelId="{D9710E96-75D2-4252-9BEA-94F5A463B9EC}" cxnId="{C5C9D48A-3742-48AC-B253-FCE6937D798C}" type="parTrans">
      <dgm:prSet/>
      <dgm:spPr/>
      <dgm:t>
        <a:bodyPr/>
        <a:lstStyle/>
        <a:p>
          <a:endParaRPr lang="zh-CN" altLang="en-US"/>
        </a:p>
      </dgm:t>
    </dgm:pt>
    <dgm:pt modelId="{9D8D60F9-9EC8-400A-B64B-B511A2F09014}" cxnId="{C5C9D48A-3742-48AC-B253-FCE6937D798C}" type="sibTrans">
      <dgm:prSet/>
      <dgm:spPr/>
      <dgm:t>
        <a:bodyPr/>
        <a:lstStyle/>
        <a:p>
          <a:endParaRPr lang="zh-CN" altLang="en-US"/>
        </a:p>
      </dgm:t>
    </dgm:pt>
    <dgm:pt modelId="{7064F4A3-3AD0-40B4-9920-87304FF5B170}">
      <dgm:prSet phldrT="[文本]"/>
      <dgm:spPr/>
      <dgm:t>
        <a:bodyPr/>
        <a:lstStyle/>
        <a:p>
          <a:r>
            <a:rPr lang="zh-CN" altLang="en-US" dirty="0"/>
            <a:t>论文预答辩</a:t>
          </a:r>
        </a:p>
      </dgm:t>
    </dgm:pt>
    <dgm:pt modelId="{79A752D3-C3E6-4217-963F-39BFFAD66AA4}" cxnId="{2C107101-EFE8-4226-8BE5-4D8165F98F21}" type="parTrans">
      <dgm:prSet/>
      <dgm:spPr/>
      <dgm:t>
        <a:bodyPr/>
        <a:lstStyle/>
        <a:p>
          <a:endParaRPr lang="zh-CN" altLang="en-US"/>
        </a:p>
      </dgm:t>
    </dgm:pt>
    <dgm:pt modelId="{FA29D7E5-81BA-40C6-A59D-758659AE604A}" cxnId="{2C107101-EFE8-4226-8BE5-4D8165F98F21}" type="sibTrans">
      <dgm:prSet/>
      <dgm:spPr/>
      <dgm:t>
        <a:bodyPr/>
        <a:lstStyle/>
        <a:p>
          <a:endParaRPr lang="zh-CN" altLang="en-US"/>
        </a:p>
      </dgm:t>
    </dgm:pt>
    <dgm:pt modelId="{00D5DCDC-38A8-40AE-9744-C21B45E25A95}">
      <dgm:prSet phldrT="[文本]"/>
      <dgm:spPr>
        <a:solidFill>
          <a:srgbClr val="00B0F0"/>
        </a:solidFill>
        <a:ln>
          <a:solidFill>
            <a:srgbClr val="00B0F0"/>
          </a:solidFill>
        </a:ln>
      </dgm:spPr>
      <dgm:t>
        <a:bodyPr/>
        <a:lstStyle/>
        <a:p>
          <a:r>
            <a:rPr lang="zh-CN" altLang="en-US" dirty="0"/>
            <a:t>科研成果审核</a:t>
          </a:r>
        </a:p>
      </dgm:t>
    </dgm:pt>
    <dgm:pt modelId="{E02D3973-D062-4203-98C9-3D51422EA177}" cxnId="{E6B3B8C8-E86F-49B2-80BA-EDF4577DA3DF}" type="parTrans">
      <dgm:prSet/>
      <dgm:spPr/>
      <dgm:t>
        <a:bodyPr/>
        <a:lstStyle/>
        <a:p>
          <a:endParaRPr lang="zh-CN" altLang="en-US"/>
        </a:p>
      </dgm:t>
    </dgm:pt>
    <dgm:pt modelId="{BC2A3394-4176-4B1D-BCFB-7E20C7A61A2F}" cxnId="{E6B3B8C8-E86F-49B2-80BA-EDF4577DA3DF}" type="sibTrans">
      <dgm:prSet/>
      <dgm:spPr/>
      <dgm:t>
        <a:bodyPr/>
        <a:lstStyle/>
        <a:p>
          <a:endParaRPr lang="zh-CN" altLang="en-US"/>
        </a:p>
      </dgm:t>
    </dgm:pt>
    <dgm:pt modelId="{6A9D75F2-2BE2-4AA5-B673-0CD356B28D4C}">
      <dgm:prSet/>
      <dgm:spPr/>
      <dgm:t>
        <a:bodyPr/>
        <a:lstStyle/>
        <a:p>
          <a:r>
            <a:rPr lang="zh-CN" altLang="en-US" dirty="0"/>
            <a:t>资格</a:t>
          </a:r>
          <a:endParaRPr lang="en-US" altLang="zh-CN" dirty="0"/>
        </a:p>
        <a:p>
          <a:r>
            <a:rPr lang="zh-CN" altLang="en-US" dirty="0"/>
            <a:t>考试</a:t>
          </a:r>
        </a:p>
      </dgm:t>
    </dgm:pt>
    <dgm:pt modelId="{4D8B0810-B70B-4707-AB4A-50244650E08F}" cxnId="{AEAEE23A-F11B-4FCF-928F-A3866E476A6A}" type="parTrans">
      <dgm:prSet/>
      <dgm:spPr/>
      <dgm:t>
        <a:bodyPr/>
        <a:lstStyle/>
        <a:p>
          <a:endParaRPr lang="zh-CN" altLang="en-US"/>
        </a:p>
      </dgm:t>
    </dgm:pt>
    <dgm:pt modelId="{3BFD752A-1571-4259-B17B-E6FF3E654DD5}" cxnId="{AEAEE23A-F11B-4FCF-928F-A3866E476A6A}" type="sibTrans">
      <dgm:prSet/>
      <dgm:spPr/>
      <dgm:t>
        <a:bodyPr/>
        <a:lstStyle/>
        <a:p>
          <a:endParaRPr lang="zh-CN" altLang="en-US"/>
        </a:p>
      </dgm:t>
    </dgm:pt>
    <dgm:pt modelId="{312A9DBC-FA80-4084-A052-1CE1BABE9D70}">
      <dgm:prSet/>
      <dgm:spPr/>
      <dgm:t>
        <a:bodyPr/>
        <a:lstStyle/>
        <a:p>
          <a:r>
            <a:rPr lang="zh-CN" altLang="en-US" dirty="0"/>
            <a:t>开题</a:t>
          </a:r>
          <a:endParaRPr lang="en-US" altLang="zh-CN" dirty="0"/>
        </a:p>
        <a:p>
          <a:r>
            <a:rPr lang="zh-CN" altLang="en-US" dirty="0"/>
            <a:t>报告</a:t>
          </a:r>
        </a:p>
      </dgm:t>
    </dgm:pt>
    <dgm:pt modelId="{3EF15A44-F9F4-4C05-BAB7-24FD32065E24}" cxnId="{5D0CEF64-3CEF-4EB9-A66C-EE3AC0204F41}" type="parTrans">
      <dgm:prSet/>
      <dgm:spPr/>
      <dgm:t>
        <a:bodyPr/>
        <a:lstStyle/>
        <a:p>
          <a:endParaRPr lang="zh-CN" altLang="en-US"/>
        </a:p>
      </dgm:t>
    </dgm:pt>
    <dgm:pt modelId="{93B2A1C5-7121-46A6-B94D-25862B1B02D1}" cxnId="{5D0CEF64-3CEF-4EB9-A66C-EE3AC0204F41}" type="sibTrans">
      <dgm:prSet/>
      <dgm:spPr/>
      <dgm:t>
        <a:bodyPr/>
        <a:lstStyle/>
        <a:p>
          <a:endParaRPr lang="zh-CN" altLang="en-US"/>
        </a:p>
      </dgm:t>
    </dgm:pt>
    <dgm:pt modelId="{ECD9D6EF-179B-46CD-AF7C-33B10858465F}" type="pres">
      <dgm:prSet presAssocID="{45F47549-D15C-48CE-9680-3850435BBC14}" presName="Name0" presStyleCnt="0">
        <dgm:presLayoutVars>
          <dgm:chMax val="1"/>
          <dgm:dir/>
          <dgm:animLvl val="ctr"/>
          <dgm:resizeHandles val="exact"/>
        </dgm:presLayoutVars>
      </dgm:prSet>
      <dgm:spPr/>
      <dgm:t>
        <a:bodyPr/>
        <a:lstStyle/>
        <a:p>
          <a:endParaRPr lang="zh-CN" altLang="en-US"/>
        </a:p>
      </dgm:t>
    </dgm:pt>
    <dgm:pt modelId="{D345AF94-0B3B-4BDD-B7E3-73095750A6BC}" type="pres">
      <dgm:prSet presAssocID="{F0240139-F8A9-4FBB-BAC8-E74895B6B294}" presName="centerShape" presStyleLbl="node0" presStyleIdx="0" presStyleCnt="1"/>
      <dgm:spPr/>
      <dgm:t>
        <a:bodyPr/>
        <a:lstStyle/>
        <a:p>
          <a:endParaRPr lang="zh-CN" altLang="en-US"/>
        </a:p>
      </dgm:t>
    </dgm:pt>
    <dgm:pt modelId="{E956D1CF-EAEA-4647-AFBA-830FF2258CFE}" type="pres">
      <dgm:prSet presAssocID="{7C3F999D-3B4C-4E12-8AEF-A5FC621127DB}" presName="node" presStyleLbl="node1" presStyleIdx="0" presStyleCnt="6" custRadScaleRad="100858" custRadScaleInc="4341">
        <dgm:presLayoutVars>
          <dgm:bulletEnabled val="1"/>
        </dgm:presLayoutVars>
      </dgm:prSet>
      <dgm:spPr/>
      <dgm:t>
        <a:bodyPr/>
        <a:lstStyle/>
        <a:p>
          <a:endParaRPr lang="zh-CN" altLang="en-US"/>
        </a:p>
      </dgm:t>
    </dgm:pt>
    <dgm:pt modelId="{4886132E-472B-48A6-9996-BC3CFBA4CD83}" type="pres">
      <dgm:prSet presAssocID="{7C3F999D-3B4C-4E12-8AEF-A5FC621127DB}" presName="dummy" presStyleCnt="0"/>
      <dgm:spPr/>
    </dgm:pt>
    <dgm:pt modelId="{2DC36926-856E-4784-A8DD-B95EC4031CE5}" type="pres">
      <dgm:prSet presAssocID="{D1C14610-5DC7-4C3B-ADF5-78DCC34B9B0C}" presName="sibTrans" presStyleLbl="sibTrans2D1" presStyleIdx="0" presStyleCnt="6"/>
      <dgm:spPr/>
      <dgm:t>
        <a:bodyPr/>
        <a:lstStyle/>
        <a:p>
          <a:endParaRPr lang="zh-CN" altLang="en-US"/>
        </a:p>
      </dgm:t>
    </dgm:pt>
    <dgm:pt modelId="{3F8FAA1D-8D09-4932-B079-A9E9F83D6E9C}" type="pres">
      <dgm:prSet presAssocID="{6A9D75F2-2BE2-4AA5-B673-0CD356B28D4C}" presName="node" presStyleLbl="node1" presStyleIdx="1" presStyleCnt="6">
        <dgm:presLayoutVars>
          <dgm:bulletEnabled val="1"/>
        </dgm:presLayoutVars>
      </dgm:prSet>
      <dgm:spPr/>
      <dgm:t>
        <a:bodyPr/>
        <a:lstStyle/>
        <a:p>
          <a:endParaRPr lang="zh-CN" altLang="en-US"/>
        </a:p>
      </dgm:t>
    </dgm:pt>
    <dgm:pt modelId="{DA07D241-5F2B-4549-B9A2-88E30BED257A}" type="pres">
      <dgm:prSet presAssocID="{6A9D75F2-2BE2-4AA5-B673-0CD356B28D4C}" presName="dummy" presStyleCnt="0"/>
      <dgm:spPr/>
    </dgm:pt>
    <dgm:pt modelId="{41830040-700D-4C7C-A7AE-A993FDCAB84F}" type="pres">
      <dgm:prSet presAssocID="{3BFD752A-1571-4259-B17B-E6FF3E654DD5}" presName="sibTrans" presStyleLbl="sibTrans2D1" presStyleIdx="1" presStyleCnt="6"/>
      <dgm:spPr/>
      <dgm:t>
        <a:bodyPr/>
        <a:lstStyle/>
        <a:p>
          <a:endParaRPr lang="zh-CN" altLang="en-US"/>
        </a:p>
      </dgm:t>
    </dgm:pt>
    <dgm:pt modelId="{A56366EF-6760-4D5B-8074-CDB043A0E220}" type="pres">
      <dgm:prSet presAssocID="{312A9DBC-FA80-4084-A052-1CE1BABE9D70}" presName="node" presStyleLbl="node1" presStyleIdx="2" presStyleCnt="6">
        <dgm:presLayoutVars>
          <dgm:bulletEnabled val="1"/>
        </dgm:presLayoutVars>
      </dgm:prSet>
      <dgm:spPr/>
      <dgm:t>
        <a:bodyPr/>
        <a:lstStyle/>
        <a:p>
          <a:endParaRPr lang="zh-CN" altLang="en-US"/>
        </a:p>
      </dgm:t>
    </dgm:pt>
    <dgm:pt modelId="{9BC2367B-54F5-4CA7-9C6C-055AFDA2EC79}" type="pres">
      <dgm:prSet presAssocID="{312A9DBC-FA80-4084-A052-1CE1BABE9D70}" presName="dummy" presStyleCnt="0"/>
      <dgm:spPr/>
    </dgm:pt>
    <dgm:pt modelId="{83B441B5-9D88-4402-B76D-822C3B3ACC61}" type="pres">
      <dgm:prSet presAssocID="{93B2A1C5-7121-46A6-B94D-25862B1B02D1}" presName="sibTrans" presStyleLbl="sibTrans2D1" presStyleIdx="2" presStyleCnt="6"/>
      <dgm:spPr/>
      <dgm:t>
        <a:bodyPr/>
        <a:lstStyle/>
        <a:p>
          <a:endParaRPr lang="zh-CN" altLang="en-US"/>
        </a:p>
      </dgm:t>
    </dgm:pt>
    <dgm:pt modelId="{70BAAEA8-2E87-43DC-965A-8B36CE595CBC}" type="pres">
      <dgm:prSet presAssocID="{D5620B5D-1454-4BDF-8A55-19B9C24E4675}" presName="node" presStyleLbl="node1" presStyleIdx="3" presStyleCnt="6" custScaleX="109135">
        <dgm:presLayoutVars>
          <dgm:bulletEnabled val="1"/>
        </dgm:presLayoutVars>
      </dgm:prSet>
      <dgm:spPr/>
      <dgm:t>
        <a:bodyPr/>
        <a:lstStyle/>
        <a:p>
          <a:endParaRPr lang="zh-CN" altLang="en-US"/>
        </a:p>
      </dgm:t>
    </dgm:pt>
    <dgm:pt modelId="{12524CFD-2FEB-4DC7-B40D-64D38BCB6C12}" type="pres">
      <dgm:prSet presAssocID="{D5620B5D-1454-4BDF-8A55-19B9C24E4675}" presName="dummy" presStyleCnt="0"/>
      <dgm:spPr/>
    </dgm:pt>
    <dgm:pt modelId="{0AA5EEF5-C8E5-4C34-9191-4EE65B9E9C89}" type="pres">
      <dgm:prSet presAssocID="{9D8D60F9-9EC8-400A-B64B-B511A2F09014}" presName="sibTrans" presStyleLbl="sibTrans2D1" presStyleIdx="3" presStyleCnt="6"/>
      <dgm:spPr/>
      <dgm:t>
        <a:bodyPr/>
        <a:lstStyle/>
        <a:p>
          <a:endParaRPr lang="zh-CN" altLang="en-US"/>
        </a:p>
      </dgm:t>
    </dgm:pt>
    <dgm:pt modelId="{9B4DFAB9-6F2D-43F7-940D-E18FB608EA19}" type="pres">
      <dgm:prSet presAssocID="{7064F4A3-3AD0-40B4-9920-87304FF5B170}" presName="node" presStyleLbl="node1" presStyleIdx="4" presStyleCnt="6">
        <dgm:presLayoutVars>
          <dgm:bulletEnabled val="1"/>
        </dgm:presLayoutVars>
      </dgm:prSet>
      <dgm:spPr/>
      <dgm:t>
        <a:bodyPr/>
        <a:lstStyle/>
        <a:p>
          <a:endParaRPr lang="zh-CN" altLang="en-US"/>
        </a:p>
      </dgm:t>
    </dgm:pt>
    <dgm:pt modelId="{F2707330-0494-4114-B7EF-5484C49C0BD2}" type="pres">
      <dgm:prSet presAssocID="{7064F4A3-3AD0-40B4-9920-87304FF5B170}" presName="dummy" presStyleCnt="0"/>
      <dgm:spPr/>
    </dgm:pt>
    <dgm:pt modelId="{E2D57A40-F9CB-49F8-8D08-32C9167F6F61}" type="pres">
      <dgm:prSet presAssocID="{FA29D7E5-81BA-40C6-A59D-758659AE604A}" presName="sibTrans" presStyleLbl="sibTrans2D1" presStyleIdx="4" presStyleCnt="6"/>
      <dgm:spPr/>
      <dgm:t>
        <a:bodyPr/>
        <a:lstStyle/>
        <a:p>
          <a:endParaRPr lang="zh-CN" altLang="en-US"/>
        </a:p>
      </dgm:t>
    </dgm:pt>
    <dgm:pt modelId="{A3CC58D3-382D-4A93-8D86-C9124E974DD7}" type="pres">
      <dgm:prSet presAssocID="{00D5DCDC-38A8-40AE-9744-C21B45E25A95}" presName="node" presStyleLbl="node1" presStyleIdx="5" presStyleCnt="6">
        <dgm:presLayoutVars>
          <dgm:bulletEnabled val="1"/>
        </dgm:presLayoutVars>
      </dgm:prSet>
      <dgm:spPr/>
      <dgm:t>
        <a:bodyPr/>
        <a:lstStyle/>
        <a:p>
          <a:endParaRPr lang="zh-CN" altLang="en-US"/>
        </a:p>
      </dgm:t>
    </dgm:pt>
    <dgm:pt modelId="{F2BD13A5-407C-4282-B8C6-7E16224A7DEA}" type="pres">
      <dgm:prSet presAssocID="{00D5DCDC-38A8-40AE-9744-C21B45E25A95}" presName="dummy" presStyleCnt="0"/>
      <dgm:spPr/>
    </dgm:pt>
    <dgm:pt modelId="{18E79BD4-2794-4B64-8899-D4D5A597558D}" type="pres">
      <dgm:prSet presAssocID="{BC2A3394-4176-4B1D-BCFB-7E20C7A61A2F}" presName="sibTrans" presStyleLbl="sibTrans2D1" presStyleIdx="5" presStyleCnt="6"/>
      <dgm:spPr/>
      <dgm:t>
        <a:bodyPr/>
        <a:lstStyle/>
        <a:p>
          <a:endParaRPr lang="zh-CN" altLang="en-US"/>
        </a:p>
      </dgm:t>
    </dgm:pt>
  </dgm:ptLst>
  <dgm:cxnLst>
    <dgm:cxn modelId="{1892B16D-BFA2-40C8-B8A5-8F72E01B624B}" type="presOf" srcId="{7064F4A3-3AD0-40B4-9920-87304FF5B170}" destId="{9B4DFAB9-6F2D-43F7-940D-E18FB608EA19}" srcOrd="0" destOrd="0" presId="urn:microsoft.com/office/officeart/2005/8/layout/radial6#2"/>
    <dgm:cxn modelId="{6B6DFFEF-F46D-4A82-8698-4835378CF9C4}" srcId="{F0240139-F8A9-4FBB-BAC8-E74895B6B294}" destId="{7C3F999D-3B4C-4E12-8AEF-A5FC621127DB}" srcOrd="0" destOrd="0" parTransId="{4C0B19DD-6500-4C25-A48D-788330341F4A}" sibTransId="{D1C14610-5DC7-4C3B-ADF5-78DCC34B9B0C}"/>
    <dgm:cxn modelId="{2C107101-EFE8-4226-8BE5-4D8165F98F21}" srcId="{F0240139-F8A9-4FBB-BAC8-E74895B6B294}" destId="{7064F4A3-3AD0-40B4-9920-87304FF5B170}" srcOrd="4" destOrd="0" parTransId="{79A752D3-C3E6-4217-963F-39BFFAD66AA4}" sibTransId="{FA29D7E5-81BA-40C6-A59D-758659AE604A}"/>
    <dgm:cxn modelId="{F07D8DA6-4A83-4F6B-9C34-F325053462A8}" type="presOf" srcId="{00D5DCDC-38A8-40AE-9744-C21B45E25A95}" destId="{A3CC58D3-382D-4A93-8D86-C9124E974DD7}" srcOrd="0" destOrd="0" presId="urn:microsoft.com/office/officeart/2005/8/layout/radial6#2"/>
    <dgm:cxn modelId="{C5C9D48A-3742-48AC-B253-FCE6937D798C}" srcId="{F0240139-F8A9-4FBB-BAC8-E74895B6B294}" destId="{D5620B5D-1454-4BDF-8A55-19B9C24E4675}" srcOrd="3" destOrd="0" parTransId="{D9710E96-75D2-4252-9BEA-94F5A463B9EC}" sibTransId="{9D8D60F9-9EC8-400A-B64B-B511A2F09014}"/>
    <dgm:cxn modelId="{25D19E1B-351F-4971-AB08-A757B1FDBC6C}" type="presOf" srcId="{D1C14610-5DC7-4C3B-ADF5-78DCC34B9B0C}" destId="{2DC36926-856E-4784-A8DD-B95EC4031CE5}" srcOrd="0" destOrd="0" presId="urn:microsoft.com/office/officeart/2005/8/layout/radial6#2"/>
    <dgm:cxn modelId="{AF357F2B-B75C-403B-907C-6D8C342CDF2E}" type="presOf" srcId="{45F47549-D15C-48CE-9680-3850435BBC14}" destId="{ECD9D6EF-179B-46CD-AF7C-33B10858465F}" srcOrd="0" destOrd="0" presId="urn:microsoft.com/office/officeart/2005/8/layout/radial6#2"/>
    <dgm:cxn modelId="{AEAEE23A-F11B-4FCF-928F-A3866E476A6A}" srcId="{F0240139-F8A9-4FBB-BAC8-E74895B6B294}" destId="{6A9D75F2-2BE2-4AA5-B673-0CD356B28D4C}" srcOrd="1" destOrd="0" parTransId="{4D8B0810-B70B-4707-AB4A-50244650E08F}" sibTransId="{3BFD752A-1571-4259-B17B-E6FF3E654DD5}"/>
    <dgm:cxn modelId="{9FCE2A56-DA54-4587-9F67-29B354416EB0}" type="presOf" srcId="{7C3F999D-3B4C-4E12-8AEF-A5FC621127DB}" destId="{E956D1CF-EAEA-4647-AFBA-830FF2258CFE}" srcOrd="0" destOrd="0" presId="urn:microsoft.com/office/officeart/2005/8/layout/radial6#2"/>
    <dgm:cxn modelId="{F83C6282-9231-43E8-BD90-C3644DE42DE4}" type="presOf" srcId="{6A9D75F2-2BE2-4AA5-B673-0CD356B28D4C}" destId="{3F8FAA1D-8D09-4932-B079-A9E9F83D6E9C}" srcOrd="0" destOrd="0" presId="urn:microsoft.com/office/officeart/2005/8/layout/radial6#2"/>
    <dgm:cxn modelId="{5D0CEF64-3CEF-4EB9-A66C-EE3AC0204F41}" srcId="{F0240139-F8A9-4FBB-BAC8-E74895B6B294}" destId="{312A9DBC-FA80-4084-A052-1CE1BABE9D70}" srcOrd="2" destOrd="0" parTransId="{3EF15A44-F9F4-4C05-BAB7-24FD32065E24}" sibTransId="{93B2A1C5-7121-46A6-B94D-25862B1B02D1}"/>
    <dgm:cxn modelId="{1BF548C2-B474-4843-B8F1-DCE376368BDC}" type="presOf" srcId="{D5620B5D-1454-4BDF-8A55-19B9C24E4675}" destId="{70BAAEA8-2E87-43DC-965A-8B36CE595CBC}" srcOrd="0" destOrd="0" presId="urn:microsoft.com/office/officeart/2005/8/layout/radial6#2"/>
    <dgm:cxn modelId="{E6B3B8C8-E86F-49B2-80BA-EDF4577DA3DF}" srcId="{F0240139-F8A9-4FBB-BAC8-E74895B6B294}" destId="{00D5DCDC-38A8-40AE-9744-C21B45E25A95}" srcOrd="5" destOrd="0" parTransId="{E02D3973-D062-4203-98C9-3D51422EA177}" sibTransId="{BC2A3394-4176-4B1D-BCFB-7E20C7A61A2F}"/>
    <dgm:cxn modelId="{3F846B54-CA83-4C00-9963-CF40BF8F839B}" type="presOf" srcId="{FA29D7E5-81BA-40C6-A59D-758659AE604A}" destId="{E2D57A40-F9CB-49F8-8D08-32C9167F6F61}" srcOrd="0" destOrd="0" presId="urn:microsoft.com/office/officeart/2005/8/layout/radial6#2"/>
    <dgm:cxn modelId="{A8D46CFF-6CAC-479A-9230-C9F15EF48868}" type="presOf" srcId="{3BFD752A-1571-4259-B17B-E6FF3E654DD5}" destId="{41830040-700D-4C7C-A7AE-A993FDCAB84F}" srcOrd="0" destOrd="0" presId="urn:microsoft.com/office/officeart/2005/8/layout/radial6#2"/>
    <dgm:cxn modelId="{D81A9D5C-7856-4A49-89F8-4BE7A303B9DE}" type="presOf" srcId="{BC2A3394-4176-4B1D-BCFB-7E20C7A61A2F}" destId="{18E79BD4-2794-4B64-8899-D4D5A597558D}" srcOrd="0" destOrd="0" presId="urn:microsoft.com/office/officeart/2005/8/layout/radial6#2"/>
    <dgm:cxn modelId="{BD092D13-1231-4D78-9406-4255273B2608}" type="presOf" srcId="{312A9DBC-FA80-4084-A052-1CE1BABE9D70}" destId="{A56366EF-6760-4D5B-8074-CDB043A0E220}" srcOrd="0" destOrd="0" presId="urn:microsoft.com/office/officeart/2005/8/layout/radial6#2"/>
    <dgm:cxn modelId="{A5528A1D-F5BD-4F34-840C-AAF47CFC059C}" type="presOf" srcId="{93B2A1C5-7121-46A6-B94D-25862B1B02D1}" destId="{83B441B5-9D88-4402-B76D-822C3B3ACC61}" srcOrd="0" destOrd="0" presId="urn:microsoft.com/office/officeart/2005/8/layout/radial6#2"/>
    <dgm:cxn modelId="{AC2BD437-714A-414A-A93E-F259799A329E}" srcId="{45F47549-D15C-48CE-9680-3850435BBC14}" destId="{F0240139-F8A9-4FBB-BAC8-E74895B6B294}" srcOrd="0" destOrd="0" parTransId="{5C3F0EE2-5798-4AD0-B533-CAA844B9A8F8}" sibTransId="{FF1AF75D-45D8-44A0-8E91-A182EB6428D9}"/>
    <dgm:cxn modelId="{87811B0E-A9B0-495B-AF91-2BD1F1DA1FBB}" type="presOf" srcId="{9D8D60F9-9EC8-400A-B64B-B511A2F09014}" destId="{0AA5EEF5-C8E5-4C34-9191-4EE65B9E9C89}" srcOrd="0" destOrd="0" presId="urn:microsoft.com/office/officeart/2005/8/layout/radial6#2"/>
    <dgm:cxn modelId="{E0A01E89-A4E2-4329-88EC-C25B5CAD65C1}" type="presOf" srcId="{F0240139-F8A9-4FBB-BAC8-E74895B6B294}" destId="{D345AF94-0B3B-4BDD-B7E3-73095750A6BC}" srcOrd="0" destOrd="0" presId="urn:microsoft.com/office/officeart/2005/8/layout/radial6#2"/>
    <dgm:cxn modelId="{7C638699-7C09-4F62-8C1A-069C6A2FD8A4}" type="presParOf" srcId="{ECD9D6EF-179B-46CD-AF7C-33B10858465F}" destId="{D345AF94-0B3B-4BDD-B7E3-73095750A6BC}" srcOrd="0" destOrd="0" presId="urn:microsoft.com/office/officeart/2005/8/layout/radial6#2"/>
    <dgm:cxn modelId="{800951B4-9753-481F-A125-8F60A9580DE5}" type="presParOf" srcId="{ECD9D6EF-179B-46CD-AF7C-33B10858465F}" destId="{E956D1CF-EAEA-4647-AFBA-830FF2258CFE}" srcOrd="1" destOrd="0" presId="urn:microsoft.com/office/officeart/2005/8/layout/radial6#2"/>
    <dgm:cxn modelId="{7399A063-E219-4D5C-AC3E-F674396B1A4D}" type="presParOf" srcId="{ECD9D6EF-179B-46CD-AF7C-33B10858465F}" destId="{4886132E-472B-48A6-9996-BC3CFBA4CD83}" srcOrd="2" destOrd="0" presId="urn:microsoft.com/office/officeart/2005/8/layout/radial6#2"/>
    <dgm:cxn modelId="{A0DC9288-8FA7-4BBE-A5F0-1813B95D96BB}" type="presParOf" srcId="{ECD9D6EF-179B-46CD-AF7C-33B10858465F}" destId="{2DC36926-856E-4784-A8DD-B95EC4031CE5}" srcOrd="3" destOrd="0" presId="urn:microsoft.com/office/officeart/2005/8/layout/radial6#2"/>
    <dgm:cxn modelId="{55839B75-18B4-4D0E-96A9-7306F4188359}" type="presParOf" srcId="{ECD9D6EF-179B-46CD-AF7C-33B10858465F}" destId="{3F8FAA1D-8D09-4932-B079-A9E9F83D6E9C}" srcOrd="4" destOrd="0" presId="urn:microsoft.com/office/officeart/2005/8/layout/radial6#2"/>
    <dgm:cxn modelId="{B4DEDBA3-EB24-4100-9172-EB7B02CF8C86}" type="presParOf" srcId="{ECD9D6EF-179B-46CD-AF7C-33B10858465F}" destId="{DA07D241-5F2B-4549-B9A2-88E30BED257A}" srcOrd="5" destOrd="0" presId="urn:microsoft.com/office/officeart/2005/8/layout/radial6#2"/>
    <dgm:cxn modelId="{76A29FFB-3D5C-4917-B609-98110BB4D89E}" type="presParOf" srcId="{ECD9D6EF-179B-46CD-AF7C-33B10858465F}" destId="{41830040-700D-4C7C-A7AE-A993FDCAB84F}" srcOrd="6" destOrd="0" presId="urn:microsoft.com/office/officeart/2005/8/layout/radial6#2"/>
    <dgm:cxn modelId="{D476E523-2D42-4C81-9F42-3C2A8D5113CA}" type="presParOf" srcId="{ECD9D6EF-179B-46CD-AF7C-33B10858465F}" destId="{A56366EF-6760-4D5B-8074-CDB043A0E220}" srcOrd="7" destOrd="0" presId="urn:microsoft.com/office/officeart/2005/8/layout/radial6#2"/>
    <dgm:cxn modelId="{98613473-7EBB-464B-B80B-F901FFAB62EC}" type="presParOf" srcId="{ECD9D6EF-179B-46CD-AF7C-33B10858465F}" destId="{9BC2367B-54F5-4CA7-9C6C-055AFDA2EC79}" srcOrd="8" destOrd="0" presId="urn:microsoft.com/office/officeart/2005/8/layout/radial6#2"/>
    <dgm:cxn modelId="{A316C77A-FA8F-4670-926C-2F28AB8915B9}" type="presParOf" srcId="{ECD9D6EF-179B-46CD-AF7C-33B10858465F}" destId="{83B441B5-9D88-4402-B76D-822C3B3ACC61}" srcOrd="9" destOrd="0" presId="urn:microsoft.com/office/officeart/2005/8/layout/radial6#2"/>
    <dgm:cxn modelId="{58260FDE-4664-4A11-82E6-6152DAF0F502}" type="presParOf" srcId="{ECD9D6EF-179B-46CD-AF7C-33B10858465F}" destId="{70BAAEA8-2E87-43DC-965A-8B36CE595CBC}" srcOrd="10" destOrd="0" presId="urn:microsoft.com/office/officeart/2005/8/layout/radial6#2"/>
    <dgm:cxn modelId="{E11500E7-5785-470F-9112-F29ED13F6853}" type="presParOf" srcId="{ECD9D6EF-179B-46CD-AF7C-33B10858465F}" destId="{12524CFD-2FEB-4DC7-B40D-64D38BCB6C12}" srcOrd="11" destOrd="0" presId="urn:microsoft.com/office/officeart/2005/8/layout/radial6#2"/>
    <dgm:cxn modelId="{67E92AB1-D1E2-48AD-945C-66E4928E64CB}" type="presParOf" srcId="{ECD9D6EF-179B-46CD-AF7C-33B10858465F}" destId="{0AA5EEF5-C8E5-4C34-9191-4EE65B9E9C89}" srcOrd="12" destOrd="0" presId="urn:microsoft.com/office/officeart/2005/8/layout/radial6#2"/>
    <dgm:cxn modelId="{9B95980F-7727-440A-8C14-33521F1036AA}" type="presParOf" srcId="{ECD9D6EF-179B-46CD-AF7C-33B10858465F}" destId="{9B4DFAB9-6F2D-43F7-940D-E18FB608EA19}" srcOrd="13" destOrd="0" presId="urn:microsoft.com/office/officeart/2005/8/layout/radial6#2"/>
    <dgm:cxn modelId="{C0F22E13-0C79-42FF-B90C-681F92C977C9}" type="presParOf" srcId="{ECD9D6EF-179B-46CD-AF7C-33B10858465F}" destId="{F2707330-0494-4114-B7EF-5484C49C0BD2}" srcOrd="14" destOrd="0" presId="urn:microsoft.com/office/officeart/2005/8/layout/radial6#2"/>
    <dgm:cxn modelId="{AE0CC10D-E107-4C70-8A75-7DB917AECAE4}" type="presParOf" srcId="{ECD9D6EF-179B-46CD-AF7C-33B10858465F}" destId="{E2D57A40-F9CB-49F8-8D08-32C9167F6F61}" srcOrd="15" destOrd="0" presId="urn:microsoft.com/office/officeart/2005/8/layout/radial6#2"/>
    <dgm:cxn modelId="{16A32ACC-0C03-4F49-AF63-AC3CDAEBE6BD}" type="presParOf" srcId="{ECD9D6EF-179B-46CD-AF7C-33B10858465F}" destId="{A3CC58D3-382D-4A93-8D86-C9124E974DD7}" srcOrd="16" destOrd="0" presId="urn:microsoft.com/office/officeart/2005/8/layout/radial6#2"/>
    <dgm:cxn modelId="{464D8600-BE04-4EE4-8DCC-D32E1ABB31D9}" type="presParOf" srcId="{ECD9D6EF-179B-46CD-AF7C-33B10858465F}" destId="{F2BD13A5-407C-4282-B8C6-7E16224A7DEA}" srcOrd="17" destOrd="0" presId="urn:microsoft.com/office/officeart/2005/8/layout/radial6#2"/>
    <dgm:cxn modelId="{BB361757-81D9-4585-B21E-8AC68B144C8C}" type="presParOf" srcId="{ECD9D6EF-179B-46CD-AF7C-33B10858465F}" destId="{18E79BD4-2794-4B64-8899-D4D5A597558D}" srcOrd="18" destOrd="0" presId="urn:microsoft.com/office/officeart/2005/8/layout/radial6#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94B66E-2304-48B3-B2C2-C84B1D65E46B}">
      <dsp:nvSpPr>
        <dsp:cNvPr id="0" name=""/>
        <dsp:cNvSpPr/>
      </dsp:nvSpPr>
      <dsp:spPr>
        <a:xfrm>
          <a:off x="1639275" y="0"/>
          <a:ext cx="2177557" cy="1937492"/>
        </a:xfrm>
        <a:prstGeom prst="trapezoid">
          <a:avLst>
            <a:gd name="adj" fmla="val 56316"/>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w="12700" cap="flat" cmpd="sng" algn="ctr">
          <a:solidFill>
            <a:schemeClr val="lt1">
              <a:hueOff val="0"/>
              <a:satOff val="0"/>
              <a:lumOff val="0"/>
              <a:alphaOff val="0"/>
            </a:schemeClr>
          </a:solidFill>
          <a:prstDash val="solid"/>
          <a:miter lim="800000"/>
        </a:ln>
        <a:effectLst>
          <a:outerShdw blurRad="50800" dist="38100" dir="18900000" algn="bl" rotWithShape="0">
            <a:prstClr val="black">
              <a:alpha val="40000"/>
            </a:prstClr>
          </a:outerShdw>
        </a:effectLst>
        <a:scene3d>
          <a:camera prst="orthographicFront"/>
          <a:lightRig rig="threePt" dir="t"/>
        </a:scene3d>
        <a:sp3d prstMaterial="dkEdge"/>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100000"/>
            </a:lnSpc>
            <a:spcBef>
              <a:spcPct val="0"/>
            </a:spcBef>
            <a:spcAft>
              <a:spcPct val="35000"/>
            </a:spcAft>
          </a:pPr>
          <a:endParaRPr lang="en-US" altLang="zh-CN" sz="1600" strike="noStrike" kern="1200" dirty="0">
            <a:latin typeface="微软雅黑" panose="020B0503020204020204" pitchFamily="34" charset="-122"/>
            <a:ea typeface="微软雅黑" panose="020B0503020204020204" pitchFamily="34" charset="-122"/>
          </a:endParaRPr>
        </a:p>
        <a:p>
          <a:pPr lvl="0" algn="ctr" defTabSz="711200">
            <a:lnSpc>
              <a:spcPts val="3200"/>
            </a:lnSpc>
            <a:spcBef>
              <a:spcPct val="0"/>
            </a:spcBef>
            <a:spcAft>
              <a:spcPts val="0"/>
            </a:spcAft>
          </a:pPr>
          <a:r>
            <a:rPr lang="zh-CN" altLang="en-US" sz="1600" b="1" kern="1200" dirty="0">
              <a:solidFill>
                <a:schemeClr val="bg1"/>
              </a:solidFill>
              <a:latin typeface="微软雅黑" panose="020B0503020204020204" pitchFamily="34" charset="-122"/>
              <a:ea typeface="微软雅黑" panose="020B0503020204020204" pitchFamily="34" charset="-122"/>
            </a:rPr>
            <a:t>人类思维</a:t>
          </a:r>
          <a:endParaRPr lang="en-US" altLang="zh-CN" sz="1600" b="1" kern="1200" dirty="0">
            <a:solidFill>
              <a:schemeClr val="bg1"/>
            </a:solidFill>
            <a:latin typeface="微软雅黑" panose="020B0503020204020204" pitchFamily="34" charset="-122"/>
            <a:ea typeface="微软雅黑" panose="020B0503020204020204" pitchFamily="34" charset="-122"/>
          </a:endParaRPr>
        </a:p>
        <a:p>
          <a:pPr lvl="0" algn="ctr" defTabSz="711200">
            <a:lnSpc>
              <a:spcPts val="3200"/>
            </a:lnSpc>
            <a:spcBef>
              <a:spcPct val="0"/>
            </a:spcBef>
            <a:spcAft>
              <a:spcPts val="0"/>
            </a:spcAft>
          </a:pPr>
          <a:r>
            <a:rPr lang="zh-CN" altLang="en-US" sz="1600" b="1" kern="1200" dirty="0">
              <a:solidFill>
                <a:schemeClr val="bg1"/>
              </a:solidFill>
              <a:latin typeface="微软雅黑" panose="020B0503020204020204" pitchFamily="34" charset="-122"/>
              <a:ea typeface="微软雅黑" panose="020B0503020204020204" pitchFamily="34" charset="-122"/>
            </a:rPr>
            <a:t>与学科史论</a:t>
          </a:r>
          <a:endParaRPr lang="en-US" altLang="zh-CN" sz="1600" b="1" kern="1200" dirty="0">
            <a:solidFill>
              <a:schemeClr val="bg1"/>
            </a:solidFill>
            <a:latin typeface="微软雅黑" panose="020B0503020204020204" pitchFamily="34" charset="-122"/>
            <a:ea typeface="微软雅黑" panose="020B0503020204020204" pitchFamily="34" charset="-122"/>
          </a:endParaRPr>
        </a:p>
        <a:p>
          <a:pPr lvl="0" algn="ctr" defTabSz="711200">
            <a:lnSpc>
              <a:spcPts val="3200"/>
            </a:lnSpc>
            <a:spcBef>
              <a:spcPct val="0"/>
            </a:spcBef>
            <a:spcAft>
              <a:spcPts val="0"/>
            </a:spcAft>
          </a:pPr>
          <a:r>
            <a:rPr lang="zh-CN" altLang="en-US" sz="1600" b="1" kern="1200" dirty="0">
              <a:solidFill>
                <a:schemeClr val="bg1"/>
              </a:solidFill>
              <a:latin typeface="微软雅黑" panose="020B0503020204020204" pitchFamily="34" charset="-122"/>
              <a:ea typeface="微软雅黑" panose="020B0503020204020204" pitchFamily="34" charset="-122"/>
            </a:rPr>
            <a:t>系列课程</a:t>
          </a:r>
        </a:p>
      </dsp:txBody>
      <dsp:txXfrm>
        <a:off x="1639275" y="0"/>
        <a:ext cx="2177557" cy="1937492"/>
      </dsp:txXfrm>
    </dsp:sp>
    <dsp:sp modelId="{1CB9B1C0-CD5F-4A5A-A52A-790539D6F227}">
      <dsp:nvSpPr>
        <dsp:cNvPr id="0" name=""/>
        <dsp:cNvSpPr/>
      </dsp:nvSpPr>
      <dsp:spPr>
        <a:xfrm>
          <a:off x="841831" y="1903381"/>
          <a:ext cx="3756486" cy="1420474"/>
        </a:xfrm>
        <a:prstGeom prst="trapezoid">
          <a:avLst>
            <a:gd name="adj" fmla="val 56316"/>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a:outerShdw blurRad="50800" dist="38100" dir="18900000" algn="b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zh-CN" altLang="en-US" sz="1600" b="1" kern="1200" dirty="0">
              <a:solidFill>
                <a:schemeClr val="bg1"/>
              </a:solidFill>
              <a:latin typeface="微软雅黑" panose="020B0503020204020204" pitchFamily="34" charset="-122"/>
              <a:ea typeface="微软雅黑" panose="020B0503020204020204" pitchFamily="34" charset="-122"/>
            </a:rPr>
            <a:t>通 识 课 程</a:t>
          </a:r>
        </a:p>
      </dsp:txBody>
      <dsp:txXfrm>
        <a:off x="1499216" y="1903381"/>
        <a:ext cx="2441716" cy="1420474"/>
      </dsp:txXfrm>
    </dsp:sp>
    <dsp:sp modelId="{74CBC771-6A8A-420D-A631-9562A106EE6E}">
      <dsp:nvSpPr>
        <dsp:cNvPr id="0" name=""/>
        <dsp:cNvSpPr/>
      </dsp:nvSpPr>
      <dsp:spPr>
        <a:xfrm>
          <a:off x="34755" y="3289744"/>
          <a:ext cx="5386598" cy="1486244"/>
        </a:xfrm>
        <a:prstGeom prst="trapezoid">
          <a:avLst>
            <a:gd name="adj" fmla="val 56316"/>
          </a:avLst>
        </a:prstGeom>
        <a:solidFill>
          <a:srgbClr val="89510D"/>
        </a:solidFill>
        <a:ln w="12700" cap="flat" cmpd="sng" algn="ctr">
          <a:solidFill>
            <a:schemeClr val="lt1">
              <a:hueOff val="0"/>
              <a:satOff val="0"/>
              <a:lumOff val="0"/>
              <a:alphaOff val="0"/>
            </a:schemeClr>
          </a:solidFill>
          <a:prstDash val="solid"/>
          <a:miter lim="800000"/>
        </a:ln>
        <a:effectLst>
          <a:outerShdw blurRad="50800" dist="38100" dir="18900000" algn="b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zh-CN" altLang="en-US" sz="1600" b="1" kern="1200" dirty="0">
              <a:solidFill>
                <a:schemeClr val="bg1"/>
              </a:solidFill>
              <a:latin typeface="微软雅黑" panose="020B0503020204020204" pitchFamily="34" charset="-122"/>
              <a:ea typeface="微软雅黑" panose="020B0503020204020204" pitchFamily="34" charset="-122"/>
            </a:rPr>
            <a:t>一级学科学位基础课程</a:t>
          </a:r>
        </a:p>
      </dsp:txBody>
      <dsp:txXfrm>
        <a:off x="977410" y="3289744"/>
        <a:ext cx="3501288" cy="14862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E79BD4-2794-4B64-8899-D4D5A597558D}">
      <dsp:nvSpPr>
        <dsp:cNvPr id="0" name=""/>
        <dsp:cNvSpPr/>
      </dsp:nvSpPr>
      <dsp:spPr>
        <a:xfrm>
          <a:off x="1857168" y="535082"/>
          <a:ext cx="3672753" cy="3672753"/>
        </a:xfrm>
        <a:prstGeom prst="blockArc">
          <a:avLst>
            <a:gd name="adj1" fmla="val 12596921"/>
            <a:gd name="adj2" fmla="val 16251000"/>
            <a:gd name="adj3" fmla="val 4523"/>
          </a:avLst>
        </a:prstGeom>
        <a:solidFill>
          <a:schemeClr val="accent3">
            <a:hueOff val="-21073727"/>
            <a:satOff val="-100000"/>
            <a:lumOff val="3117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2D57A40-F9CB-49F8-8D08-32C9167F6F61}">
      <dsp:nvSpPr>
        <dsp:cNvPr id="0" name=""/>
        <dsp:cNvSpPr/>
      </dsp:nvSpPr>
      <dsp:spPr>
        <a:xfrm>
          <a:off x="1856365" y="536475"/>
          <a:ext cx="3672753" cy="3672753"/>
        </a:xfrm>
        <a:prstGeom prst="blockArc">
          <a:avLst>
            <a:gd name="adj1" fmla="val 9000000"/>
            <a:gd name="adj2" fmla="val 12600000"/>
            <a:gd name="adj3" fmla="val 4523"/>
          </a:avLst>
        </a:prstGeom>
        <a:solidFill>
          <a:schemeClr val="accent3">
            <a:hueOff val="-16858982"/>
            <a:satOff val="-80000"/>
            <a:lumOff val="2494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AA5EEF5-C8E5-4C34-9191-4EE65B9E9C89}">
      <dsp:nvSpPr>
        <dsp:cNvPr id="0" name=""/>
        <dsp:cNvSpPr/>
      </dsp:nvSpPr>
      <dsp:spPr>
        <a:xfrm>
          <a:off x="1856365" y="536475"/>
          <a:ext cx="3672753" cy="3672753"/>
        </a:xfrm>
        <a:prstGeom prst="blockArc">
          <a:avLst>
            <a:gd name="adj1" fmla="val 5400000"/>
            <a:gd name="adj2" fmla="val 9000000"/>
            <a:gd name="adj3" fmla="val 4523"/>
          </a:avLst>
        </a:prstGeom>
        <a:solidFill>
          <a:schemeClr val="accent3">
            <a:hueOff val="-12644237"/>
            <a:satOff val="-60000"/>
            <a:lumOff val="1870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3B441B5-9D88-4402-B76D-822C3B3ACC61}">
      <dsp:nvSpPr>
        <dsp:cNvPr id="0" name=""/>
        <dsp:cNvSpPr/>
      </dsp:nvSpPr>
      <dsp:spPr>
        <a:xfrm>
          <a:off x="1856365" y="536475"/>
          <a:ext cx="3672753" cy="3672753"/>
        </a:xfrm>
        <a:prstGeom prst="blockArc">
          <a:avLst>
            <a:gd name="adj1" fmla="val 1800000"/>
            <a:gd name="adj2" fmla="val 5400000"/>
            <a:gd name="adj3" fmla="val 4523"/>
          </a:avLst>
        </a:prstGeom>
        <a:solidFill>
          <a:schemeClr val="accent3">
            <a:hueOff val="-8429491"/>
            <a:satOff val="-40000"/>
            <a:lumOff val="1247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1830040-700D-4C7C-A7AE-A993FDCAB84F}">
      <dsp:nvSpPr>
        <dsp:cNvPr id="0" name=""/>
        <dsp:cNvSpPr/>
      </dsp:nvSpPr>
      <dsp:spPr>
        <a:xfrm>
          <a:off x="1856365" y="536475"/>
          <a:ext cx="3672753" cy="3672753"/>
        </a:xfrm>
        <a:prstGeom prst="blockArc">
          <a:avLst>
            <a:gd name="adj1" fmla="val 19800000"/>
            <a:gd name="adj2" fmla="val 1800000"/>
            <a:gd name="adj3" fmla="val 4523"/>
          </a:avLst>
        </a:prstGeom>
        <a:solidFill>
          <a:schemeClr val="accent3">
            <a:hueOff val="-4214745"/>
            <a:satOff val="-20000"/>
            <a:lumOff val="623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DC36926-856E-4784-A8DD-B95EC4031CE5}">
      <dsp:nvSpPr>
        <dsp:cNvPr id="0" name=""/>
        <dsp:cNvSpPr/>
      </dsp:nvSpPr>
      <dsp:spPr>
        <a:xfrm>
          <a:off x="1855547" y="535057"/>
          <a:ext cx="3672753" cy="3672753"/>
        </a:xfrm>
        <a:prstGeom prst="blockArc">
          <a:avLst>
            <a:gd name="adj1" fmla="val 16254105"/>
            <a:gd name="adj2" fmla="val 19803134"/>
            <a:gd name="adj3" fmla="val 4523"/>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345AF94-0B3B-4BDD-B7E3-73095750A6BC}">
      <dsp:nvSpPr>
        <dsp:cNvPr id="0" name=""/>
        <dsp:cNvSpPr/>
      </dsp:nvSpPr>
      <dsp:spPr>
        <a:xfrm>
          <a:off x="2868726" y="1548836"/>
          <a:ext cx="1648030" cy="1648030"/>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zh-CN" altLang="en-US" sz="2700" kern="1200" dirty="0">
              <a:solidFill>
                <a:srgbClr val="FF0000"/>
              </a:solidFill>
            </a:rPr>
            <a:t>培养环节考核</a:t>
          </a:r>
        </a:p>
      </dsp:txBody>
      <dsp:txXfrm>
        <a:off x="3110074" y="1790184"/>
        <a:ext cx="1165334" cy="1165334"/>
      </dsp:txXfrm>
    </dsp:sp>
    <dsp:sp modelId="{E956D1CF-EAEA-4647-AFBA-830FF2258CFE}">
      <dsp:nvSpPr>
        <dsp:cNvPr id="0" name=""/>
        <dsp:cNvSpPr/>
      </dsp:nvSpPr>
      <dsp:spPr>
        <a:xfrm>
          <a:off x="3143360" y="0"/>
          <a:ext cx="1153621" cy="1153621"/>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kern="1200" dirty="0"/>
            <a:t>年度</a:t>
          </a:r>
          <a:endParaRPr lang="en-US" altLang="zh-CN" sz="1300" kern="1200" dirty="0"/>
        </a:p>
        <a:p>
          <a:pPr lvl="0" algn="ctr" defTabSz="577850">
            <a:lnSpc>
              <a:spcPct val="90000"/>
            </a:lnSpc>
            <a:spcBef>
              <a:spcPct val="0"/>
            </a:spcBef>
            <a:spcAft>
              <a:spcPct val="35000"/>
            </a:spcAft>
          </a:pPr>
          <a:r>
            <a:rPr lang="zh-CN" altLang="en-US" sz="1300" kern="1200" dirty="0"/>
            <a:t>报告</a:t>
          </a:r>
        </a:p>
      </dsp:txBody>
      <dsp:txXfrm>
        <a:off x="3312304" y="168944"/>
        <a:ext cx="815733" cy="815733"/>
      </dsp:txXfrm>
    </dsp:sp>
    <dsp:sp modelId="{3F8FAA1D-8D09-4932-B079-A9E9F83D6E9C}">
      <dsp:nvSpPr>
        <dsp:cNvPr id="0" name=""/>
        <dsp:cNvSpPr/>
      </dsp:nvSpPr>
      <dsp:spPr>
        <a:xfrm>
          <a:off x="4670313" y="898618"/>
          <a:ext cx="1153621" cy="1153621"/>
        </a:xfrm>
        <a:prstGeom prst="ellipse">
          <a:avLst/>
        </a:prstGeom>
        <a:solidFill>
          <a:schemeClr val="accent3">
            <a:hueOff val="-4214745"/>
            <a:satOff val="-20000"/>
            <a:lumOff val="62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kern="1200" dirty="0"/>
            <a:t>资格</a:t>
          </a:r>
          <a:endParaRPr lang="en-US" altLang="zh-CN" sz="1300" kern="1200" dirty="0"/>
        </a:p>
        <a:p>
          <a:pPr lvl="0" algn="ctr" defTabSz="577850">
            <a:lnSpc>
              <a:spcPct val="90000"/>
            </a:lnSpc>
            <a:spcBef>
              <a:spcPct val="0"/>
            </a:spcBef>
            <a:spcAft>
              <a:spcPct val="35000"/>
            </a:spcAft>
          </a:pPr>
          <a:r>
            <a:rPr lang="zh-CN" altLang="en-US" sz="1300" kern="1200" dirty="0"/>
            <a:t>考试</a:t>
          </a:r>
        </a:p>
      </dsp:txBody>
      <dsp:txXfrm>
        <a:off x="4839257" y="1067562"/>
        <a:ext cx="815733" cy="815733"/>
      </dsp:txXfrm>
    </dsp:sp>
    <dsp:sp modelId="{A56366EF-6760-4D5B-8074-CDB043A0E220}">
      <dsp:nvSpPr>
        <dsp:cNvPr id="0" name=""/>
        <dsp:cNvSpPr/>
      </dsp:nvSpPr>
      <dsp:spPr>
        <a:xfrm>
          <a:off x="4670313" y="2693464"/>
          <a:ext cx="1153621" cy="1153621"/>
        </a:xfrm>
        <a:prstGeom prst="ellipse">
          <a:avLst/>
        </a:prstGeom>
        <a:solidFill>
          <a:schemeClr val="accent3">
            <a:hueOff val="-8429491"/>
            <a:satOff val="-40000"/>
            <a:lumOff val="12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kern="1200" dirty="0"/>
            <a:t>开题</a:t>
          </a:r>
          <a:endParaRPr lang="en-US" altLang="zh-CN" sz="1300" kern="1200" dirty="0"/>
        </a:p>
        <a:p>
          <a:pPr lvl="0" algn="ctr" defTabSz="577850">
            <a:lnSpc>
              <a:spcPct val="90000"/>
            </a:lnSpc>
            <a:spcBef>
              <a:spcPct val="0"/>
            </a:spcBef>
            <a:spcAft>
              <a:spcPct val="35000"/>
            </a:spcAft>
          </a:pPr>
          <a:r>
            <a:rPr lang="zh-CN" altLang="en-US" sz="1300" kern="1200" dirty="0"/>
            <a:t>报告</a:t>
          </a:r>
        </a:p>
      </dsp:txBody>
      <dsp:txXfrm>
        <a:off x="4839257" y="2862408"/>
        <a:ext cx="815733" cy="815733"/>
      </dsp:txXfrm>
    </dsp:sp>
    <dsp:sp modelId="{70BAAEA8-2E87-43DC-965A-8B36CE595CBC}">
      <dsp:nvSpPr>
        <dsp:cNvPr id="0" name=""/>
        <dsp:cNvSpPr/>
      </dsp:nvSpPr>
      <dsp:spPr>
        <a:xfrm>
          <a:off x="3063239" y="3590887"/>
          <a:ext cx="1259004" cy="1153621"/>
        </a:xfrm>
        <a:prstGeom prst="ellipse">
          <a:avLst/>
        </a:prstGeom>
        <a:solidFill>
          <a:schemeClr val="accent3">
            <a:hueOff val="-12644237"/>
            <a:satOff val="-60000"/>
            <a:lumOff val="18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kern="1200" dirty="0"/>
            <a:t>科研训练与学术活动</a:t>
          </a:r>
        </a:p>
      </dsp:txBody>
      <dsp:txXfrm>
        <a:off x="3247616" y="3759831"/>
        <a:ext cx="890250" cy="815733"/>
      </dsp:txXfrm>
    </dsp:sp>
    <dsp:sp modelId="{9B4DFAB9-6F2D-43F7-940D-E18FB608EA19}">
      <dsp:nvSpPr>
        <dsp:cNvPr id="0" name=""/>
        <dsp:cNvSpPr/>
      </dsp:nvSpPr>
      <dsp:spPr>
        <a:xfrm>
          <a:off x="1561548" y="2693464"/>
          <a:ext cx="1153621" cy="1153621"/>
        </a:xfrm>
        <a:prstGeom prst="ellipse">
          <a:avLst/>
        </a:prstGeom>
        <a:solidFill>
          <a:schemeClr val="accent3">
            <a:hueOff val="-16858982"/>
            <a:satOff val="-80000"/>
            <a:lumOff val="24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kern="1200" dirty="0"/>
            <a:t>论文预答辩</a:t>
          </a:r>
        </a:p>
      </dsp:txBody>
      <dsp:txXfrm>
        <a:off x="1730492" y="2862408"/>
        <a:ext cx="815733" cy="815733"/>
      </dsp:txXfrm>
    </dsp:sp>
    <dsp:sp modelId="{A3CC58D3-382D-4A93-8D86-C9124E974DD7}">
      <dsp:nvSpPr>
        <dsp:cNvPr id="0" name=""/>
        <dsp:cNvSpPr/>
      </dsp:nvSpPr>
      <dsp:spPr>
        <a:xfrm>
          <a:off x="1561548" y="898618"/>
          <a:ext cx="1153621" cy="1153621"/>
        </a:xfrm>
        <a:prstGeom prst="ellipse">
          <a:avLst/>
        </a:prstGeom>
        <a:solidFill>
          <a:srgbClr val="00B0F0"/>
        </a:solidFill>
        <a:ln w="12700" cap="flat" cmpd="sng" algn="ctr">
          <a:solidFill>
            <a:srgbClr val="00B0F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zh-CN" altLang="en-US" sz="1300" kern="1200" dirty="0"/>
            <a:t>科研成果审核</a:t>
          </a:r>
        </a:p>
      </dsp:txBody>
      <dsp:txXfrm>
        <a:off x="1730492" y="1067562"/>
        <a:ext cx="815733" cy="815733"/>
      </dsp:txXfrm>
    </dsp:sp>
  </dsp:spTree>
</dsp:drawing>
</file>

<file path=ppt/diagrams/layout1.xml><?xml version="1.0" encoding="utf-8"?>
<dgm:layoutDef xmlns:dgm="http://schemas.openxmlformats.org/drawingml/2006/diagram" xmlns:a="http://schemas.openxmlformats.org/drawingml/2006/main" uniqueId="urn:microsoft.com/office/officeart/2005/8/layout/pyramid1#3">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pyraLvlNode" val="level"/>
          <dgm:param type="pyraAcctTxNode" val="acctTx"/>
          <dgm:param type="pyraAcctBkgdNode" val="acctBkgd"/>
          <dgm:param type="linDir" val="fromB"/>
          <dgm:param type="txDir" val="fromT"/>
          <dgm:param type="pyraAcctPos" val="aft"/>
          <dgm:param type="pyraAcctTxMar" val="step"/>
        </dgm:alg>
      </dgm:if>
      <dgm:else name="Name3">
        <dgm:alg type="pyra">
          <dgm:param type="pyraLvlNode" val="level"/>
          <dgm:param type="pyraAcctTxNode" val="acctTx"/>
          <dgm:param type="pyraAcctBkgdNode" val="acctBkgd"/>
          <dgm:param type="linDir" val="fromB"/>
          <dgm:param type="txDir" val="fromT"/>
          <dgm:param type="pyraAcctPos" val="bef"/>
          <dgm:param type="pyraAcctTxMar" val="step"/>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6#2">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dstNode" val="node"/>
                    <dgm:param type="begSty" val="noArr"/>
                    <dgm:param type="endSty" val="noArr"/>
                    <dgm:param type="connRout" val="curve"/>
                    <dgm:param type="begPts" val="ctr"/>
                    <dgm:param type="endPts" val="ctr"/>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srcNode" val="dummyConnPt"/>
                    <dgm:param type="dstNode" val="dummyConnPt"/>
                    <dgm:param type="begSty" val="noArr"/>
                    <dgm:param type="endSty" val="noArr"/>
                    <dgm:param type="connRout" val="longCurve"/>
                    <dgm:param type="begPts" val="bCtr"/>
                    <dgm:param type="endPts" val="tCtr"/>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D25061-C311-44EC-B798-C5F23882253C}"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E98C68-E97A-4247-BB18-A9575D7B607F}"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等线" panose="02010600030101010101" charset="-122"/>
              </a:rPr>
            </a:fld>
            <a:endParaRPr lang="zh-CN" altLang="en-US">
              <a:solidFill>
                <a:prstClr val="black"/>
              </a:solidFill>
              <a:latin typeface="等线" panose="02010600030101010101" charset="-122"/>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solidFill>
                  <a:prstClr val="black"/>
                </a:solidFill>
              </a:rPr>
            </a:fld>
            <a:endParaRPr lang="zh-CN" alt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499" y="6356756"/>
            <a:ext cx="2742787" cy="364275"/>
          </a:xfrm>
          <a:prstGeom prst="rect">
            <a:avLst/>
          </a:prstGeom>
        </p:spPr>
        <p:txBody>
          <a:bodyPr/>
          <a:lstStyle/>
          <a:p>
            <a:pPr fontAlgn="base">
              <a:spcBef>
                <a:spcPct val="0"/>
              </a:spcBef>
              <a:spcAft>
                <a:spcPct val="0"/>
              </a:spcAft>
            </a:pPr>
            <a:fld id="{3BED4874-415F-4462-8CBD-90FA9588F106}" type="datetimeFigureOut">
              <a:rPr lang="zh-CN" altLang="en-US">
                <a:solidFill>
                  <a:prstClr val="black"/>
                </a:solidFill>
                <a:latin typeface="Calibri" panose="020F0502020204030204" pitchFamily="34" charset="0"/>
                <a:ea typeface="宋体" panose="02010600030101010101" pitchFamily="2" charset="-122"/>
              </a:rPr>
            </a:fld>
            <a:endParaRPr lang="zh-CN" altLang="en-US">
              <a:solidFill>
                <a:prstClr val="black"/>
              </a:solidFill>
              <a:latin typeface="Calibri" panose="020F0502020204030204" pitchFamily="34" charset="0"/>
              <a:ea typeface="宋体" panose="02010600030101010101" pitchFamily="2" charset="-122"/>
            </a:endParaRPr>
          </a:p>
        </p:txBody>
      </p:sp>
      <p:sp>
        <p:nvSpPr>
          <p:cNvPr id="3" name="页脚占位符 2"/>
          <p:cNvSpPr>
            <a:spLocks noGrp="1"/>
          </p:cNvSpPr>
          <p:nvPr>
            <p:ph type="ftr" sz="quarter" idx="11"/>
          </p:nvPr>
        </p:nvSpPr>
        <p:spPr>
          <a:xfrm>
            <a:off x="4038911" y="6356756"/>
            <a:ext cx="4114179" cy="364275"/>
          </a:xfrm>
          <a:prstGeom prst="rect">
            <a:avLst/>
          </a:prstGeom>
        </p:spPr>
        <p:txBody>
          <a:bodyPr/>
          <a:lstStyle/>
          <a:p>
            <a:pPr fontAlgn="base">
              <a:spcBef>
                <a:spcPct val="0"/>
              </a:spcBef>
              <a:spcAft>
                <a:spcPct val="0"/>
              </a:spcAft>
            </a:pPr>
            <a:endParaRPr lang="zh-CN" altLang="en-US">
              <a:solidFill>
                <a:prstClr val="black"/>
              </a:solidFill>
              <a:latin typeface="Calibri" panose="020F0502020204030204" pitchFamily="34" charset="0"/>
              <a:ea typeface="宋体" panose="02010600030101010101" pitchFamily="2" charset="-122"/>
            </a:endParaRPr>
          </a:p>
        </p:txBody>
      </p:sp>
      <p:sp>
        <p:nvSpPr>
          <p:cNvPr id="4" name="灯片编号占位符 3"/>
          <p:cNvSpPr>
            <a:spLocks noGrp="1"/>
          </p:cNvSpPr>
          <p:nvPr>
            <p:ph type="sldNum" sz="quarter" idx="12"/>
          </p:nvPr>
        </p:nvSpPr>
        <p:spPr>
          <a:xfrm>
            <a:off x="8610728" y="6356756"/>
            <a:ext cx="2742787" cy="364275"/>
          </a:xfrm>
          <a:prstGeom prst="rect">
            <a:avLst/>
          </a:prstGeom>
        </p:spPr>
        <p:txBody>
          <a:bodyPr/>
          <a:lstStyle/>
          <a:p>
            <a:pPr fontAlgn="base">
              <a:spcBef>
                <a:spcPct val="0"/>
              </a:spcBef>
              <a:spcAft>
                <a:spcPct val="0"/>
              </a:spcAft>
            </a:pPr>
            <a:fld id="{8C92ADDF-ABC6-4EEC-846D-A1AE2D410679}" type="slidenum">
              <a:rPr lang="zh-CN" altLang="en-US">
                <a:solidFill>
                  <a:prstClr val="black"/>
                </a:solidFill>
                <a:latin typeface="Calibri" panose="020F0502020204030204" pitchFamily="34" charset="0"/>
                <a:ea typeface="宋体" panose="02010600030101010101" pitchFamily="2" charset="-122"/>
              </a:rPr>
            </a:fld>
            <a:endParaRPr lang="zh-CN" altLang="en-US">
              <a:solidFill>
                <a:prstClr val="black"/>
              </a:solidFill>
              <a:latin typeface="Calibri" panose="020F0502020204030204" pitchFamily="34" charset="0"/>
              <a:ea typeface="宋体" panose="02010600030101010101" pitchFamily="2" charset="-122"/>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499" y="6356756"/>
            <a:ext cx="2742787" cy="364275"/>
          </a:xfrm>
          <a:prstGeom prst="rect">
            <a:avLst/>
          </a:prstGeom>
        </p:spPr>
        <p:txBody>
          <a:bodyPr/>
          <a:lstStyle/>
          <a:p>
            <a:pPr fontAlgn="base">
              <a:spcBef>
                <a:spcPct val="0"/>
              </a:spcBef>
              <a:spcAft>
                <a:spcPct val="0"/>
              </a:spcAft>
            </a:pPr>
            <a:fld id="{3BED4874-415F-4462-8CBD-90FA9588F106}" type="datetimeFigureOut">
              <a:rPr lang="zh-CN" altLang="en-US" smtClean="0">
                <a:solidFill>
                  <a:prstClr val="black"/>
                </a:solidFill>
                <a:latin typeface="Calibri" panose="020F0502020204030204" pitchFamily="34" charset="0"/>
                <a:ea typeface="宋体" panose="02010600030101010101" pitchFamily="2" charset="-122"/>
              </a:rPr>
            </a:fld>
            <a:endParaRPr lang="zh-CN" altLang="en-US">
              <a:solidFill>
                <a:prstClr val="black"/>
              </a:solidFill>
              <a:latin typeface="Calibri" panose="020F0502020204030204" pitchFamily="34" charset="0"/>
              <a:ea typeface="宋体" panose="02010600030101010101" pitchFamily="2" charset="-122"/>
            </a:endParaRPr>
          </a:p>
        </p:txBody>
      </p:sp>
      <p:sp>
        <p:nvSpPr>
          <p:cNvPr id="3" name="页脚占位符 2"/>
          <p:cNvSpPr>
            <a:spLocks noGrp="1"/>
          </p:cNvSpPr>
          <p:nvPr>
            <p:ph type="ftr" sz="quarter" idx="11"/>
          </p:nvPr>
        </p:nvSpPr>
        <p:spPr>
          <a:xfrm>
            <a:off x="4038911" y="6356756"/>
            <a:ext cx="4114179" cy="364275"/>
          </a:xfrm>
          <a:prstGeom prst="rect">
            <a:avLst/>
          </a:prstGeom>
        </p:spPr>
        <p:txBody>
          <a:bodyPr/>
          <a:lstStyle/>
          <a:p>
            <a:pPr fontAlgn="base">
              <a:spcBef>
                <a:spcPct val="0"/>
              </a:spcBef>
              <a:spcAft>
                <a:spcPct val="0"/>
              </a:spcAft>
            </a:pPr>
            <a:endParaRPr lang="zh-CN" altLang="en-US">
              <a:solidFill>
                <a:prstClr val="black"/>
              </a:solidFill>
              <a:latin typeface="Calibri" panose="020F0502020204030204" pitchFamily="34" charset="0"/>
              <a:ea typeface="宋体" panose="02010600030101010101" pitchFamily="2" charset="-122"/>
            </a:endParaRPr>
          </a:p>
        </p:txBody>
      </p:sp>
      <p:sp>
        <p:nvSpPr>
          <p:cNvPr id="4" name="灯片编号占位符 3"/>
          <p:cNvSpPr>
            <a:spLocks noGrp="1"/>
          </p:cNvSpPr>
          <p:nvPr>
            <p:ph type="sldNum" sz="quarter" idx="12"/>
          </p:nvPr>
        </p:nvSpPr>
        <p:spPr>
          <a:xfrm>
            <a:off x="8610728" y="6356756"/>
            <a:ext cx="2742787" cy="364275"/>
          </a:xfrm>
          <a:prstGeom prst="rect">
            <a:avLst/>
          </a:prstGeom>
        </p:spPr>
        <p:txBody>
          <a:bodyPr/>
          <a:lstStyle/>
          <a:p>
            <a:pPr fontAlgn="base">
              <a:spcBef>
                <a:spcPct val="0"/>
              </a:spcBef>
              <a:spcAft>
                <a:spcPct val="0"/>
              </a:spcAft>
            </a:pPr>
            <a:fld id="{8C92ADDF-ABC6-4EEC-846D-A1AE2D410679}" type="slidenum">
              <a:rPr lang="zh-CN" altLang="en-US" smtClean="0">
                <a:solidFill>
                  <a:prstClr val="black"/>
                </a:solidFill>
                <a:latin typeface="Calibri" panose="020F0502020204030204" pitchFamily="34" charset="0"/>
                <a:ea typeface="宋体" panose="02010600030101010101" pitchFamily="2" charset="-122"/>
              </a:rPr>
            </a:fld>
            <a:endParaRPr lang="zh-CN" altLang="en-US">
              <a:solidFill>
                <a:prstClr val="black"/>
              </a:solidFill>
              <a:latin typeface="Calibri" panose="020F0502020204030204" pitchFamily="34" charset="0"/>
              <a:ea typeface="宋体" panose="02010600030101010101" pitchFamily="2" charset="-122"/>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499" y="6356756"/>
            <a:ext cx="2742787" cy="364275"/>
          </a:xfrm>
          <a:prstGeom prst="rect">
            <a:avLst/>
          </a:prstGeom>
        </p:spPr>
        <p:txBody>
          <a:bodyPr/>
          <a:lstStyle/>
          <a:p>
            <a:pPr fontAlgn="base">
              <a:spcBef>
                <a:spcPct val="0"/>
              </a:spcBef>
              <a:spcAft>
                <a:spcPct val="0"/>
              </a:spcAft>
            </a:pPr>
            <a:fld id="{3BED4874-415F-4462-8CBD-90FA9588F106}" type="datetimeFigureOut">
              <a:rPr lang="zh-CN" altLang="en-US">
                <a:solidFill>
                  <a:prstClr val="black"/>
                </a:solidFill>
                <a:latin typeface="Calibri" panose="020F0502020204030204" pitchFamily="34" charset="0"/>
                <a:ea typeface="宋体" panose="02010600030101010101" pitchFamily="2" charset="-122"/>
              </a:rPr>
            </a:fld>
            <a:endParaRPr lang="zh-CN" altLang="en-US">
              <a:solidFill>
                <a:prstClr val="black"/>
              </a:solidFill>
              <a:latin typeface="Calibri" panose="020F0502020204030204" pitchFamily="34" charset="0"/>
              <a:ea typeface="宋体" panose="02010600030101010101" pitchFamily="2" charset="-122"/>
            </a:endParaRPr>
          </a:p>
        </p:txBody>
      </p:sp>
      <p:sp>
        <p:nvSpPr>
          <p:cNvPr id="3" name="页脚占位符 2"/>
          <p:cNvSpPr>
            <a:spLocks noGrp="1"/>
          </p:cNvSpPr>
          <p:nvPr>
            <p:ph type="ftr" sz="quarter" idx="11"/>
          </p:nvPr>
        </p:nvSpPr>
        <p:spPr>
          <a:xfrm>
            <a:off x="4038911" y="6356756"/>
            <a:ext cx="4114179" cy="364275"/>
          </a:xfrm>
          <a:prstGeom prst="rect">
            <a:avLst/>
          </a:prstGeom>
        </p:spPr>
        <p:txBody>
          <a:bodyPr/>
          <a:lstStyle/>
          <a:p>
            <a:pPr fontAlgn="base">
              <a:spcBef>
                <a:spcPct val="0"/>
              </a:spcBef>
              <a:spcAft>
                <a:spcPct val="0"/>
              </a:spcAft>
            </a:pPr>
            <a:endParaRPr lang="zh-CN" altLang="en-US">
              <a:solidFill>
                <a:prstClr val="black"/>
              </a:solidFill>
              <a:latin typeface="Calibri" panose="020F0502020204030204" pitchFamily="34" charset="0"/>
              <a:ea typeface="宋体" panose="02010600030101010101" pitchFamily="2" charset="-122"/>
            </a:endParaRPr>
          </a:p>
        </p:txBody>
      </p:sp>
      <p:sp>
        <p:nvSpPr>
          <p:cNvPr id="4" name="灯片编号占位符 3"/>
          <p:cNvSpPr>
            <a:spLocks noGrp="1"/>
          </p:cNvSpPr>
          <p:nvPr>
            <p:ph type="sldNum" sz="quarter" idx="12"/>
          </p:nvPr>
        </p:nvSpPr>
        <p:spPr>
          <a:xfrm>
            <a:off x="8610728" y="6356756"/>
            <a:ext cx="2742787" cy="364275"/>
          </a:xfrm>
          <a:prstGeom prst="rect">
            <a:avLst/>
          </a:prstGeom>
        </p:spPr>
        <p:txBody>
          <a:bodyPr/>
          <a:lstStyle/>
          <a:p>
            <a:pPr fontAlgn="base">
              <a:spcBef>
                <a:spcPct val="0"/>
              </a:spcBef>
              <a:spcAft>
                <a:spcPct val="0"/>
              </a:spcAft>
            </a:pPr>
            <a:fld id="{8C92ADDF-ABC6-4EEC-846D-A1AE2D410679}" type="slidenum">
              <a:rPr lang="zh-CN" altLang="en-US">
                <a:solidFill>
                  <a:prstClr val="black"/>
                </a:solidFill>
                <a:latin typeface="Calibri" panose="020F0502020204030204" pitchFamily="34" charset="0"/>
                <a:ea typeface="宋体" panose="02010600030101010101" pitchFamily="2" charset="-122"/>
              </a:rPr>
            </a:fld>
            <a:endParaRPr lang="zh-CN" altLang="en-US">
              <a:solidFill>
                <a:prstClr val="black"/>
              </a:solidFill>
              <a:latin typeface="Calibri" panose="020F0502020204030204" pitchFamily="34" charset="0"/>
              <a:ea typeface="宋体" panose="02010600030101010101" pitchFamily="2" charset="-122"/>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866775" rtl="0" eaLnBrk="1" latinLnBrk="0" hangingPunct="1">
        <a:lnSpc>
          <a:spcPct val="90000"/>
        </a:lnSpc>
        <a:spcBef>
          <a:spcPct val="0"/>
        </a:spcBef>
        <a:buNone/>
        <a:defRPr sz="4170" kern="1200">
          <a:solidFill>
            <a:schemeClr val="tx1"/>
          </a:solidFill>
          <a:latin typeface="+mj-lt"/>
          <a:ea typeface="+mj-ea"/>
          <a:cs typeface="+mj-cs"/>
        </a:defRPr>
      </a:lvl1pPr>
    </p:titleStyle>
    <p:body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p:bodyStyle>
    <p:otherStyle>
      <a:defPPr>
        <a:defRPr lang="zh-CN"/>
      </a:defPPr>
      <a:lvl1pPr marL="0" algn="l" defTabSz="866775" rtl="0" eaLnBrk="1" latinLnBrk="0" hangingPunct="1">
        <a:defRPr sz="1705" kern="1200">
          <a:solidFill>
            <a:schemeClr val="tx1"/>
          </a:solidFill>
          <a:latin typeface="+mn-lt"/>
          <a:ea typeface="+mn-ea"/>
          <a:cs typeface="+mn-cs"/>
        </a:defRPr>
      </a:lvl1pPr>
      <a:lvl2pPr marL="433705" algn="l" defTabSz="866775" rtl="0" eaLnBrk="1" latinLnBrk="0" hangingPunct="1">
        <a:defRPr sz="1705" kern="1200">
          <a:solidFill>
            <a:schemeClr val="tx1"/>
          </a:solidFill>
          <a:latin typeface="+mn-lt"/>
          <a:ea typeface="+mn-ea"/>
          <a:cs typeface="+mn-cs"/>
        </a:defRPr>
      </a:lvl2pPr>
      <a:lvl3pPr marL="866775" algn="l" defTabSz="866775" rtl="0" eaLnBrk="1" latinLnBrk="0" hangingPunct="1">
        <a:defRPr sz="1705" kern="1200">
          <a:solidFill>
            <a:schemeClr val="tx1"/>
          </a:solidFill>
          <a:latin typeface="+mn-lt"/>
          <a:ea typeface="+mn-ea"/>
          <a:cs typeface="+mn-cs"/>
        </a:defRPr>
      </a:lvl3pPr>
      <a:lvl4pPr marL="1300480" algn="l" defTabSz="866775" rtl="0" eaLnBrk="1" latinLnBrk="0" hangingPunct="1">
        <a:defRPr sz="1705" kern="1200">
          <a:solidFill>
            <a:schemeClr val="tx1"/>
          </a:solidFill>
          <a:latin typeface="+mn-lt"/>
          <a:ea typeface="+mn-ea"/>
          <a:cs typeface="+mn-cs"/>
        </a:defRPr>
      </a:lvl4pPr>
      <a:lvl5pPr marL="1734185" algn="l" defTabSz="866775" rtl="0" eaLnBrk="1" latinLnBrk="0" hangingPunct="1">
        <a:defRPr sz="1705" kern="1200">
          <a:solidFill>
            <a:schemeClr val="tx1"/>
          </a:solidFill>
          <a:latin typeface="+mn-lt"/>
          <a:ea typeface="+mn-ea"/>
          <a:cs typeface="+mn-cs"/>
        </a:defRPr>
      </a:lvl5pPr>
      <a:lvl6pPr marL="2167255" algn="l" defTabSz="866775" rtl="0" eaLnBrk="1" latinLnBrk="0" hangingPunct="1">
        <a:defRPr sz="1705" kern="1200">
          <a:solidFill>
            <a:schemeClr val="tx1"/>
          </a:solidFill>
          <a:latin typeface="+mn-lt"/>
          <a:ea typeface="+mn-ea"/>
          <a:cs typeface="+mn-cs"/>
        </a:defRPr>
      </a:lvl6pPr>
      <a:lvl7pPr marL="2600960" algn="l" defTabSz="866775" rtl="0" eaLnBrk="1" latinLnBrk="0" hangingPunct="1">
        <a:defRPr sz="1705" kern="1200">
          <a:solidFill>
            <a:schemeClr val="tx1"/>
          </a:solidFill>
          <a:latin typeface="+mn-lt"/>
          <a:ea typeface="+mn-ea"/>
          <a:cs typeface="+mn-cs"/>
        </a:defRPr>
      </a:lvl7pPr>
      <a:lvl8pPr marL="3034665" algn="l" defTabSz="866775" rtl="0" eaLnBrk="1" latinLnBrk="0" hangingPunct="1">
        <a:defRPr sz="1705" kern="1200">
          <a:solidFill>
            <a:schemeClr val="tx1"/>
          </a:solidFill>
          <a:latin typeface="+mn-lt"/>
          <a:ea typeface="+mn-ea"/>
          <a:cs typeface="+mn-cs"/>
        </a:defRPr>
      </a:lvl8pPr>
      <a:lvl9pPr marL="3468370" algn="l" defTabSz="866775" rtl="0" eaLnBrk="1" latinLnBrk="0" hangingPunct="1">
        <a:defRPr sz="170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1" r:id="rId1"/>
  </p:sldLayoutIdLst>
  <p:txStyles>
    <p:titleStyle>
      <a:lvl1pPr algn="l" defTabSz="866775" rtl="0" eaLnBrk="1" latinLnBrk="0" hangingPunct="1">
        <a:lnSpc>
          <a:spcPct val="90000"/>
        </a:lnSpc>
        <a:spcBef>
          <a:spcPct val="0"/>
        </a:spcBef>
        <a:buNone/>
        <a:defRPr sz="4170" kern="1200">
          <a:solidFill>
            <a:schemeClr val="tx1"/>
          </a:solidFill>
          <a:latin typeface="+mj-lt"/>
          <a:ea typeface="+mj-ea"/>
          <a:cs typeface="+mj-cs"/>
        </a:defRPr>
      </a:lvl1pPr>
    </p:titleStyle>
    <p:body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p:bodyStyle>
    <p:otherStyle>
      <a:defPPr>
        <a:defRPr lang="zh-CN"/>
      </a:defPPr>
      <a:lvl1pPr marL="0" algn="l" defTabSz="866775" rtl="0" eaLnBrk="1" latinLnBrk="0" hangingPunct="1">
        <a:defRPr sz="1705" kern="1200">
          <a:solidFill>
            <a:schemeClr val="tx1"/>
          </a:solidFill>
          <a:latin typeface="+mn-lt"/>
          <a:ea typeface="+mn-ea"/>
          <a:cs typeface="+mn-cs"/>
        </a:defRPr>
      </a:lvl1pPr>
      <a:lvl2pPr marL="433705" algn="l" defTabSz="866775" rtl="0" eaLnBrk="1" latinLnBrk="0" hangingPunct="1">
        <a:defRPr sz="1705" kern="1200">
          <a:solidFill>
            <a:schemeClr val="tx1"/>
          </a:solidFill>
          <a:latin typeface="+mn-lt"/>
          <a:ea typeface="+mn-ea"/>
          <a:cs typeface="+mn-cs"/>
        </a:defRPr>
      </a:lvl2pPr>
      <a:lvl3pPr marL="866775" algn="l" defTabSz="866775" rtl="0" eaLnBrk="1" latinLnBrk="0" hangingPunct="1">
        <a:defRPr sz="1705" kern="1200">
          <a:solidFill>
            <a:schemeClr val="tx1"/>
          </a:solidFill>
          <a:latin typeface="+mn-lt"/>
          <a:ea typeface="+mn-ea"/>
          <a:cs typeface="+mn-cs"/>
        </a:defRPr>
      </a:lvl3pPr>
      <a:lvl4pPr marL="1300480" algn="l" defTabSz="866775" rtl="0" eaLnBrk="1" latinLnBrk="0" hangingPunct="1">
        <a:defRPr sz="1705" kern="1200">
          <a:solidFill>
            <a:schemeClr val="tx1"/>
          </a:solidFill>
          <a:latin typeface="+mn-lt"/>
          <a:ea typeface="+mn-ea"/>
          <a:cs typeface="+mn-cs"/>
        </a:defRPr>
      </a:lvl4pPr>
      <a:lvl5pPr marL="1734185" algn="l" defTabSz="866775" rtl="0" eaLnBrk="1" latinLnBrk="0" hangingPunct="1">
        <a:defRPr sz="1705" kern="1200">
          <a:solidFill>
            <a:schemeClr val="tx1"/>
          </a:solidFill>
          <a:latin typeface="+mn-lt"/>
          <a:ea typeface="+mn-ea"/>
          <a:cs typeface="+mn-cs"/>
        </a:defRPr>
      </a:lvl5pPr>
      <a:lvl6pPr marL="2167255" algn="l" defTabSz="866775" rtl="0" eaLnBrk="1" latinLnBrk="0" hangingPunct="1">
        <a:defRPr sz="1705" kern="1200">
          <a:solidFill>
            <a:schemeClr val="tx1"/>
          </a:solidFill>
          <a:latin typeface="+mn-lt"/>
          <a:ea typeface="+mn-ea"/>
          <a:cs typeface="+mn-cs"/>
        </a:defRPr>
      </a:lvl6pPr>
      <a:lvl7pPr marL="2600960" algn="l" defTabSz="866775" rtl="0" eaLnBrk="1" latinLnBrk="0" hangingPunct="1">
        <a:defRPr sz="1705" kern="1200">
          <a:solidFill>
            <a:schemeClr val="tx1"/>
          </a:solidFill>
          <a:latin typeface="+mn-lt"/>
          <a:ea typeface="+mn-ea"/>
          <a:cs typeface="+mn-cs"/>
        </a:defRPr>
      </a:lvl7pPr>
      <a:lvl8pPr marL="3034665" algn="l" defTabSz="866775" rtl="0" eaLnBrk="1" latinLnBrk="0" hangingPunct="1">
        <a:defRPr sz="1705" kern="1200">
          <a:solidFill>
            <a:schemeClr val="tx1"/>
          </a:solidFill>
          <a:latin typeface="+mn-lt"/>
          <a:ea typeface="+mn-ea"/>
          <a:cs typeface="+mn-cs"/>
        </a:defRPr>
      </a:lvl8pPr>
      <a:lvl9pPr marL="3468370" algn="l" defTabSz="866775" rtl="0" eaLnBrk="1" latinLnBrk="0" hangingPunct="1">
        <a:defRPr sz="170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3" r:id="rId1"/>
  </p:sldLayoutIdLst>
  <p:txStyles>
    <p:titleStyle>
      <a:lvl1pPr algn="l" defTabSz="866775" rtl="0" eaLnBrk="1" latinLnBrk="0" hangingPunct="1">
        <a:lnSpc>
          <a:spcPct val="90000"/>
        </a:lnSpc>
        <a:spcBef>
          <a:spcPct val="0"/>
        </a:spcBef>
        <a:buNone/>
        <a:defRPr sz="4170" kern="1200">
          <a:solidFill>
            <a:schemeClr val="tx1"/>
          </a:solidFill>
          <a:latin typeface="+mj-lt"/>
          <a:ea typeface="+mj-ea"/>
          <a:cs typeface="+mj-cs"/>
        </a:defRPr>
      </a:lvl1pPr>
    </p:titleStyle>
    <p:body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p:bodyStyle>
    <p:otherStyle>
      <a:defPPr>
        <a:defRPr lang="zh-CN"/>
      </a:defPPr>
      <a:lvl1pPr marL="0" algn="l" defTabSz="866775" rtl="0" eaLnBrk="1" latinLnBrk="0" hangingPunct="1">
        <a:defRPr sz="1705" kern="1200">
          <a:solidFill>
            <a:schemeClr val="tx1"/>
          </a:solidFill>
          <a:latin typeface="+mn-lt"/>
          <a:ea typeface="+mn-ea"/>
          <a:cs typeface="+mn-cs"/>
        </a:defRPr>
      </a:lvl1pPr>
      <a:lvl2pPr marL="433705" algn="l" defTabSz="866775" rtl="0" eaLnBrk="1" latinLnBrk="0" hangingPunct="1">
        <a:defRPr sz="1705" kern="1200">
          <a:solidFill>
            <a:schemeClr val="tx1"/>
          </a:solidFill>
          <a:latin typeface="+mn-lt"/>
          <a:ea typeface="+mn-ea"/>
          <a:cs typeface="+mn-cs"/>
        </a:defRPr>
      </a:lvl2pPr>
      <a:lvl3pPr marL="866775" algn="l" defTabSz="866775" rtl="0" eaLnBrk="1" latinLnBrk="0" hangingPunct="1">
        <a:defRPr sz="1705" kern="1200">
          <a:solidFill>
            <a:schemeClr val="tx1"/>
          </a:solidFill>
          <a:latin typeface="+mn-lt"/>
          <a:ea typeface="+mn-ea"/>
          <a:cs typeface="+mn-cs"/>
        </a:defRPr>
      </a:lvl3pPr>
      <a:lvl4pPr marL="1300480" algn="l" defTabSz="866775" rtl="0" eaLnBrk="1" latinLnBrk="0" hangingPunct="1">
        <a:defRPr sz="1705" kern="1200">
          <a:solidFill>
            <a:schemeClr val="tx1"/>
          </a:solidFill>
          <a:latin typeface="+mn-lt"/>
          <a:ea typeface="+mn-ea"/>
          <a:cs typeface="+mn-cs"/>
        </a:defRPr>
      </a:lvl4pPr>
      <a:lvl5pPr marL="1734185" algn="l" defTabSz="866775" rtl="0" eaLnBrk="1" latinLnBrk="0" hangingPunct="1">
        <a:defRPr sz="1705" kern="1200">
          <a:solidFill>
            <a:schemeClr val="tx1"/>
          </a:solidFill>
          <a:latin typeface="+mn-lt"/>
          <a:ea typeface="+mn-ea"/>
          <a:cs typeface="+mn-cs"/>
        </a:defRPr>
      </a:lvl5pPr>
      <a:lvl6pPr marL="2167255" algn="l" defTabSz="866775" rtl="0" eaLnBrk="1" latinLnBrk="0" hangingPunct="1">
        <a:defRPr sz="1705" kern="1200">
          <a:solidFill>
            <a:schemeClr val="tx1"/>
          </a:solidFill>
          <a:latin typeface="+mn-lt"/>
          <a:ea typeface="+mn-ea"/>
          <a:cs typeface="+mn-cs"/>
        </a:defRPr>
      </a:lvl6pPr>
      <a:lvl7pPr marL="2600960" algn="l" defTabSz="866775" rtl="0" eaLnBrk="1" latinLnBrk="0" hangingPunct="1">
        <a:defRPr sz="1705" kern="1200">
          <a:solidFill>
            <a:schemeClr val="tx1"/>
          </a:solidFill>
          <a:latin typeface="+mn-lt"/>
          <a:ea typeface="+mn-ea"/>
          <a:cs typeface="+mn-cs"/>
        </a:defRPr>
      </a:lvl7pPr>
      <a:lvl8pPr marL="3034665" algn="l" defTabSz="866775" rtl="0" eaLnBrk="1" latinLnBrk="0" hangingPunct="1">
        <a:defRPr sz="1705" kern="1200">
          <a:solidFill>
            <a:schemeClr val="tx1"/>
          </a:solidFill>
          <a:latin typeface="+mn-lt"/>
          <a:ea typeface="+mn-ea"/>
          <a:cs typeface="+mn-cs"/>
        </a:defRPr>
      </a:lvl8pPr>
      <a:lvl9pPr marL="3468370" algn="l" defTabSz="866775" rtl="0" eaLnBrk="1" latinLnBrk="0" hangingPunct="1">
        <a:defRPr sz="17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11.xml"/><Relationship Id="rId7"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14.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3.xml"/><Relationship Id="rId2" Type="http://schemas.openxmlformats.org/officeDocument/2006/relationships/tags" Target="../tags/tag1.xml"/><Relationship Id="rId1"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notesSlide" Target="../notesSlides/notesSlide20.xml"/><Relationship Id="rId7"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32.xml.rels><?xml version="1.0" encoding="UTF-8" standalone="yes"?>
<Relationships xmlns="http://schemas.openxmlformats.org/package/2006/relationships"><Relationship Id="rId5" Type="http://schemas.openxmlformats.org/officeDocument/2006/relationships/notesSlide" Target="../notesSlides/notesSlide32.xml"/><Relationship Id="rId4" Type="http://schemas.openxmlformats.org/officeDocument/2006/relationships/slideLayout" Target="../slideLayouts/slideLayout3.xml"/><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36.xml.rels><?xml version="1.0" encoding="UTF-8" standalone="yes"?>
<Relationships xmlns="http://schemas.openxmlformats.org/package/2006/relationships"><Relationship Id="rId5" Type="http://schemas.openxmlformats.org/officeDocument/2006/relationships/notesSlide" Target="../notesSlides/notesSlide36.xml"/><Relationship Id="rId4" Type="http://schemas.openxmlformats.org/officeDocument/2006/relationships/slideLayout" Target="../slideLayouts/slideLayout2.xml"/><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38.xml.rels><?xml version="1.0" encoding="UTF-8" standalone="yes"?>
<Relationships xmlns="http://schemas.openxmlformats.org/package/2006/relationships"><Relationship Id="rId4" Type="http://schemas.openxmlformats.org/officeDocument/2006/relationships/notesSlide" Target="../notesSlides/notesSlide38.xml"/><Relationship Id="rId3" Type="http://schemas.openxmlformats.org/officeDocument/2006/relationships/slideLayout" Target="../slideLayouts/slideLayout2.xml"/><Relationship Id="rId2" Type="http://schemas.openxmlformats.org/officeDocument/2006/relationships/image" Target="../media/image11.png"/><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2.xml"/><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3.xml"/><Relationship Id="rId2" Type="http://schemas.openxmlformats.org/officeDocument/2006/relationships/image" Target="../media/image7.png"/><Relationship Id="rId1"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2.xml"/><Relationship Id="rId2" Type="http://schemas.openxmlformats.org/officeDocument/2006/relationships/image" Target="../media/image7.png"/><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文本框 8"/>
          <p:cNvSpPr txBox="1"/>
          <p:nvPr/>
        </p:nvSpPr>
        <p:spPr>
          <a:xfrm>
            <a:off x="1635575" y="1742709"/>
            <a:ext cx="9469110" cy="4047262"/>
          </a:xfrm>
          <a:prstGeom prst="rect">
            <a:avLst/>
          </a:prstGeom>
          <a:noFill/>
        </p:spPr>
        <p:txBody>
          <a:bodyPr wrap="square" rtlCol="0">
            <a:spAutoFit/>
          </a:bodyPr>
          <a:lstStyle/>
          <a:p>
            <a:pPr algn="r">
              <a:lnSpc>
                <a:spcPct val="150000"/>
              </a:lnSpc>
            </a:pPr>
            <a:r>
              <a:rPr lang="en-US" altLang="zh-CN" sz="4200" b="1" dirty="0" smtClean="0">
                <a:latin typeface="楷体" panose="02010609060101010101" pitchFamily="49" charset="-122"/>
                <a:ea typeface="楷体" panose="02010609060101010101" pitchFamily="49" charset="-122"/>
              </a:rPr>
              <a:t>2021</a:t>
            </a:r>
            <a:r>
              <a:rPr lang="zh-CN" altLang="en-US" sz="4200" b="1" dirty="0" smtClean="0">
                <a:latin typeface="楷体" panose="02010609060101010101" pitchFamily="49" charset="-122"/>
                <a:ea typeface="楷体" panose="02010609060101010101" pitchFamily="49" charset="-122"/>
              </a:rPr>
              <a:t>级</a:t>
            </a:r>
            <a:r>
              <a:rPr lang="zh-CN" altLang="en-US" sz="4200" b="1" dirty="0">
                <a:latin typeface="楷体" panose="02010609060101010101" pitchFamily="49" charset="-122"/>
                <a:ea typeface="楷体" panose="02010609060101010101" pitchFamily="49" charset="-122"/>
              </a:rPr>
              <a:t>学术学位博士研究生入学教育</a:t>
            </a:r>
            <a:endParaRPr lang="en-US" altLang="zh-CN" sz="4200" b="1" dirty="0">
              <a:latin typeface="楷体" panose="02010609060101010101" pitchFamily="49" charset="-122"/>
              <a:ea typeface="楷体" panose="02010609060101010101" pitchFamily="49" charset="-122"/>
            </a:endParaRPr>
          </a:p>
          <a:p>
            <a:pPr algn="r">
              <a:lnSpc>
                <a:spcPct val="150000"/>
              </a:lnSpc>
            </a:pPr>
            <a:r>
              <a:rPr lang="en-US" altLang="zh-CN" sz="4000" b="1" dirty="0">
                <a:latin typeface="楷体" panose="02010609060101010101" pitchFamily="49" charset="-122"/>
                <a:ea typeface="楷体" panose="02010609060101010101" pitchFamily="49" charset="-122"/>
              </a:rPr>
              <a:t>              —— </a:t>
            </a:r>
            <a:r>
              <a:rPr lang="zh-CN" altLang="en-US" sz="4000" b="1" dirty="0">
                <a:latin typeface="楷体" panose="02010609060101010101" pitchFamily="49" charset="-122"/>
                <a:ea typeface="楷体" panose="02010609060101010101" pitchFamily="49" charset="-122"/>
              </a:rPr>
              <a:t>培养工作介绍</a:t>
            </a:r>
            <a:endParaRPr lang="en-US" altLang="zh-CN" sz="4000" b="1" dirty="0">
              <a:latin typeface="楷体" panose="02010609060101010101" pitchFamily="49" charset="-122"/>
              <a:ea typeface="楷体" panose="02010609060101010101" pitchFamily="49" charset="-122"/>
            </a:endParaRPr>
          </a:p>
          <a:p>
            <a:pPr algn="ctr"/>
            <a:endParaRPr lang="en-US" altLang="zh-CN" sz="3600" dirty="0">
              <a:latin typeface="楷体" panose="02010609060101010101" pitchFamily="49" charset="-122"/>
              <a:ea typeface="楷体" panose="02010609060101010101" pitchFamily="49" charset="-122"/>
            </a:endParaRPr>
          </a:p>
          <a:p>
            <a:pPr algn="ctr"/>
            <a:endParaRPr lang="en-US" altLang="zh-CN" sz="2000" dirty="0">
              <a:latin typeface="楷体" panose="02010609060101010101" pitchFamily="49" charset="-122"/>
              <a:ea typeface="楷体" panose="02010609060101010101" pitchFamily="49" charset="-122"/>
            </a:endParaRPr>
          </a:p>
          <a:p>
            <a:pPr algn="just">
              <a:lnSpc>
                <a:spcPct val="150000"/>
              </a:lnSpc>
            </a:pPr>
            <a:r>
              <a:rPr lang="zh-CN" altLang="en-US" sz="2800" dirty="0">
                <a:latin typeface="楷体" panose="02010609060101010101" pitchFamily="49" charset="-122"/>
                <a:ea typeface="楷体" panose="02010609060101010101" pitchFamily="49" charset="-122"/>
              </a:rPr>
              <a:t>        </a:t>
            </a:r>
            <a:r>
              <a:rPr lang="zh-CN" altLang="en-US" sz="2400" dirty="0">
                <a:latin typeface="楷体" panose="02010609060101010101" pitchFamily="49" charset="-122"/>
                <a:ea typeface="楷体" panose="02010609060101010101" pitchFamily="49" charset="-122"/>
              </a:rPr>
              <a:t>                  华东师范大学研究生培养办公室 编制</a:t>
            </a:r>
            <a:r>
              <a:rPr lang="en-US" altLang="zh-CN" sz="2400" dirty="0">
                <a:latin typeface="楷体" panose="02010609060101010101" pitchFamily="49" charset="-122"/>
                <a:ea typeface="楷体" panose="02010609060101010101" pitchFamily="49" charset="-122"/>
              </a:rPr>
              <a:t>                      </a:t>
            </a:r>
            <a:r>
              <a:rPr lang="en-US" altLang="zh-CN" sz="2400" b="0" dirty="0">
                <a:latin typeface="楷体" panose="02010609060101010101" pitchFamily="49" charset="-122"/>
                <a:ea typeface="楷体" panose="02010609060101010101" pitchFamily="49" charset="-122"/>
              </a:rPr>
              <a:t>2020</a:t>
            </a:r>
            <a:r>
              <a:rPr lang="zh-CN" altLang="en-US" sz="2400" b="0" dirty="0">
                <a:latin typeface="楷体" panose="02010609060101010101" pitchFamily="49" charset="-122"/>
                <a:ea typeface="楷体" panose="02010609060101010101" pitchFamily="49" charset="-122"/>
              </a:rPr>
              <a:t>年                                             </a:t>
            </a:r>
            <a:r>
              <a:rPr lang="en-US" altLang="zh-CN" sz="2400" b="0" dirty="0" smtClean="0">
                <a:latin typeface="楷体" panose="02010609060101010101" pitchFamily="49" charset="-122"/>
                <a:ea typeface="楷体" panose="02010609060101010101" pitchFamily="49" charset="-122"/>
              </a:rPr>
              <a:t>2021</a:t>
            </a:r>
            <a:r>
              <a:rPr lang="zh-CN" altLang="en-US" sz="2400" b="0" dirty="0" smtClean="0">
                <a:latin typeface="楷体" panose="02010609060101010101" pitchFamily="49" charset="-122"/>
                <a:ea typeface="楷体" panose="02010609060101010101" pitchFamily="49" charset="-122"/>
              </a:rPr>
              <a:t>年</a:t>
            </a:r>
            <a:r>
              <a:rPr lang="en-US" altLang="zh-CN" sz="2400" b="0" dirty="0">
                <a:latin typeface="楷体" panose="02010609060101010101" pitchFamily="49" charset="-122"/>
                <a:ea typeface="楷体" panose="02010609060101010101" pitchFamily="49" charset="-122"/>
              </a:rPr>
              <a:t>8</a:t>
            </a:r>
            <a:r>
              <a:rPr lang="zh-CN" altLang="en-US" sz="2400" b="0" dirty="0">
                <a:latin typeface="楷体" panose="02010609060101010101" pitchFamily="49" charset="-122"/>
                <a:ea typeface="楷体" panose="02010609060101010101" pitchFamily="49" charset="-122"/>
              </a:rPr>
              <a:t>月</a:t>
            </a:r>
            <a:endParaRPr lang="zh-CN" altLang="en-US" sz="2400" b="0" dirty="0">
              <a:latin typeface="楷体" panose="02010609060101010101" pitchFamily="49" charset="-122"/>
              <a:ea typeface="楷体" panose="02010609060101010101" pitchFamily="49" charset="-122"/>
            </a:endParaRPr>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019" y="3571944"/>
            <a:ext cx="2296127" cy="22445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86862" y="5882304"/>
            <a:ext cx="2066192" cy="369332"/>
          </a:xfrm>
          <a:prstGeom prst="rect">
            <a:avLst/>
          </a:prstGeom>
          <a:noFill/>
        </p:spPr>
        <p:txBody>
          <a:bodyPr wrap="square" rtlCol="0">
            <a:spAutoFit/>
          </a:bodyPr>
          <a:lstStyle/>
          <a:p>
            <a:pPr algn="ctr"/>
            <a:r>
              <a:rPr lang="zh-CN" altLang="en-US" dirty="0"/>
              <a:t>扫我，关注更多</a:t>
            </a:r>
            <a:endParaRPr lang="zh-CN" alt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669" y="0"/>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graphicFrame>
        <p:nvGraphicFramePr>
          <p:cNvPr id="12" name="表格 11"/>
          <p:cNvGraphicFramePr>
            <a:graphicFrameLocks noGrp="1"/>
          </p:cNvGraphicFramePr>
          <p:nvPr/>
        </p:nvGraphicFramePr>
        <p:xfrm>
          <a:off x="1172470" y="2690343"/>
          <a:ext cx="9847060" cy="2090637"/>
        </p:xfrm>
        <a:graphic>
          <a:graphicData uri="http://schemas.openxmlformats.org/drawingml/2006/table">
            <a:tbl>
              <a:tblPr firstRow="1" bandRow="1"/>
              <a:tblGrid>
                <a:gridCol w="1164277"/>
                <a:gridCol w="1298968"/>
                <a:gridCol w="1229807"/>
                <a:gridCol w="1448868"/>
                <a:gridCol w="1320741"/>
                <a:gridCol w="1483467"/>
                <a:gridCol w="956603"/>
                <a:gridCol w="944329"/>
              </a:tblGrid>
              <a:tr h="637543">
                <a:tc>
                  <a:txBody>
                    <a:bodyPr/>
                    <a:lstStyle>
                      <a:lvl1pPr marL="0" algn="l" defTabSz="866775" rtl="0" eaLnBrk="1" latinLnBrk="0" hangingPunct="1">
                        <a:defRPr sz="1705" b="1" kern="1200">
                          <a:solidFill>
                            <a:schemeClr val="lt1"/>
                          </a:solidFill>
                          <a:latin typeface="Arial" panose="020B0604020202020204"/>
                          <a:ea typeface="宋体" panose="02010600030101010101" pitchFamily="2" charset="-122"/>
                        </a:defRPr>
                      </a:lvl1pPr>
                      <a:lvl2pPr marL="433705" algn="l" defTabSz="866775" rtl="0" eaLnBrk="1" latinLnBrk="0" hangingPunct="1">
                        <a:defRPr sz="1705" b="1" kern="1200">
                          <a:solidFill>
                            <a:schemeClr val="lt1"/>
                          </a:solidFill>
                          <a:latin typeface="Arial" panose="020B0604020202020204"/>
                          <a:ea typeface="宋体" panose="02010600030101010101" pitchFamily="2" charset="-122"/>
                        </a:defRPr>
                      </a:lvl2pPr>
                      <a:lvl3pPr marL="866775" algn="l" defTabSz="866775" rtl="0" eaLnBrk="1" latinLnBrk="0" hangingPunct="1">
                        <a:defRPr sz="1705" b="1" kern="1200">
                          <a:solidFill>
                            <a:schemeClr val="lt1"/>
                          </a:solidFill>
                          <a:latin typeface="Arial" panose="020B0604020202020204"/>
                          <a:ea typeface="宋体" panose="02010600030101010101" pitchFamily="2" charset="-122"/>
                        </a:defRPr>
                      </a:lvl3pPr>
                      <a:lvl4pPr marL="1300480" algn="l" defTabSz="866775" rtl="0" eaLnBrk="1" latinLnBrk="0" hangingPunct="1">
                        <a:defRPr sz="1705" b="1" kern="1200">
                          <a:solidFill>
                            <a:schemeClr val="lt1"/>
                          </a:solidFill>
                          <a:latin typeface="Arial" panose="020B0604020202020204"/>
                          <a:ea typeface="宋体" panose="02010600030101010101" pitchFamily="2" charset="-122"/>
                        </a:defRPr>
                      </a:lvl4pPr>
                      <a:lvl5pPr marL="1734185" algn="l" defTabSz="866775" rtl="0" eaLnBrk="1" latinLnBrk="0" hangingPunct="1">
                        <a:defRPr sz="1705" b="1" kern="1200">
                          <a:solidFill>
                            <a:schemeClr val="lt1"/>
                          </a:solidFill>
                          <a:latin typeface="Arial" panose="020B0604020202020204"/>
                          <a:ea typeface="宋体" panose="02010600030101010101" pitchFamily="2" charset="-122"/>
                        </a:defRPr>
                      </a:lvl5pPr>
                      <a:lvl6pPr marL="2167255" algn="l" defTabSz="866775" rtl="0" eaLnBrk="1" latinLnBrk="0" hangingPunct="1">
                        <a:defRPr sz="1705" b="1" kern="1200">
                          <a:solidFill>
                            <a:schemeClr val="lt1"/>
                          </a:solidFill>
                          <a:latin typeface="Arial" panose="020B0604020202020204"/>
                          <a:ea typeface="宋体" panose="02010600030101010101" pitchFamily="2" charset="-122"/>
                        </a:defRPr>
                      </a:lvl6pPr>
                      <a:lvl7pPr marL="2600960" algn="l" defTabSz="866775" rtl="0" eaLnBrk="1" latinLnBrk="0" hangingPunct="1">
                        <a:defRPr sz="1705" b="1" kern="1200">
                          <a:solidFill>
                            <a:schemeClr val="lt1"/>
                          </a:solidFill>
                          <a:latin typeface="Arial" panose="020B0604020202020204"/>
                          <a:ea typeface="宋体" panose="02010600030101010101" pitchFamily="2" charset="-122"/>
                        </a:defRPr>
                      </a:lvl7pPr>
                      <a:lvl8pPr marL="3034665" algn="l" defTabSz="866775" rtl="0" eaLnBrk="1" latinLnBrk="0" hangingPunct="1">
                        <a:defRPr sz="1705" b="1" kern="1200">
                          <a:solidFill>
                            <a:schemeClr val="lt1"/>
                          </a:solidFill>
                          <a:latin typeface="Arial" panose="020B0604020202020204"/>
                          <a:ea typeface="宋体" panose="02010600030101010101" pitchFamily="2" charset="-122"/>
                        </a:defRPr>
                      </a:lvl8pPr>
                      <a:lvl9pPr marL="3468370" algn="l" defTabSz="866775" rtl="0" eaLnBrk="1" latinLnBrk="0" hangingPunct="1">
                        <a:defRPr sz="1705" b="1" kern="1200">
                          <a:solidFill>
                            <a:schemeClr val="lt1"/>
                          </a:solidFill>
                          <a:latin typeface="Arial" panose="020B0604020202020204"/>
                          <a:ea typeface="宋体" panose="02010600030101010101" pitchFamily="2" charset="-122"/>
                        </a:defRPr>
                      </a:lvl9pPr>
                    </a:lstStyle>
                    <a:p>
                      <a:r>
                        <a:rPr lang="zh-CN" altLang="en-US" sz="1800" baseline="0" dirty="0">
                          <a:solidFill>
                            <a:schemeClr val="tx1"/>
                          </a:solidFill>
                          <a:latin typeface="楷体" panose="02010609060101010101" pitchFamily="49" charset="-122"/>
                          <a:ea typeface="楷体" panose="02010609060101010101" pitchFamily="49" charset="-122"/>
                        </a:rPr>
                        <a:t>学生类别</a:t>
                      </a:r>
                      <a:endParaRPr lang="zh-CN" altLang="en-US" sz="1800" baseline="0" dirty="0">
                        <a:solidFill>
                          <a:schemeClr val="tx1"/>
                        </a:solidFill>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b="1" kern="1200">
                          <a:solidFill>
                            <a:schemeClr val="lt1"/>
                          </a:solidFill>
                          <a:latin typeface="Arial" panose="020B0604020202020204"/>
                          <a:ea typeface="宋体" panose="02010600030101010101" pitchFamily="2" charset="-122"/>
                        </a:defRPr>
                      </a:lvl1pPr>
                      <a:lvl2pPr marL="433705" algn="l" defTabSz="866775" rtl="0" eaLnBrk="1" latinLnBrk="0" hangingPunct="1">
                        <a:defRPr sz="1705" b="1" kern="1200">
                          <a:solidFill>
                            <a:schemeClr val="lt1"/>
                          </a:solidFill>
                          <a:latin typeface="Arial" panose="020B0604020202020204"/>
                          <a:ea typeface="宋体" panose="02010600030101010101" pitchFamily="2" charset="-122"/>
                        </a:defRPr>
                      </a:lvl2pPr>
                      <a:lvl3pPr marL="866775" algn="l" defTabSz="866775" rtl="0" eaLnBrk="1" latinLnBrk="0" hangingPunct="1">
                        <a:defRPr sz="1705" b="1" kern="1200">
                          <a:solidFill>
                            <a:schemeClr val="lt1"/>
                          </a:solidFill>
                          <a:latin typeface="Arial" panose="020B0604020202020204"/>
                          <a:ea typeface="宋体" panose="02010600030101010101" pitchFamily="2" charset="-122"/>
                        </a:defRPr>
                      </a:lvl3pPr>
                      <a:lvl4pPr marL="1300480" algn="l" defTabSz="866775" rtl="0" eaLnBrk="1" latinLnBrk="0" hangingPunct="1">
                        <a:defRPr sz="1705" b="1" kern="1200">
                          <a:solidFill>
                            <a:schemeClr val="lt1"/>
                          </a:solidFill>
                          <a:latin typeface="Arial" panose="020B0604020202020204"/>
                          <a:ea typeface="宋体" panose="02010600030101010101" pitchFamily="2" charset="-122"/>
                        </a:defRPr>
                      </a:lvl4pPr>
                      <a:lvl5pPr marL="1734185" algn="l" defTabSz="866775" rtl="0" eaLnBrk="1" latinLnBrk="0" hangingPunct="1">
                        <a:defRPr sz="1705" b="1" kern="1200">
                          <a:solidFill>
                            <a:schemeClr val="lt1"/>
                          </a:solidFill>
                          <a:latin typeface="Arial" panose="020B0604020202020204"/>
                          <a:ea typeface="宋体" panose="02010600030101010101" pitchFamily="2" charset="-122"/>
                        </a:defRPr>
                      </a:lvl5pPr>
                      <a:lvl6pPr marL="2167255" algn="l" defTabSz="866775" rtl="0" eaLnBrk="1" latinLnBrk="0" hangingPunct="1">
                        <a:defRPr sz="1705" b="1" kern="1200">
                          <a:solidFill>
                            <a:schemeClr val="lt1"/>
                          </a:solidFill>
                          <a:latin typeface="Arial" panose="020B0604020202020204"/>
                          <a:ea typeface="宋体" panose="02010600030101010101" pitchFamily="2" charset="-122"/>
                        </a:defRPr>
                      </a:lvl6pPr>
                      <a:lvl7pPr marL="2600960" algn="l" defTabSz="866775" rtl="0" eaLnBrk="1" latinLnBrk="0" hangingPunct="1">
                        <a:defRPr sz="1705" b="1" kern="1200">
                          <a:solidFill>
                            <a:schemeClr val="lt1"/>
                          </a:solidFill>
                          <a:latin typeface="Arial" panose="020B0604020202020204"/>
                          <a:ea typeface="宋体" panose="02010600030101010101" pitchFamily="2" charset="-122"/>
                        </a:defRPr>
                      </a:lvl7pPr>
                      <a:lvl8pPr marL="3034665" algn="l" defTabSz="866775" rtl="0" eaLnBrk="1" latinLnBrk="0" hangingPunct="1">
                        <a:defRPr sz="1705" b="1" kern="1200">
                          <a:solidFill>
                            <a:schemeClr val="lt1"/>
                          </a:solidFill>
                          <a:latin typeface="Arial" panose="020B0604020202020204"/>
                          <a:ea typeface="宋体" panose="02010600030101010101" pitchFamily="2" charset="-122"/>
                        </a:defRPr>
                      </a:lvl8pPr>
                      <a:lvl9pPr marL="3468370" algn="l" defTabSz="866775" rtl="0" eaLnBrk="1" latinLnBrk="0" hangingPunct="1">
                        <a:defRPr sz="1705" b="1" kern="1200">
                          <a:solidFill>
                            <a:schemeClr val="lt1"/>
                          </a:solidFill>
                          <a:latin typeface="Arial" panose="020B0604020202020204"/>
                          <a:ea typeface="宋体" panose="02010600030101010101" pitchFamily="2" charset="-122"/>
                        </a:defRPr>
                      </a:lvl9pPr>
                    </a:lstStyle>
                    <a:p>
                      <a:r>
                        <a:rPr lang="zh-CN" altLang="en-US" sz="1800" baseline="0" dirty="0">
                          <a:solidFill>
                            <a:schemeClr val="tx1"/>
                          </a:solidFill>
                          <a:latin typeface="楷体" panose="02010609060101010101" pitchFamily="49" charset="-122"/>
                          <a:ea typeface="楷体" panose="02010609060101010101" pitchFamily="49" charset="-122"/>
                        </a:rPr>
                        <a:t>学位公共课（必修）</a:t>
                      </a:r>
                      <a:endParaRPr lang="zh-CN" altLang="en-US" sz="1800" baseline="0" dirty="0">
                        <a:solidFill>
                          <a:schemeClr val="tx1"/>
                        </a:solidFill>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b="1" kern="1200">
                          <a:solidFill>
                            <a:schemeClr val="lt1"/>
                          </a:solidFill>
                          <a:latin typeface="Arial" panose="020B0604020202020204"/>
                          <a:ea typeface="宋体" panose="02010600030101010101" pitchFamily="2" charset="-122"/>
                        </a:defRPr>
                      </a:lvl1pPr>
                      <a:lvl2pPr marL="433705" algn="l" defTabSz="866775" rtl="0" eaLnBrk="1" latinLnBrk="0" hangingPunct="1">
                        <a:defRPr sz="1705" b="1" kern="1200">
                          <a:solidFill>
                            <a:schemeClr val="lt1"/>
                          </a:solidFill>
                          <a:latin typeface="Arial" panose="020B0604020202020204"/>
                          <a:ea typeface="宋体" panose="02010600030101010101" pitchFamily="2" charset="-122"/>
                        </a:defRPr>
                      </a:lvl2pPr>
                      <a:lvl3pPr marL="866775" algn="l" defTabSz="866775" rtl="0" eaLnBrk="1" latinLnBrk="0" hangingPunct="1">
                        <a:defRPr sz="1705" b="1" kern="1200">
                          <a:solidFill>
                            <a:schemeClr val="lt1"/>
                          </a:solidFill>
                          <a:latin typeface="Arial" panose="020B0604020202020204"/>
                          <a:ea typeface="宋体" panose="02010600030101010101" pitchFamily="2" charset="-122"/>
                        </a:defRPr>
                      </a:lvl3pPr>
                      <a:lvl4pPr marL="1300480" algn="l" defTabSz="866775" rtl="0" eaLnBrk="1" latinLnBrk="0" hangingPunct="1">
                        <a:defRPr sz="1705" b="1" kern="1200">
                          <a:solidFill>
                            <a:schemeClr val="lt1"/>
                          </a:solidFill>
                          <a:latin typeface="Arial" panose="020B0604020202020204"/>
                          <a:ea typeface="宋体" panose="02010600030101010101" pitchFamily="2" charset="-122"/>
                        </a:defRPr>
                      </a:lvl4pPr>
                      <a:lvl5pPr marL="1734185" algn="l" defTabSz="866775" rtl="0" eaLnBrk="1" latinLnBrk="0" hangingPunct="1">
                        <a:defRPr sz="1705" b="1" kern="1200">
                          <a:solidFill>
                            <a:schemeClr val="lt1"/>
                          </a:solidFill>
                          <a:latin typeface="Arial" panose="020B0604020202020204"/>
                          <a:ea typeface="宋体" panose="02010600030101010101" pitchFamily="2" charset="-122"/>
                        </a:defRPr>
                      </a:lvl5pPr>
                      <a:lvl6pPr marL="2167255" algn="l" defTabSz="866775" rtl="0" eaLnBrk="1" latinLnBrk="0" hangingPunct="1">
                        <a:defRPr sz="1705" b="1" kern="1200">
                          <a:solidFill>
                            <a:schemeClr val="lt1"/>
                          </a:solidFill>
                          <a:latin typeface="Arial" panose="020B0604020202020204"/>
                          <a:ea typeface="宋体" panose="02010600030101010101" pitchFamily="2" charset="-122"/>
                        </a:defRPr>
                      </a:lvl6pPr>
                      <a:lvl7pPr marL="2600960" algn="l" defTabSz="866775" rtl="0" eaLnBrk="1" latinLnBrk="0" hangingPunct="1">
                        <a:defRPr sz="1705" b="1" kern="1200">
                          <a:solidFill>
                            <a:schemeClr val="lt1"/>
                          </a:solidFill>
                          <a:latin typeface="Arial" panose="020B0604020202020204"/>
                          <a:ea typeface="宋体" panose="02010600030101010101" pitchFamily="2" charset="-122"/>
                        </a:defRPr>
                      </a:lvl7pPr>
                      <a:lvl8pPr marL="3034665" algn="l" defTabSz="866775" rtl="0" eaLnBrk="1" latinLnBrk="0" hangingPunct="1">
                        <a:defRPr sz="1705" b="1" kern="1200">
                          <a:solidFill>
                            <a:schemeClr val="lt1"/>
                          </a:solidFill>
                          <a:latin typeface="Arial" panose="020B0604020202020204"/>
                          <a:ea typeface="宋体" panose="02010600030101010101" pitchFamily="2" charset="-122"/>
                        </a:defRPr>
                      </a:lvl8pPr>
                      <a:lvl9pPr marL="3468370" algn="l" defTabSz="866775" rtl="0" eaLnBrk="1" latinLnBrk="0" hangingPunct="1">
                        <a:defRPr sz="1705" b="1" kern="1200">
                          <a:solidFill>
                            <a:schemeClr val="lt1"/>
                          </a:solidFill>
                          <a:latin typeface="Arial" panose="020B0604020202020204"/>
                          <a:ea typeface="宋体" panose="02010600030101010101" pitchFamily="2" charset="-122"/>
                        </a:defRPr>
                      </a:lvl9pPr>
                    </a:lstStyle>
                    <a:p>
                      <a:r>
                        <a:rPr lang="zh-CN" altLang="en-US" sz="1800" baseline="0" dirty="0">
                          <a:solidFill>
                            <a:schemeClr val="tx1"/>
                          </a:solidFill>
                          <a:latin typeface="楷体" panose="02010609060101010101" pitchFamily="49" charset="-122"/>
                          <a:ea typeface="楷体" panose="02010609060101010101" pitchFamily="49" charset="-122"/>
                        </a:rPr>
                        <a:t>学位基础课</a:t>
                      </a:r>
                      <a:endParaRPr lang="zh-CN" altLang="en-US" sz="1800" baseline="0" dirty="0">
                        <a:solidFill>
                          <a:schemeClr val="tx1"/>
                        </a:solidFill>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b="1" kern="1200">
                          <a:solidFill>
                            <a:schemeClr val="lt1"/>
                          </a:solidFill>
                          <a:latin typeface="Arial" panose="020B0604020202020204"/>
                          <a:ea typeface="宋体" panose="02010600030101010101" pitchFamily="2" charset="-122"/>
                        </a:defRPr>
                      </a:lvl1pPr>
                      <a:lvl2pPr marL="433705" algn="l" defTabSz="866775" rtl="0" eaLnBrk="1" latinLnBrk="0" hangingPunct="1">
                        <a:defRPr sz="1705" b="1" kern="1200">
                          <a:solidFill>
                            <a:schemeClr val="lt1"/>
                          </a:solidFill>
                          <a:latin typeface="Arial" panose="020B0604020202020204"/>
                          <a:ea typeface="宋体" panose="02010600030101010101" pitchFamily="2" charset="-122"/>
                        </a:defRPr>
                      </a:lvl2pPr>
                      <a:lvl3pPr marL="866775" algn="l" defTabSz="866775" rtl="0" eaLnBrk="1" latinLnBrk="0" hangingPunct="1">
                        <a:defRPr sz="1705" b="1" kern="1200">
                          <a:solidFill>
                            <a:schemeClr val="lt1"/>
                          </a:solidFill>
                          <a:latin typeface="Arial" panose="020B0604020202020204"/>
                          <a:ea typeface="宋体" panose="02010600030101010101" pitchFamily="2" charset="-122"/>
                        </a:defRPr>
                      </a:lvl3pPr>
                      <a:lvl4pPr marL="1300480" algn="l" defTabSz="866775" rtl="0" eaLnBrk="1" latinLnBrk="0" hangingPunct="1">
                        <a:defRPr sz="1705" b="1" kern="1200">
                          <a:solidFill>
                            <a:schemeClr val="lt1"/>
                          </a:solidFill>
                          <a:latin typeface="Arial" panose="020B0604020202020204"/>
                          <a:ea typeface="宋体" panose="02010600030101010101" pitchFamily="2" charset="-122"/>
                        </a:defRPr>
                      </a:lvl4pPr>
                      <a:lvl5pPr marL="1734185" algn="l" defTabSz="866775" rtl="0" eaLnBrk="1" latinLnBrk="0" hangingPunct="1">
                        <a:defRPr sz="1705" b="1" kern="1200">
                          <a:solidFill>
                            <a:schemeClr val="lt1"/>
                          </a:solidFill>
                          <a:latin typeface="Arial" panose="020B0604020202020204"/>
                          <a:ea typeface="宋体" panose="02010600030101010101" pitchFamily="2" charset="-122"/>
                        </a:defRPr>
                      </a:lvl5pPr>
                      <a:lvl6pPr marL="2167255" algn="l" defTabSz="866775" rtl="0" eaLnBrk="1" latinLnBrk="0" hangingPunct="1">
                        <a:defRPr sz="1705" b="1" kern="1200">
                          <a:solidFill>
                            <a:schemeClr val="lt1"/>
                          </a:solidFill>
                          <a:latin typeface="Arial" panose="020B0604020202020204"/>
                          <a:ea typeface="宋体" panose="02010600030101010101" pitchFamily="2" charset="-122"/>
                        </a:defRPr>
                      </a:lvl6pPr>
                      <a:lvl7pPr marL="2600960" algn="l" defTabSz="866775" rtl="0" eaLnBrk="1" latinLnBrk="0" hangingPunct="1">
                        <a:defRPr sz="1705" b="1" kern="1200">
                          <a:solidFill>
                            <a:schemeClr val="lt1"/>
                          </a:solidFill>
                          <a:latin typeface="Arial" panose="020B0604020202020204"/>
                          <a:ea typeface="宋体" panose="02010600030101010101" pitchFamily="2" charset="-122"/>
                        </a:defRPr>
                      </a:lvl7pPr>
                      <a:lvl8pPr marL="3034665" algn="l" defTabSz="866775" rtl="0" eaLnBrk="1" latinLnBrk="0" hangingPunct="1">
                        <a:defRPr sz="1705" b="1" kern="1200">
                          <a:solidFill>
                            <a:schemeClr val="lt1"/>
                          </a:solidFill>
                          <a:latin typeface="Arial" panose="020B0604020202020204"/>
                          <a:ea typeface="宋体" panose="02010600030101010101" pitchFamily="2" charset="-122"/>
                        </a:defRPr>
                      </a:lvl8pPr>
                      <a:lvl9pPr marL="3468370" algn="l" defTabSz="866775" rtl="0" eaLnBrk="1" latinLnBrk="0" hangingPunct="1">
                        <a:defRPr sz="1705" b="1" kern="1200">
                          <a:solidFill>
                            <a:schemeClr val="lt1"/>
                          </a:solidFill>
                          <a:latin typeface="Arial" panose="020B0604020202020204"/>
                          <a:ea typeface="宋体" panose="02010600030101010101" pitchFamily="2" charset="-122"/>
                        </a:defRPr>
                      </a:lvl9pPr>
                    </a:lstStyle>
                    <a:p>
                      <a:r>
                        <a:rPr lang="zh-CN" altLang="en-US" sz="1800" baseline="0" dirty="0">
                          <a:solidFill>
                            <a:schemeClr val="tx1"/>
                          </a:solidFill>
                          <a:latin typeface="楷体" panose="02010609060101010101" pitchFamily="49" charset="-122"/>
                          <a:ea typeface="楷体" panose="02010609060101010101" pitchFamily="49" charset="-122"/>
                        </a:rPr>
                        <a:t>学位专业课（必修）</a:t>
                      </a:r>
                      <a:endParaRPr lang="zh-CN" altLang="en-US" sz="1800" baseline="0" dirty="0">
                        <a:solidFill>
                          <a:schemeClr val="tx1"/>
                        </a:solidFill>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b="1" kern="1200">
                          <a:solidFill>
                            <a:schemeClr val="lt1"/>
                          </a:solidFill>
                          <a:latin typeface="Arial" panose="020B0604020202020204"/>
                          <a:ea typeface="宋体" panose="02010600030101010101" pitchFamily="2" charset="-122"/>
                        </a:defRPr>
                      </a:lvl1pPr>
                      <a:lvl2pPr marL="433705" algn="l" defTabSz="866775" rtl="0" eaLnBrk="1" latinLnBrk="0" hangingPunct="1">
                        <a:defRPr sz="1705" b="1" kern="1200">
                          <a:solidFill>
                            <a:schemeClr val="lt1"/>
                          </a:solidFill>
                          <a:latin typeface="Arial" panose="020B0604020202020204"/>
                          <a:ea typeface="宋体" panose="02010600030101010101" pitchFamily="2" charset="-122"/>
                        </a:defRPr>
                      </a:lvl2pPr>
                      <a:lvl3pPr marL="866775" algn="l" defTabSz="866775" rtl="0" eaLnBrk="1" latinLnBrk="0" hangingPunct="1">
                        <a:defRPr sz="1705" b="1" kern="1200">
                          <a:solidFill>
                            <a:schemeClr val="lt1"/>
                          </a:solidFill>
                          <a:latin typeface="Arial" panose="020B0604020202020204"/>
                          <a:ea typeface="宋体" panose="02010600030101010101" pitchFamily="2" charset="-122"/>
                        </a:defRPr>
                      </a:lvl3pPr>
                      <a:lvl4pPr marL="1300480" algn="l" defTabSz="866775" rtl="0" eaLnBrk="1" latinLnBrk="0" hangingPunct="1">
                        <a:defRPr sz="1705" b="1" kern="1200">
                          <a:solidFill>
                            <a:schemeClr val="lt1"/>
                          </a:solidFill>
                          <a:latin typeface="Arial" panose="020B0604020202020204"/>
                          <a:ea typeface="宋体" panose="02010600030101010101" pitchFamily="2" charset="-122"/>
                        </a:defRPr>
                      </a:lvl4pPr>
                      <a:lvl5pPr marL="1734185" algn="l" defTabSz="866775" rtl="0" eaLnBrk="1" latinLnBrk="0" hangingPunct="1">
                        <a:defRPr sz="1705" b="1" kern="1200">
                          <a:solidFill>
                            <a:schemeClr val="lt1"/>
                          </a:solidFill>
                          <a:latin typeface="Arial" panose="020B0604020202020204"/>
                          <a:ea typeface="宋体" panose="02010600030101010101" pitchFamily="2" charset="-122"/>
                        </a:defRPr>
                      </a:lvl5pPr>
                      <a:lvl6pPr marL="2167255" algn="l" defTabSz="866775" rtl="0" eaLnBrk="1" latinLnBrk="0" hangingPunct="1">
                        <a:defRPr sz="1705" b="1" kern="1200">
                          <a:solidFill>
                            <a:schemeClr val="lt1"/>
                          </a:solidFill>
                          <a:latin typeface="Arial" panose="020B0604020202020204"/>
                          <a:ea typeface="宋体" panose="02010600030101010101" pitchFamily="2" charset="-122"/>
                        </a:defRPr>
                      </a:lvl6pPr>
                      <a:lvl7pPr marL="2600960" algn="l" defTabSz="866775" rtl="0" eaLnBrk="1" latinLnBrk="0" hangingPunct="1">
                        <a:defRPr sz="1705" b="1" kern="1200">
                          <a:solidFill>
                            <a:schemeClr val="lt1"/>
                          </a:solidFill>
                          <a:latin typeface="Arial" panose="020B0604020202020204"/>
                          <a:ea typeface="宋体" panose="02010600030101010101" pitchFamily="2" charset="-122"/>
                        </a:defRPr>
                      </a:lvl7pPr>
                      <a:lvl8pPr marL="3034665" algn="l" defTabSz="866775" rtl="0" eaLnBrk="1" latinLnBrk="0" hangingPunct="1">
                        <a:defRPr sz="1705" b="1" kern="1200">
                          <a:solidFill>
                            <a:schemeClr val="lt1"/>
                          </a:solidFill>
                          <a:latin typeface="Arial" panose="020B0604020202020204"/>
                          <a:ea typeface="宋体" panose="02010600030101010101" pitchFamily="2" charset="-122"/>
                        </a:defRPr>
                      </a:lvl8pPr>
                      <a:lvl9pPr marL="3468370" algn="l" defTabSz="866775" rtl="0" eaLnBrk="1" latinLnBrk="0" hangingPunct="1">
                        <a:defRPr sz="1705" b="1" kern="1200">
                          <a:solidFill>
                            <a:schemeClr val="lt1"/>
                          </a:solidFill>
                          <a:latin typeface="Arial" panose="020B0604020202020204"/>
                          <a:ea typeface="宋体" panose="02010600030101010101" pitchFamily="2" charset="-122"/>
                        </a:defRPr>
                      </a:lvl9pPr>
                    </a:lstStyle>
                    <a:p>
                      <a:r>
                        <a:rPr lang="zh-CN" altLang="en-US" sz="1800" baseline="0" dirty="0">
                          <a:solidFill>
                            <a:schemeClr val="tx1"/>
                          </a:solidFill>
                          <a:latin typeface="楷体" panose="02010609060101010101" pitchFamily="49" charset="-122"/>
                          <a:ea typeface="楷体" panose="02010609060101010101" pitchFamily="49" charset="-122"/>
                        </a:rPr>
                        <a:t>学位专业课（选修）</a:t>
                      </a:r>
                      <a:endParaRPr lang="zh-CN" altLang="en-US" sz="1800" baseline="0" dirty="0">
                        <a:solidFill>
                          <a:schemeClr val="tx1"/>
                        </a:solidFill>
                        <a:latin typeface="楷体" panose="02010609060101010101" pitchFamily="49" charset="-122"/>
                        <a:ea typeface="楷体" panose="02010609060101010101" pitchFamily="49" charset="-122"/>
                      </a:endParaRPr>
                    </a:p>
                  </a:txBody>
                  <a:tcPr marL="91444" marR="91444" marT="45714" marB="45714" anchor="ctr">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b="1" kern="1200">
                          <a:solidFill>
                            <a:schemeClr val="lt1"/>
                          </a:solidFill>
                          <a:latin typeface="Arial" panose="020B0604020202020204"/>
                          <a:ea typeface="宋体" panose="02010600030101010101" pitchFamily="2" charset="-122"/>
                        </a:defRPr>
                      </a:lvl1pPr>
                      <a:lvl2pPr marL="433705" algn="l" defTabSz="866775" rtl="0" eaLnBrk="1" latinLnBrk="0" hangingPunct="1">
                        <a:defRPr sz="1705" b="1" kern="1200">
                          <a:solidFill>
                            <a:schemeClr val="lt1"/>
                          </a:solidFill>
                          <a:latin typeface="Arial" panose="020B0604020202020204"/>
                          <a:ea typeface="宋体" panose="02010600030101010101" pitchFamily="2" charset="-122"/>
                        </a:defRPr>
                      </a:lvl2pPr>
                      <a:lvl3pPr marL="866775" algn="l" defTabSz="866775" rtl="0" eaLnBrk="1" latinLnBrk="0" hangingPunct="1">
                        <a:defRPr sz="1705" b="1" kern="1200">
                          <a:solidFill>
                            <a:schemeClr val="lt1"/>
                          </a:solidFill>
                          <a:latin typeface="Arial" panose="020B0604020202020204"/>
                          <a:ea typeface="宋体" panose="02010600030101010101" pitchFamily="2" charset="-122"/>
                        </a:defRPr>
                      </a:lvl3pPr>
                      <a:lvl4pPr marL="1300480" algn="l" defTabSz="866775" rtl="0" eaLnBrk="1" latinLnBrk="0" hangingPunct="1">
                        <a:defRPr sz="1705" b="1" kern="1200">
                          <a:solidFill>
                            <a:schemeClr val="lt1"/>
                          </a:solidFill>
                          <a:latin typeface="Arial" panose="020B0604020202020204"/>
                          <a:ea typeface="宋体" panose="02010600030101010101" pitchFamily="2" charset="-122"/>
                        </a:defRPr>
                      </a:lvl4pPr>
                      <a:lvl5pPr marL="1734185" algn="l" defTabSz="866775" rtl="0" eaLnBrk="1" latinLnBrk="0" hangingPunct="1">
                        <a:defRPr sz="1705" b="1" kern="1200">
                          <a:solidFill>
                            <a:schemeClr val="lt1"/>
                          </a:solidFill>
                          <a:latin typeface="Arial" panose="020B0604020202020204"/>
                          <a:ea typeface="宋体" panose="02010600030101010101" pitchFamily="2" charset="-122"/>
                        </a:defRPr>
                      </a:lvl5pPr>
                      <a:lvl6pPr marL="2167255" algn="l" defTabSz="866775" rtl="0" eaLnBrk="1" latinLnBrk="0" hangingPunct="1">
                        <a:defRPr sz="1705" b="1" kern="1200">
                          <a:solidFill>
                            <a:schemeClr val="lt1"/>
                          </a:solidFill>
                          <a:latin typeface="Arial" panose="020B0604020202020204"/>
                          <a:ea typeface="宋体" panose="02010600030101010101" pitchFamily="2" charset="-122"/>
                        </a:defRPr>
                      </a:lvl6pPr>
                      <a:lvl7pPr marL="2600960" algn="l" defTabSz="866775" rtl="0" eaLnBrk="1" latinLnBrk="0" hangingPunct="1">
                        <a:defRPr sz="1705" b="1" kern="1200">
                          <a:solidFill>
                            <a:schemeClr val="lt1"/>
                          </a:solidFill>
                          <a:latin typeface="Arial" panose="020B0604020202020204"/>
                          <a:ea typeface="宋体" panose="02010600030101010101" pitchFamily="2" charset="-122"/>
                        </a:defRPr>
                      </a:lvl7pPr>
                      <a:lvl8pPr marL="3034665" algn="l" defTabSz="866775" rtl="0" eaLnBrk="1" latinLnBrk="0" hangingPunct="1">
                        <a:defRPr sz="1705" b="1" kern="1200">
                          <a:solidFill>
                            <a:schemeClr val="lt1"/>
                          </a:solidFill>
                          <a:latin typeface="Arial" panose="020B0604020202020204"/>
                          <a:ea typeface="宋体" panose="02010600030101010101" pitchFamily="2" charset="-122"/>
                        </a:defRPr>
                      </a:lvl8pPr>
                      <a:lvl9pPr marL="3468370" algn="l" defTabSz="866775" rtl="0" eaLnBrk="1" latinLnBrk="0" hangingPunct="1">
                        <a:defRPr sz="1705" b="1" kern="1200">
                          <a:solidFill>
                            <a:schemeClr val="lt1"/>
                          </a:solidFill>
                          <a:latin typeface="Arial" panose="020B0604020202020204"/>
                          <a:ea typeface="宋体" panose="02010600030101010101" pitchFamily="2" charset="-122"/>
                        </a:defRPr>
                      </a:lvl9pPr>
                    </a:lstStyle>
                    <a:p>
                      <a:r>
                        <a:rPr lang="zh-CN" altLang="en-US" sz="1800" baseline="0" dirty="0">
                          <a:solidFill>
                            <a:schemeClr val="tx1"/>
                          </a:solidFill>
                          <a:latin typeface="楷体" panose="02010609060101010101" pitchFamily="49" charset="-122"/>
                          <a:ea typeface="楷体" panose="02010609060101010101" pitchFamily="49" charset="-122"/>
                        </a:rPr>
                        <a:t>跨学科</a:t>
                      </a:r>
                      <a:r>
                        <a:rPr lang="en-US" altLang="zh-CN" sz="1800" baseline="0" dirty="0">
                          <a:solidFill>
                            <a:schemeClr val="tx1"/>
                          </a:solidFill>
                          <a:latin typeface="楷体" panose="02010609060101010101" pitchFamily="49" charset="-122"/>
                          <a:ea typeface="楷体" panose="02010609060101010101" pitchFamily="49" charset="-122"/>
                        </a:rPr>
                        <a:t>/</a:t>
                      </a:r>
                      <a:r>
                        <a:rPr lang="zh-CN" altLang="en-US" sz="1800" baseline="0" dirty="0">
                          <a:solidFill>
                            <a:schemeClr val="tx1"/>
                          </a:solidFill>
                          <a:latin typeface="楷体" panose="02010609060101010101" pitchFamily="49" charset="-122"/>
                          <a:ea typeface="楷体" panose="02010609060101010101" pitchFamily="49" charset="-122"/>
                        </a:rPr>
                        <a:t>跨专业选修课</a:t>
                      </a:r>
                      <a:endParaRPr lang="zh-CN" altLang="en-US" sz="1800" baseline="0" dirty="0">
                        <a:solidFill>
                          <a:schemeClr val="tx1"/>
                        </a:solidFill>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b="1" kern="1200">
                          <a:solidFill>
                            <a:schemeClr val="lt1"/>
                          </a:solidFill>
                          <a:latin typeface="Arial" panose="020B0604020202020204"/>
                          <a:ea typeface="宋体" panose="02010600030101010101" pitchFamily="2" charset="-122"/>
                        </a:defRPr>
                      </a:lvl1pPr>
                      <a:lvl2pPr marL="433705" algn="l" defTabSz="866775" rtl="0" eaLnBrk="1" latinLnBrk="0" hangingPunct="1">
                        <a:defRPr sz="1705" b="1" kern="1200">
                          <a:solidFill>
                            <a:schemeClr val="lt1"/>
                          </a:solidFill>
                          <a:latin typeface="Arial" panose="020B0604020202020204"/>
                          <a:ea typeface="宋体" panose="02010600030101010101" pitchFamily="2" charset="-122"/>
                        </a:defRPr>
                      </a:lvl2pPr>
                      <a:lvl3pPr marL="866775" algn="l" defTabSz="866775" rtl="0" eaLnBrk="1" latinLnBrk="0" hangingPunct="1">
                        <a:defRPr sz="1705" b="1" kern="1200">
                          <a:solidFill>
                            <a:schemeClr val="lt1"/>
                          </a:solidFill>
                          <a:latin typeface="Arial" panose="020B0604020202020204"/>
                          <a:ea typeface="宋体" panose="02010600030101010101" pitchFamily="2" charset="-122"/>
                        </a:defRPr>
                      </a:lvl3pPr>
                      <a:lvl4pPr marL="1300480" algn="l" defTabSz="866775" rtl="0" eaLnBrk="1" latinLnBrk="0" hangingPunct="1">
                        <a:defRPr sz="1705" b="1" kern="1200">
                          <a:solidFill>
                            <a:schemeClr val="lt1"/>
                          </a:solidFill>
                          <a:latin typeface="Arial" panose="020B0604020202020204"/>
                          <a:ea typeface="宋体" panose="02010600030101010101" pitchFamily="2" charset="-122"/>
                        </a:defRPr>
                      </a:lvl4pPr>
                      <a:lvl5pPr marL="1734185" algn="l" defTabSz="866775" rtl="0" eaLnBrk="1" latinLnBrk="0" hangingPunct="1">
                        <a:defRPr sz="1705" b="1" kern="1200">
                          <a:solidFill>
                            <a:schemeClr val="lt1"/>
                          </a:solidFill>
                          <a:latin typeface="Arial" panose="020B0604020202020204"/>
                          <a:ea typeface="宋体" panose="02010600030101010101" pitchFamily="2" charset="-122"/>
                        </a:defRPr>
                      </a:lvl5pPr>
                      <a:lvl6pPr marL="2167255" algn="l" defTabSz="866775" rtl="0" eaLnBrk="1" latinLnBrk="0" hangingPunct="1">
                        <a:defRPr sz="1705" b="1" kern="1200">
                          <a:solidFill>
                            <a:schemeClr val="lt1"/>
                          </a:solidFill>
                          <a:latin typeface="Arial" panose="020B0604020202020204"/>
                          <a:ea typeface="宋体" panose="02010600030101010101" pitchFamily="2" charset="-122"/>
                        </a:defRPr>
                      </a:lvl6pPr>
                      <a:lvl7pPr marL="2600960" algn="l" defTabSz="866775" rtl="0" eaLnBrk="1" latinLnBrk="0" hangingPunct="1">
                        <a:defRPr sz="1705" b="1" kern="1200">
                          <a:solidFill>
                            <a:schemeClr val="lt1"/>
                          </a:solidFill>
                          <a:latin typeface="Arial" panose="020B0604020202020204"/>
                          <a:ea typeface="宋体" panose="02010600030101010101" pitchFamily="2" charset="-122"/>
                        </a:defRPr>
                      </a:lvl7pPr>
                      <a:lvl8pPr marL="3034665" algn="l" defTabSz="866775" rtl="0" eaLnBrk="1" latinLnBrk="0" hangingPunct="1">
                        <a:defRPr sz="1705" b="1" kern="1200">
                          <a:solidFill>
                            <a:schemeClr val="lt1"/>
                          </a:solidFill>
                          <a:latin typeface="Arial" panose="020B0604020202020204"/>
                          <a:ea typeface="宋体" panose="02010600030101010101" pitchFamily="2" charset="-122"/>
                        </a:defRPr>
                      </a:lvl8pPr>
                      <a:lvl9pPr marL="3468370" algn="l" defTabSz="866775" rtl="0" eaLnBrk="1" latinLnBrk="0" hangingPunct="1">
                        <a:defRPr sz="1705" b="1" kern="1200">
                          <a:solidFill>
                            <a:schemeClr val="lt1"/>
                          </a:solidFill>
                          <a:latin typeface="Arial" panose="020B0604020202020204"/>
                          <a:ea typeface="宋体" panose="02010600030101010101" pitchFamily="2" charset="-122"/>
                        </a:defRPr>
                      </a:lvl9pPr>
                    </a:lstStyle>
                    <a:p>
                      <a:r>
                        <a:rPr lang="zh-CN" altLang="en-US" sz="1800" baseline="0" dirty="0">
                          <a:solidFill>
                            <a:schemeClr val="tx1"/>
                          </a:solidFill>
                          <a:latin typeface="楷体" panose="02010609060101010101" pitchFamily="49" charset="-122"/>
                          <a:ea typeface="楷体" panose="02010609060101010101" pitchFamily="49" charset="-122"/>
                        </a:rPr>
                        <a:t>公共选修课</a:t>
                      </a:r>
                      <a:endParaRPr lang="zh-CN" altLang="en-US" sz="1800" baseline="0" dirty="0">
                        <a:solidFill>
                          <a:schemeClr val="tx1"/>
                        </a:solidFill>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b="1" kern="1200">
                          <a:solidFill>
                            <a:schemeClr val="lt1"/>
                          </a:solidFill>
                          <a:latin typeface="Arial" panose="020B0604020202020204"/>
                          <a:ea typeface="宋体" panose="02010600030101010101" pitchFamily="2" charset="-122"/>
                        </a:defRPr>
                      </a:lvl1pPr>
                      <a:lvl2pPr marL="433705" algn="l" defTabSz="866775" rtl="0" eaLnBrk="1" latinLnBrk="0" hangingPunct="1">
                        <a:defRPr sz="1705" b="1" kern="1200">
                          <a:solidFill>
                            <a:schemeClr val="lt1"/>
                          </a:solidFill>
                          <a:latin typeface="Arial" panose="020B0604020202020204"/>
                          <a:ea typeface="宋体" panose="02010600030101010101" pitchFamily="2" charset="-122"/>
                        </a:defRPr>
                      </a:lvl2pPr>
                      <a:lvl3pPr marL="866775" algn="l" defTabSz="866775" rtl="0" eaLnBrk="1" latinLnBrk="0" hangingPunct="1">
                        <a:defRPr sz="1705" b="1" kern="1200">
                          <a:solidFill>
                            <a:schemeClr val="lt1"/>
                          </a:solidFill>
                          <a:latin typeface="Arial" panose="020B0604020202020204"/>
                          <a:ea typeface="宋体" panose="02010600030101010101" pitchFamily="2" charset="-122"/>
                        </a:defRPr>
                      </a:lvl3pPr>
                      <a:lvl4pPr marL="1300480" algn="l" defTabSz="866775" rtl="0" eaLnBrk="1" latinLnBrk="0" hangingPunct="1">
                        <a:defRPr sz="1705" b="1" kern="1200">
                          <a:solidFill>
                            <a:schemeClr val="lt1"/>
                          </a:solidFill>
                          <a:latin typeface="Arial" panose="020B0604020202020204"/>
                          <a:ea typeface="宋体" panose="02010600030101010101" pitchFamily="2" charset="-122"/>
                        </a:defRPr>
                      </a:lvl4pPr>
                      <a:lvl5pPr marL="1734185" algn="l" defTabSz="866775" rtl="0" eaLnBrk="1" latinLnBrk="0" hangingPunct="1">
                        <a:defRPr sz="1705" b="1" kern="1200">
                          <a:solidFill>
                            <a:schemeClr val="lt1"/>
                          </a:solidFill>
                          <a:latin typeface="Arial" panose="020B0604020202020204"/>
                          <a:ea typeface="宋体" panose="02010600030101010101" pitchFamily="2" charset="-122"/>
                        </a:defRPr>
                      </a:lvl5pPr>
                      <a:lvl6pPr marL="2167255" algn="l" defTabSz="866775" rtl="0" eaLnBrk="1" latinLnBrk="0" hangingPunct="1">
                        <a:defRPr sz="1705" b="1" kern="1200">
                          <a:solidFill>
                            <a:schemeClr val="lt1"/>
                          </a:solidFill>
                          <a:latin typeface="Arial" panose="020B0604020202020204"/>
                          <a:ea typeface="宋体" panose="02010600030101010101" pitchFamily="2" charset="-122"/>
                        </a:defRPr>
                      </a:lvl6pPr>
                      <a:lvl7pPr marL="2600960" algn="l" defTabSz="866775" rtl="0" eaLnBrk="1" latinLnBrk="0" hangingPunct="1">
                        <a:defRPr sz="1705" b="1" kern="1200">
                          <a:solidFill>
                            <a:schemeClr val="lt1"/>
                          </a:solidFill>
                          <a:latin typeface="Arial" panose="020B0604020202020204"/>
                          <a:ea typeface="宋体" panose="02010600030101010101" pitchFamily="2" charset="-122"/>
                        </a:defRPr>
                      </a:lvl7pPr>
                      <a:lvl8pPr marL="3034665" algn="l" defTabSz="866775" rtl="0" eaLnBrk="1" latinLnBrk="0" hangingPunct="1">
                        <a:defRPr sz="1705" b="1" kern="1200">
                          <a:solidFill>
                            <a:schemeClr val="lt1"/>
                          </a:solidFill>
                          <a:latin typeface="Arial" panose="020B0604020202020204"/>
                          <a:ea typeface="宋体" panose="02010600030101010101" pitchFamily="2" charset="-122"/>
                        </a:defRPr>
                      </a:lvl8pPr>
                      <a:lvl9pPr marL="3468370" algn="l" defTabSz="866775" rtl="0" eaLnBrk="1" latinLnBrk="0" hangingPunct="1">
                        <a:defRPr sz="1705" b="1" kern="1200">
                          <a:solidFill>
                            <a:schemeClr val="lt1"/>
                          </a:solidFill>
                          <a:latin typeface="Arial" panose="020B0604020202020204"/>
                          <a:ea typeface="宋体" panose="02010600030101010101" pitchFamily="2" charset="-122"/>
                        </a:defRPr>
                      </a:lvl9pPr>
                    </a:lstStyle>
                    <a:p>
                      <a:r>
                        <a:rPr lang="zh-CN" altLang="en-US" sz="1800" baseline="0" dirty="0">
                          <a:solidFill>
                            <a:schemeClr val="tx1"/>
                          </a:solidFill>
                          <a:latin typeface="楷体" panose="02010609060101010101" pitchFamily="49" charset="-122"/>
                          <a:ea typeface="楷体" panose="02010609060101010101" pitchFamily="49" charset="-122"/>
                        </a:rPr>
                        <a:t>总学分</a:t>
                      </a:r>
                      <a:endParaRPr lang="zh-CN" altLang="en-US" sz="1800" baseline="0" dirty="0">
                        <a:solidFill>
                          <a:schemeClr val="tx1"/>
                        </a:solidFill>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BBE0E3">
                        <a:lumMod val="90000"/>
                      </a:srgbClr>
                    </a:solidFill>
                  </a:tcPr>
                </a:tc>
              </a:tr>
              <a:tr h="493097">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r>
                        <a:rPr lang="zh-CN" altLang="en-US" sz="1800" b="1" dirty="0">
                          <a:latin typeface="楷体" panose="02010609060101010101" pitchFamily="49" charset="-122"/>
                          <a:ea typeface="楷体" panose="02010609060101010101" pitchFamily="49" charset="-122"/>
                        </a:rPr>
                        <a:t>统招博士</a:t>
                      </a:r>
                      <a:endParaRPr lang="zh-CN" altLang="en-US" sz="1800" b="1"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5</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2</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ap="flat" cmpd="sng" algn="ctr">
                      <a:solidFill>
                        <a:srgbClr val="FFFFFF"/>
                      </a:solidFill>
                      <a:prstDash val="solid"/>
                      <a:round/>
                      <a:headEnd type="none" w="med" len="med"/>
                      <a:tailEnd type="none" w="med" len="med"/>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p>
                      <a:pPr algn="ctr"/>
                      <a:r>
                        <a:rPr lang="en-US" altLang="zh-CN" dirty="0"/>
                        <a:t>2</a:t>
                      </a:r>
                      <a:endParaRPr lang="zh-CN" dirty="0"/>
                    </a:p>
                  </a:txBody>
                  <a:tcPr marL="91444" marR="91444" marT="45714" marB="45714" anchor="ctr">
                    <a:lnL w="12700" cap="flat" cmpd="sng" algn="ctr">
                      <a:solidFill>
                        <a:srgbClr val="FFFFFF"/>
                      </a:solidFill>
                      <a:prstDash val="solid"/>
                      <a:round/>
                      <a:headEnd type="none" w="med" len="med"/>
                      <a:tailEnd type="none" w="med" len="med"/>
                    </a:lnL>
                    <a:lnR w="12700" cmpd="sng">
                      <a:solidFill>
                        <a:srgbClr val="FFFFFF"/>
                      </a:solidFill>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2</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ap="flat" cmpd="sng" algn="ctr">
                      <a:solidFill>
                        <a:srgbClr val="FFFFFF"/>
                      </a:solidFill>
                      <a:prstDash val="solid"/>
                      <a:round/>
                      <a:headEnd type="none" w="med" len="med"/>
                      <a:tailEnd type="none" w="med" len="med"/>
                    </a:lnL>
                    <a:lnR w="12700" cmpd="sng">
                      <a:solidFill>
                        <a:srgbClr val="FFFFFF"/>
                      </a:solidFill>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2</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0</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≥13</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r>
              <a:tr h="523444">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r>
                        <a:rPr lang="zh-CN" altLang="en-US" sz="1800" b="1" dirty="0">
                          <a:latin typeface="楷体" panose="02010609060101010101" pitchFamily="49" charset="-122"/>
                          <a:ea typeface="楷体" panose="02010609060101010101" pitchFamily="49" charset="-122"/>
                        </a:rPr>
                        <a:t>硕博连读</a:t>
                      </a:r>
                      <a:endParaRPr lang="zh-CN" altLang="en-US" sz="1800" b="1"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6</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4</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5</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4</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2</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2</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kumimoji="0" lang="en-US"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a:t>
                      </a:r>
                      <a:r>
                        <a:rPr lang="en-US" altLang="zh-CN" sz="1800" dirty="0">
                          <a:latin typeface="楷体" panose="02010609060101010101" pitchFamily="49" charset="-122"/>
                          <a:ea typeface="楷体" panose="02010609060101010101" pitchFamily="49" charset="-122"/>
                        </a:rPr>
                        <a:t>23</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r>
              <a:tr h="434028">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r>
                        <a:rPr lang="zh-CN" altLang="en-US" sz="1800" b="1" dirty="0">
                          <a:latin typeface="楷体" panose="02010609060101010101" pitchFamily="49" charset="-122"/>
                          <a:ea typeface="楷体" panose="02010609060101010101" pitchFamily="49" charset="-122"/>
                        </a:rPr>
                        <a:t>本科直博</a:t>
                      </a:r>
                      <a:endParaRPr lang="zh-CN" altLang="en-US" sz="1800" b="1"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5</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4</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5</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4</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ap="flat" cmpd="sng" algn="ctr">
                      <a:solidFill>
                        <a:srgbClr val="FFFFFF"/>
                      </a:solidFill>
                      <a:prstDash val="solid"/>
                      <a:round/>
                      <a:headEnd type="none" w="med" len="med"/>
                      <a:tailEnd type="none" w="med" len="med"/>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2</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lang="en-US" altLang="zh-CN" sz="1800" dirty="0">
                          <a:latin typeface="楷体" panose="02010609060101010101" pitchFamily="49" charset="-122"/>
                          <a:ea typeface="楷体" panose="02010609060101010101" pitchFamily="49" charset="-122"/>
                        </a:rPr>
                        <a:t>2</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c>
                  <a:txBody>
                    <a:bodyPr/>
                    <a:lstStyle>
                      <a:lvl1pPr marL="0" algn="l" defTabSz="866775" rtl="0" eaLnBrk="1" latinLnBrk="0" hangingPunct="1">
                        <a:defRPr sz="1705" kern="1200">
                          <a:solidFill>
                            <a:schemeClr val="dk1"/>
                          </a:solidFill>
                          <a:latin typeface="Arial" panose="020B0604020202020204"/>
                          <a:ea typeface="宋体" panose="02010600030101010101" pitchFamily="2" charset="-122"/>
                        </a:defRPr>
                      </a:lvl1pPr>
                      <a:lvl2pPr marL="433705" algn="l" defTabSz="866775" rtl="0" eaLnBrk="1" latinLnBrk="0" hangingPunct="1">
                        <a:defRPr sz="1705" kern="1200">
                          <a:solidFill>
                            <a:schemeClr val="dk1"/>
                          </a:solidFill>
                          <a:latin typeface="Arial" panose="020B0604020202020204"/>
                          <a:ea typeface="宋体" panose="02010600030101010101" pitchFamily="2" charset="-122"/>
                        </a:defRPr>
                      </a:lvl2pPr>
                      <a:lvl3pPr marL="866775" algn="l" defTabSz="866775" rtl="0" eaLnBrk="1" latinLnBrk="0" hangingPunct="1">
                        <a:defRPr sz="1705" kern="1200">
                          <a:solidFill>
                            <a:schemeClr val="dk1"/>
                          </a:solidFill>
                          <a:latin typeface="Arial" panose="020B0604020202020204"/>
                          <a:ea typeface="宋体" panose="02010600030101010101" pitchFamily="2" charset="-122"/>
                        </a:defRPr>
                      </a:lvl3pPr>
                      <a:lvl4pPr marL="1300480" algn="l" defTabSz="866775" rtl="0" eaLnBrk="1" latinLnBrk="0" hangingPunct="1">
                        <a:defRPr sz="1705" kern="1200">
                          <a:solidFill>
                            <a:schemeClr val="dk1"/>
                          </a:solidFill>
                          <a:latin typeface="Arial" panose="020B0604020202020204"/>
                          <a:ea typeface="宋体" panose="02010600030101010101" pitchFamily="2" charset="-122"/>
                        </a:defRPr>
                      </a:lvl4pPr>
                      <a:lvl5pPr marL="1734185" algn="l" defTabSz="866775" rtl="0" eaLnBrk="1" latinLnBrk="0" hangingPunct="1">
                        <a:defRPr sz="1705" kern="1200">
                          <a:solidFill>
                            <a:schemeClr val="dk1"/>
                          </a:solidFill>
                          <a:latin typeface="Arial" panose="020B0604020202020204"/>
                          <a:ea typeface="宋体" panose="02010600030101010101" pitchFamily="2" charset="-122"/>
                        </a:defRPr>
                      </a:lvl5pPr>
                      <a:lvl6pPr marL="2167255" algn="l" defTabSz="866775" rtl="0" eaLnBrk="1" latinLnBrk="0" hangingPunct="1">
                        <a:defRPr sz="1705" kern="1200">
                          <a:solidFill>
                            <a:schemeClr val="dk1"/>
                          </a:solidFill>
                          <a:latin typeface="Arial" panose="020B0604020202020204"/>
                          <a:ea typeface="宋体" panose="02010600030101010101" pitchFamily="2" charset="-122"/>
                        </a:defRPr>
                      </a:lvl6pPr>
                      <a:lvl7pPr marL="2600960" algn="l" defTabSz="866775" rtl="0" eaLnBrk="1" latinLnBrk="0" hangingPunct="1">
                        <a:defRPr sz="1705" kern="1200">
                          <a:solidFill>
                            <a:schemeClr val="dk1"/>
                          </a:solidFill>
                          <a:latin typeface="Arial" panose="020B0604020202020204"/>
                          <a:ea typeface="宋体" panose="02010600030101010101" pitchFamily="2" charset="-122"/>
                        </a:defRPr>
                      </a:lvl7pPr>
                      <a:lvl8pPr marL="3034665" algn="l" defTabSz="866775" rtl="0" eaLnBrk="1" latinLnBrk="0" hangingPunct="1">
                        <a:defRPr sz="1705" kern="1200">
                          <a:solidFill>
                            <a:schemeClr val="dk1"/>
                          </a:solidFill>
                          <a:latin typeface="Arial" panose="020B0604020202020204"/>
                          <a:ea typeface="宋体" panose="02010600030101010101" pitchFamily="2" charset="-122"/>
                        </a:defRPr>
                      </a:lvl8pPr>
                      <a:lvl9pPr marL="3468370" algn="l" defTabSz="866775" rtl="0" eaLnBrk="1" latinLnBrk="0" hangingPunct="1">
                        <a:defRPr sz="1705" kern="1200">
                          <a:solidFill>
                            <a:schemeClr val="dk1"/>
                          </a:solidFill>
                          <a:latin typeface="Arial" panose="020B0604020202020204"/>
                          <a:ea typeface="宋体" panose="02010600030101010101" pitchFamily="2" charset="-122"/>
                        </a:defRPr>
                      </a:lvl9pPr>
                    </a:lstStyle>
                    <a:p>
                      <a:pPr algn="ctr"/>
                      <a:r>
                        <a:rPr kumimoji="0" lang="en-US" altLang="zh-CN" sz="1800" b="0"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rPr>
                        <a:t>≥</a:t>
                      </a:r>
                      <a:r>
                        <a:rPr lang="en-US" altLang="zh-CN" sz="1800" dirty="0">
                          <a:latin typeface="楷体" panose="02010609060101010101" pitchFamily="49" charset="-122"/>
                          <a:ea typeface="楷体" panose="02010609060101010101" pitchFamily="49" charset="-122"/>
                        </a:rPr>
                        <a:t>22</a:t>
                      </a:r>
                      <a:endParaRPr lang="zh-CN" altLang="en-US" sz="1800" dirty="0">
                        <a:latin typeface="楷体" panose="02010609060101010101" pitchFamily="49" charset="-122"/>
                        <a:ea typeface="楷体" panose="02010609060101010101" pitchFamily="49" charset="-122"/>
                      </a:endParaRPr>
                    </a:p>
                  </a:txBody>
                  <a:tcPr marL="91444" marR="91444" marT="45714" marB="45714"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BE0E3">
                        <a:lumMod val="90000"/>
                      </a:srgbClr>
                    </a:solidFill>
                  </a:tcPr>
                </a:tc>
              </a:tr>
            </a:tbl>
          </a:graphicData>
        </a:graphic>
      </p:graphicFrame>
      <p:sp>
        <p:nvSpPr>
          <p:cNvPr id="4" name="矩形 3"/>
          <p:cNvSpPr/>
          <p:nvPr/>
        </p:nvSpPr>
        <p:spPr>
          <a:xfrm>
            <a:off x="3978557" y="1766520"/>
            <a:ext cx="5327599" cy="598690"/>
          </a:xfrm>
          <a:prstGeom prst="rect">
            <a:avLst/>
          </a:prstGeom>
        </p:spPr>
        <p:txBody>
          <a:bodyPr wrap="square">
            <a:spAutoFit/>
          </a:bodyPr>
          <a:lstStyle/>
          <a:p>
            <a:pPr lvl="0" eaLnBrk="0" fontAlgn="base" hangingPunct="0">
              <a:lnSpc>
                <a:spcPct val="150000"/>
              </a:lnSpc>
              <a:spcBef>
                <a:spcPct val="0"/>
              </a:spcBef>
              <a:spcAft>
                <a:spcPct val="0"/>
              </a:spcAft>
              <a:defRPr/>
            </a:pPr>
            <a:r>
              <a:rPr lang="zh-CN" altLang="en-US" sz="2600" b="1" kern="0" dirty="0">
                <a:solidFill>
                  <a:srgbClr val="000000"/>
                </a:solidFill>
                <a:latin typeface="楷体" panose="02010609060101010101" pitchFamily="49" charset="-122"/>
                <a:ea typeface="楷体" panose="02010609060101010101" pitchFamily="49" charset="-122"/>
              </a:rPr>
              <a:t>学校对各课程类别的最低学分要求</a:t>
            </a:r>
            <a:endParaRPr lang="en-US" altLang="zh-CN" sz="2600" b="1" kern="0" dirty="0">
              <a:solidFill>
                <a:srgbClr val="000000"/>
              </a:solidFill>
              <a:latin typeface="楷体" panose="02010609060101010101" pitchFamily="49" charset="-122"/>
              <a:ea typeface="楷体" panose="02010609060101010101" pitchFamily="49" charset="-122"/>
            </a:endParaRPr>
          </a:p>
        </p:txBody>
      </p:sp>
      <p:sp>
        <p:nvSpPr>
          <p:cNvPr id="14" name="标题 1"/>
          <p:cNvSpPr txBox="1"/>
          <p:nvPr/>
        </p:nvSpPr>
        <p:spPr>
          <a:xfrm>
            <a:off x="1424893" y="319210"/>
            <a:ext cx="8562486" cy="582074"/>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400" b="1" dirty="0">
                <a:solidFill>
                  <a:srgbClr val="FFFF00"/>
                </a:solidFill>
                <a:latin typeface="华文新魏" panose="02010800040101010101" pitchFamily="2" charset="-122"/>
                <a:ea typeface="华文新魏" panose="02010800040101010101" pitchFamily="2" charset="-122"/>
              </a:rPr>
              <a:t>四</a:t>
            </a:r>
            <a:r>
              <a:rPr lang="zh-CN" altLang="zh-CN" sz="4400" b="1" dirty="0">
                <a:solidFill>
                  <a:srgbClr val="FFFF00"/>
                </a:solidFill>
                <a:latin typeface="华文新魏" panose="02010800040101010101" pitchFamily="2" charset="-122"/>
                <a:ea typeface="华文新魏" panose="02010800040101010101" pitchFamily="2" charset="-122"/>
              </a:rPr>
              <a:t>、课程学习</a:t>
            </a:r>
            <a:r>
              <a:rPr lang="zh-CN" altLang="en-US" sz="3800" b="1" dirty="0">
                <a:solidFill>
                  <a:srgbClr val="FFFF00"/>
                </a:solidFill>
                <a:latin typeface="华文新魏" panose="02010800040101010101" pitchFamily="2" charset="-122"/>
                <a:ea typeface="华文新魏" panose="02010800040101010101" pitchFamily="2" charset="-122"/>
              </a:rPr>
              <a:t>（</a:t>
            </a:r>
            <a:r>
              <a:rPr lang="zh-CN" altLang="en-US" sz="3800" b="1" dirty="0" smtClean="0">
                <a:solidFill>
                  <a:srgbClr val="FFFF00"/>
                </a:solidFill>
                <a:latin typeface="华文新魏" panose="02010800040101010101" pitchFamily="2" charset="-122"/>
                <a:ea typeface="华文新魏" panose="02010800040101010101" pitchFamily="2" charset="-122"/>
              </a:rPr>
              <a:t>课程体系与</a:t>
            </a:r>
            <a:r>
              <a:rPr lang="zh-CN" altLang="en-US" sz="3800" b="1" dirty="0">
                <a:solidFill>
                  <a:srgbClr val="FFFF00"/>
                </a:solidFill>
                <a:latin typeface="华文新魏" panose="02010800040101010101" pitchFamily="2" charset="-122"/>
                <a:ea typeface="华文新魏" panose="02010800040101010101" pitchFamily="2" charset="-122"/>
              </a:rPr>
              <a:t>学分要求）</a:t>
            </a:r>
            <a:endParaRPr lang="zh-CN" altLang="en-US" sz="3800" b="1" dirty="0">
              <a:solidFill>
                <a:srgbClr val="FFFF00"/>
              </a:solidFill>
              <a:latin typeface="华文新魏" panose="02010800040101010101" pitchFamily="2" charset="-122"/>
              <a:ea typeface="华文新魏" panose="02010800040101010101" pitchFamily="2" charset="-122"/>
            </a:endParaRPr>
          </a:p>
        </p:txBody>
      </p:sp>
      <p:sp>
        <p:nvSpPr>
          <p:cNvPr id="15" name="文本框 3"/>
          <p:cNvSpPr txBox="1"/>
          <p:nvPr/>
        </p:nvSpPr>
        <p:spPr>
          <a:xfrm>
            <a:off x="1141600" y="5105510"/>
            <a:ext cx="9847061" cy="692497"/>
          </a:xfrm>
          <a:prstGeom prst="rect">
            <a:avLst/>
          </a:prstGeom>
          <a:noFill/>
        </p:spPr>
        <p:txBody>
          <a:bodyPr wrap="square" rtlCol="0">
            <a:spAutoFit/>
          </a:bodyPr>
          <a:lstStyle/>
          <a:p>
            <a:pPr>
              <a:lnSpc>
                <a:spcPct val="150000"/>
              </a:lnSpc>
            </a:pPr>
            <a:r>
              <a:rPr lang="zh-CN" altLang="en-US" sz="2600" b="1" dirty="0">
                <a:solidFill>
                  <a:srgbClr val="FF0000"/>
                </a:solidFill>
                <a:latin typeface="楷体" panose="02010609060101010101" pitchFamily="49" charset="-122"/>
                <a:ea typeface="楷体" panose="02010609060101010101" pitchFamily="49" charset="-122"/>
              </a:rPr>
              <a:t>学生课程修读的学分要求，按照所在学科专业培养方案规定执行。</a:t>
            </a:r>
            <a:endParaRPr lang="zh-CN" altLang="en-US" sz="2600" b="1" dirty="0">
              <a:solidFill>
                <a:srgbClr val="FF0000"/>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034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标题 1"/>
          <p:cNvSpPr txBox="1"/>
          <p:nvPr/>
        </p:nvSpPr>
        <p:spPr>
          <a:xfrm>
            <a:off x="1508801" y="376643"/>
            <a:ext cx="7313295" cy="582074"/>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四</a:t>
            </a:r>
            <a:r>
              <a:rPr lang="zh-CN" altLang="zh-CN" sz="4000" b="1" dirty="0">
                <a:solidFill>
                  <a:srgbClr val="FFFF00"/>
                </a:solidFill>
                <a:latin typeface="华文新魏" panose="02010800040101010101" pitchFamily="2" charset="-122"/>
                <a:ea typeface="华文新魏" panose="02010800040101010101" pitchFamily="2" charset="-122"/>
              </a:rPr>
              <a:t>、课程学习</a:t>
            </a:r>
            <a:r>
              <a:rPr lang="zh-CN" altLang="en-US" sz="3000" b="1" dirty="0">
                <a:solidFill>
                  <a:srgbClr val="FFFF00"/>
                </a:solidFill>
                <a:latin typeface="华文新魏" panose="02010800040101010101" pitchFamily="2" charset="-122"/>
                <a:ea typeface="华文新魏" panose="02010800040101010101" pitchFamily="2" charset="-122"/>
              </a:rPr>
              <a:t>（</a:t>
            </a:r>
            <a:r>
              <a:rPr lang="zh-CN" altLang="en-US" sz="3000" b="1" dirty="0" smtClean="0">
                <a:solidFill>
                  <a:srgbClr val="FFFF00"/>
                </a:solidFill>
                <a:latin typeface="华文新魏" panose="02010800040101010101" pitchFamily="2" charset="-122"/>
                <a:ea typeface="华文新魏" panose="02010800040101010101" pitchFamily="2" charset="-122"/>
              </a:rPr>
              <a:t>课程卓越与重点打造）</a:t>
            </a:r>
            <a:endParaRPr lang="zh-CN" altLang="en-US" sz="3000" b="1" dirty="0">
              <a:solidFill>
                <a:srgbClr val="FFFF00"/>
              </a:solidFill>
              <a:latin typeface="华文新魏" panose="02010800040101010101" pitchFamily="2" charset="-122"/>
              <a:ea typeface="华文新魏" panose="02010800040101010101" pitchFamily="2" charset="-122"/>
            </a:endParaRPr>
          </a:p>
        </p:txBody>
      </p:sp>
      <p:grpSp>
        <p:nvGrpSpPr>
          <p:cNvPr id="9" name="组合 8"/>
          <p:cNvGrpSpPr/>
          <p:nvPr/>
        </p:nvGrpSpPr>
        <p:grpSpPr>
          <a:xfrm>
            <a:off x="1608487" y="1674055"/>
            <a:ext cx="6418521" cy="4844212"/>
            <a:chOff x="952649" y="1493062"/>
            <a:chExt cx="7960124" cy="5095606"/>
          </a:xfrm>
        </p:grpSpPr>
        <p:sp>
          <p:nvSpPr>
            <p:cNvPr id="10" name="Round Same Side Corner Rectangle 35"/>
            <p:cNvSpPr/>
            <p:nvPr/>
          </p:nvSpPr>
          <p:spPr>
            <a:xfrm rot="5400000">
              <a:off x="2274342" y="865217"/>
              <a:ext cx="601580" cy="3177779"/>
            </a:xfrm>
            <a:prstGeom prst="round2SameRect">
              <a:avLst>
                <a:gd name="adj1" fmla="val 48778"/>
                <a:gd name="adj2" fmla="val 0"/>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55980"/>
              <a:endParaRPr lang="bg-BG">
                <a:solidFill>
                  <a:srgbClr val="297F9D"/>
                </a:solidFill>
                <a:latin typeface="Calibri" panose="020F0502020204030204"/>
              </a:endParaRPr>
            </a:p>
          </p:txBody>
        </p:sp>
        <p:sp>
          <p:nvSpPr>
            <p:cNvPr id="11" name="Rectangle 37"/>
            <p:cNvSpPr/>
            <p:nvPr/>
          </p:nvSpPr>
          <p:spPr>
            <a:xfrm>
              <a:off x="952649" y="2240623"/>
              <a:ext cx="2519209" cy="388499"/>
            </a:xfrm>
            <a:prstGeom prst="rect">
              <a:avLst/>
            </a:prstGeom>
          </p:spPr>
          <p:txBody>
            <a:bodyPr wrap="none">
              <a:spAutoFit/>
            </a:bodyPr>
            <a:lstStyle/>
            <a:p>
              <a:r>
                <a:rPr lang="zh-CN" altLang="en-US" b="1" dirty="0">
                  <a:solidFill>
                    <a:schemeClr val="bg1"/>
                  </a:solidFill>
                  <a:latin typeface="微软雅黑" panose="020B0503020204020204" pitchFamily="34" charset="-122"/>
                  <a:ea typeface="微软雅黑" panose="020B0503020204020204" pitchFamily="34" charset="-122"/>
                </a:rPr>
                <a:t>重点打造三类课程</a:t>
              </a:r>
              <a:endParaRPr lang="zh-CN" altLang="en-US" b="1" dirty="0">
                <a:solidFill>
                  <a:schemeClr val="bg1"/>
                </a:solidFill>
                <a:latin typeface="微软雅黑" panose="020B0503020204020204" pitchFamily="34" charset="-122"/>
                <a:ea typeface="微软雅黑" panose="020B0503020204020204" pitchFamily="34" charset="-122"/>
              </a:endParaRPr>
            </a:p>
          </p:txBody>
        </p:sp>
        <p:graphicFrame>
          <p:nvGraphicFramePr>
            <p:cNvPr id="12" name="图示 11"/>
            <p:cNvGraphicFramePr/>
            <p:nvPr/>
          </p:nvGraphicFramePr>
          <p:xfrm>
            <a:off x="2146213" y="1493062"/>
            <a:ext cx="6766560" cy="50956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sp>
        <p:nvSpPr>
          <p:cNvPr id="13" name="文本框 12"/>
          <p:cNvSpPr txBox="1"/>
          <p:nvPr/>
        </p:nvSpPr>
        <p:spPr>
          <a:xfrm>
            <a:off x="6583656" y="2015032"/>
            <a:ext cx="4757352" cy="923330"/>
          </a:xfrm>
          <a:prstGeom prst="rect">
            <a:avLst/>
          </a:prstGeom>
          <a:noFill/>
        </p:spPr>
        <p:txBody>
          <a:bodyPr wrap="square">
            <a:spAutoFit/>
          </a:bodyPr>
          <a:lstStyle/>
          <a:p>
            <a:pPr>
              <a:lnSpc>
                <a:spcPct val="150000"/>
              </a:lnSpc>
            </a:pP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以</a:t>
            </a:r>
            <a:r>
              <a:rPr lang="zh-CN" altLang="en-US"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学科交叉融合</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研究导向、思维导向</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为特色，</a:t>
            </a:r>
            <a:r>
              <a:rPr lang="zh-CN" altLang="zh-CN" b="1" kern="100" dirty="0">
                <a:latin typeface="微软雅黑" panose="020B0503020204020204" pitchFamily="34" charset="-122"/>
                <a:ea typeface="微软雅黑" panose="020B0503020204020204" pitchFamily="34" charset="-122"/>
                <a:cs typeface="Times New Roman" panose="02020603050405020304" pitchFamily="18" charset="0"/>
              </a:rPr>
              <a:t>建设</a:t>
            </a:r>
            <a:r>
              <a:rPr lang="en-US" altLang="zh-CN"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10</a:t>
            </a:r>
            <a:r>
              <a:rPr lang="zh-CN" altLang="en-US"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门</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人类思维与学科史论系列课程</a:t>
            </a:r>
            <a:endParaRPr lang="zh-CN" altLang="en-US" dirty="0"/>
          </a:p>
        </p:txBody>
      </p:sp>
      <p:sp>
        <p:nvSpPr>
          <p:cNvPr id="14" name="文本框 13"/>
          <p:cNvSpPr txBox="1"/>
          <p:nvPr/>
        </p:nvSpPr>
        <p:spPr>
          <a:xfrm>
            <a:off x="7129281" y="3554445"/>
            <a:ext cx="4211727" cy="923330"/>
          </a:xfrm>
          <a:prstGeom prst="rect">
            <a:avLst/>
          </a:prstGeom>
          <a:noFill/>
        </p:spPr>
        <p:txBody>
          <a:bodyPr wrap="square">
            <a:spAutoFit/>
          </a:bodyPr>
          <a:lstStyle/>
          <a:p>
            <a:pPr>
              <a:lnSpc>
                <a:spcPct val="150000"/>
              </a:lnSpc>
            </a:pP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聚焦</a:t>
            </a:r>
            <a:r>
              <a:rPr lang="zh-CN" altLang="en-US"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思维能力培养</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和</a:t>
            </a:r>
            <a:r>
              <a:rPr lang="zh-CN" altLang="en-US"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研究方法传授</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zh-CN" b="1" kern="100" dirty="0">
                <a:latin typeface="微软雅黑" panose="020B0503020204020204" pitchFamily="34" charset="-122"/>
                <a:ea typeface="微软雅黑" panose="020B0503020204020204" pitchFamily="34" charset="-122"/>
                <a:cs typeface="Times New Roman" panose="02020603050405020304" pitchFamily="18" charset="0"/>
              </a:rPr>
              <a:t>改造</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提升一批通识课程</a:t>
            </a:r>
            <a:endParaRPr lang="zh-CN" altLang="en-US" dirty="0"/>
          </a:p>
        </p:txBody>
      </p:sp>
      <p:sp>
        <p:nvSpPr>
          <p:cNvPr id="15" name="文本框 14"/>
          <p:cNvSpPr txBox="1"/>
          <p:nvPr/>
        </p:nvSpPr>
        <p:spPr>
          <a:xfrm>
            <a:off x="7870703" y="4967127"/>
            <a:ext cx="3430550" cy="1338828"/>
          </a:xfrm>
          <a:prstGeom prst="rect">
            <a:avLst/>
          </a:prstGeom>
          <a:noFill/>
        </p:spPr>
        <p:txBody>
          <a:bodyPr wrap="square">
            <a:spAutoFit/>
          </a:bodyPr>
          <a:lstStyle/>
          <a:p>
            <a:pPr>
              <a:lnSpc>
                <a:spcPct val="150000"/>
              </a:lnSpc>
            </a:pP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重组打造一批</a:t>
            </a:r>
            <a:r>
              <a:rPr lang="zh-CN" altLang="zh-CN"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本</a:t>
            </a:r>
            <a:r>
              <a:rPr lang="zh-CN" altLang="en-US"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研</a:t>
            </a:r>
            <a:r>
              <a:rPr lang="zh-CN" altLang="zh-CN"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贯通</a:t>
            </a:r>
            <a:r>
              <a:rPr lang="zh-CN" altLang="zh-CN" b="1" kern="100" dirty="0">
                <a:latin typeface="微软雅黑" panose="020B0503020204020204" pitchFamily="34" charset="-122"/>
                <a:ea typeface="微软雅黑" panose="020B0503020204020204" pitchFamily="34" charset="-122"/>
                <a:cs typeface="Times New Roman" panose="02020603050405020304" pitchFamily="18" charset="0"/>
              </a:rPr>
              <a:t>的</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核心</a:t>
            </a:r>
            <a:r>
              <a:rPr lang="zh-CN" altLang="zh-CN" b="1" kern="100" dirty="0">
                <a:latin typeface="微软雅黑" panose="020B0503020204020204" pitchFamily="34" charset="-122"/>
                <a:ea typeface="微软雅黑" panose="020B0503020204020204" pitchFamily="34" charset="-122"/>
                <a:cs typeface="Times New Roman" panose="02020603050405020304" pitchFamily="18" charset="0"/>
              </a:rPr>
              <a:t>课程、</a:t>
            </a:r>
            <a:r>
              <a:rPr lang="zh-CN" altLang="zh-CN"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前沿导向</a:t>
            </a:r>
            <a:r>
              <a:rPr lang="zh-CN" altLang="zh-CN" b="1" kern="100" dirty="0">
                <a:latin typeface="微软雅黑" panose="020B0503020204020204" pitchFamily="34" charset="-122"/>
                <a:ea typeface="微软雅黑" panose="020B0503020204020204" pitchFamily="34" charset="-122"/>
                <a:cs typeface="Times New Roman" panose="02020603050405020304" pitchFamily="18" charset="0"/>
              </a:rPr>
              <a:t>的专业课程</a:t>
            </a:r>
            <a:r>
              <a:rPr lang="zh-CN" altLang="en-US" b="1" kern="100" dirty="0">
                <a:latin typeface="微软雅黑" panose="020B0503020204020204" pitchFamily="34" charset="-122"/>
                <a:ea typeface="微软雅黑" panose="020B0503020204020204" pitchFamily="34" charset="-122"/>
                <a:cs typeface="Times New Roman" panose="02020603050405020304" pitchFamily="18" charset="0"/>
              </a:rPr>
              <a:t>和</a:t>
            </a:r>
            <a:r>
              <a:rPr lang="zh-CN" altLang="zh-CN"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研究导向</a:t>
            </a:r>
            <a:r>
              <a:rPr lang="zh-CN" altLang="zh-CN" b="1" kern="100" dirty="0">
                <a:latin typeface="微软雅黑" panose="020B0503020204020204" pitchFamily="34" charset="-122"/>
                <a:ea typeface="微软雅黑" panose="020B0503020204020204" pitchFamily="34" charset="-122"/>
                <a:cs typeface="Times New Roman" panose="02020603050405020304" pitchFamily="18" charset="0"/>
              </a:rPr>
              <a:t>的方法类课程</a:t>
            </a:r>
            <a:endParaRPr lang="zh-CN" alt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 name="文本框 3"/>
          <p:cNvSpPr txBox="1"/>
          <p:nvPr/>
        </p:nvSpPr>
        <p:spPr>
          <a:xfrm>
            <a:off x="1519955" y="2032874"/>
            <a:ext cx="9959282" cy="3978012"/>
          </a:xfrm>
          <a:prstGeom prst="rect">
            <a:avLst/>
          </a:prstGeom>
          <a:noFill/>
        </p:spPr>
        <p:txBody>
          <a:bodyPr wrap="square" rtlCol="0">
            <a:spAutoFit/>
          </a:bodyPr>
          <a:lstStyle/>
          <a:p>
            <a:pPr>
              <a:lnSpc>
                <a:spcPts val="2700"/>
              </a:lnSpc>
            </a:pPr>
            <a:r>
              <a:rPr lang="en-US" altLang="zh-CN" sz="2000" b="1" dirty="0">
                <a:solidFill>
                  <a:srgbClr val="0070C0"/>
                </a:solidFill>
                <a:latin typeface="楷体" panose="02010609060101010101" pitchFamily="49" charset="-122"/>
                <a:ea typeface="楷体" panose="02010609060101010101" pitchFamily="49" charset="-122"/>
                <a:cs typeface="楷体" panose="02010609060101010101" pitchFamily="49" charset="-122"/>
              </a:rPr>
              <a:t>   </a:t>
            </a:r>
            <a:r>
              <a:rPr lang="en-US" altLang="zh-CN" sz="2200" b="1" dirty="0">
                <a:solidFill>
                  <a:srgbClr val="0070C0"/>
                </a:solidFill>
                <a:latin typeface="楷体" panose="02010609060101010101" pitchFamily="49" charset="-122"/>
                <a:ea typeface="楷体" panose="02010609060101010101" pitchFamily="49" charset="-122"/>
                <a:cs typeface="楷体" panose="02010609060101010101" pitchFamily="49" charset="-122"/>
              </a:rPr>
              <a:t>1</a:t>
            </a:r>
            <a:r>
              <a:rPr lang="zh-CN" altLang="en-US" sz="2200" b="1" dirty="0">
                <a:solidFill>
                  <a:srgbClr val="0070C0"/>
                </a:solidFill>
                <a:latin typeface="楷体" panose="02010609060101010101" pitchFamily="49" charset="-122"/>
                <a:ea typeface="楷体" panose="02010609060101010101" pitchFamily="49" charset="-122"/>
                <a:cs typeface="楷体" panose="02010609060101010101" pitchFamily="49" charset="-122"/>
              </a:rPr>
              <a:t>、学位公共课（必修）</a:t>
            </a:r>
            <a:endParaRPr lang="zh-CN" altLang="en-US" sz="2200" b="1"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nSpc>
                <a:spcPts val="2700"/>
              </a:lnSpc>
            </a:pPr>
            <a:r>
              <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rPr>
              <a:t>   （</a:t>
            </a:r>
            <a:r>
              <a:rPr lang="en-US" altLang="zh-CN" dirty="0">
                <a:solidFill>
                  <a:srgbClr val="FF0000"/>
                </a:solidFill>
                <a:latin typeface="楷体" panose="02010609060101010101" pitchFamily="49" charset="-122"/>
                <a:ea typeface="楷体" panose="02010609060101010101" pitchFamily="49" charset="-122"/>
                <a:cs typeface="楷体" panose="02010609060101010101" pitchFamily="49" charset="-122"/>
              </a:rPr>
              <a:t>1</a:t>
            </a:r>
            <a:r>
              <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rPr>
              <a:t>）</a:t>
            </a:r>
            <a:r>
              <a:rPr lang="zh-CN" altLang="en-US" b="1" dirty="0">
                <a:solidFill>
                  <a:srgbClr val="FF0000"/>
                </a:solidFill>
                <a:latin typeface="楷体" panose="02010609060101010101" pitchFamily="49" charset="-122"/>
                <a:ea typeface="楷体" panose="02010609060101010101" pitchFamily="49" charset="-122"/>
                <a:cs typeface="楷体" panose="02010609060101010101" pitchFamily="49" charset="-122"/>
              </a:rPr>
              <a:t>思想政治理论课</a:t>
            </a:r>
            <a:r>
              <a:rPr lang="zh-CN" altLang="en-US"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rPr>
              <a:t>《中国马克思主义与当代》</a:t>
            </a:r>
            <a:r>
              <a:rPr lang="en-US" altLang="zh-CN" dirty="0">
                <a:solidFill>
                  <a:prstClr val="black"/>
                </a:solidFill>
                <a:latin typeface="楷体" panose="02010609060101010101" pitchFamily="49" charset="-122"/>
                <a:ea typeface="楷体" panose="02010609060101010101" pitchFamily="49" charset="-122"/>
                <a:cs typeface="楷体" panose="02010609060101010101" pitchFamily="49" charset="-122"/>
              </a:rPr>
              <a:t>2</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rPr>
              <a:t>学分；</a:t>
            </a:r>
            <a:endParaRPr lang="en-US" altLang="zh-CN"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nSpc>
                <a:spcPts val="2700"/>
              </a:lnSpc>
            </a:pPr>
            <a:r>
              <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a:t>
            </a:r>
            <a:r>
              <a:rPr lang="en-US" altLang="zh-CN"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2</a:t>
            </a:r>
            <a:r>
              <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b="1"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公共英语</a:t>
            </a:r>
            <a:r>
              <a:rPr lang="zh-CN" altLang="en-US"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2</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学分，</a:t>
            </a:r>
            <a:r>
              <a:rPr lang="en-US"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学术英语写作</a:t>
            </a:r>
            <a:r>
              <a:rPr lang="en-US"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或</a:t>
            </a:r>
            <a:r>
              <a:rPr lang="en-US"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博士英语演讲</a:t>
            </a:r>
            <a:r>
              <a:rPr lang="en-US"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二选</a:t>
            </a:r>
            <a:r>
              <a:rPr lang="zh-CN" altLang="en-US" b="1" dirty="0" smtClean="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一</a:t>
            </a:r>
            <a:r>
              <a:rPr lang="zh-CN" altLang="en-US" dirty="0" smtClean="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dirty="0" smtClean="0">
                <a:solidFill>
                  <a:prstClr val="black"/>
                </a:solidFill>
                <a:latin typeface="楷体" panose="02010609060101010101" pitchFamily="49" charset="-122"/>
                <a:ea typeface="楷体" panose="02010609060101010101" pitchFamily="49" charset="-122"/>
                <a:cs typeface="楷体" panose="02010609060101010101" pitchFamily="49" charset="-122"/>
              </a:rPr>
              <a:t>硕</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rPr>
              <a:t>博连读生免修</a:t>
            </a:r>
            <a:r>
              <a:rPr lang="zh-CN" altLang="en-US" dirty="0" smtClean="0">
                <a:solidFill>
                  <a:prstClr val="black"/>
                </a:solidFill>
                <a:latin typeface="楷体" panose="02010609060101010101" pitchFamily="49" charset="-122"/>
                <a:ea typeface="楷体" panose="02010609060101010101" pitchFamily="49" charset="-122"/>
                <a:cs typeface="楷体" panose="02010609060101010101" pitchFamily="49" charset="-122"/>
              </a:rPr>
              <a:t>。</a:t>
            </a:r>
            <a:endParaRPr lang="en-US" altLang="zh-CN" dirty="0" smtClean="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nSpc>
                <a:spcPts val="2700"/>
              </a:lnSpc>
            </a:pPr>
            <a:r>
              <a:rPr lang="zh-CN" altLang="en-US" b="1" dirty="0" smtClean="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   </a:t>
            </a:r>
            <a:r>
              <a:rPr lang="zh-CN" altLang="en-US" b="1" dirty="0" smtClean="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b="1" dirty="0" smtClean="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3</a:t>
            </a:r>
            <a:r>
              <a:rPr lang="zh-CN" altLang="en-US" b="1" dirty="0" smtClean="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dirty="0" smtClean="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留学</a:t>
            </a:r>
            <a:r>
              <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博士</a:t>
            </a:r>
            <a:r>
              <a:rPr lang="zh-CN" altLang="en-US" dirty="0" smtClean="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研究生思政课修</a:t>
            </a:r>
            <a:r>
              <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读</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rPr>
              <a:t>《中国概况》或</a:t>
            </a:r>
            <a:r>
              <a:rPr lang="zh-CN" altLang="en-US" dirty="0" smtClean="0">
                <a:solidFill>
                  <a:prstClr val="black"/>
                </a:solidFill>
                <a:latin typeface="楷体" panose="02010609060101010101" pitchFamily="49" charset="-122"/>
                <a:ea typeface="楷体" panose="02010609060101010101" pitchFamily="49" charset="-122"/>
                <a:cs typeface="楷体" panose="02010609060101010101" pitchFamily="49" charset="-122"/>
              </a:rPr>
              <a:t>《中国文明导论》，</a:t>
            </a:r>
            <a:r>
              <a:rPr lang="zh-CN" altLang="en-US" dirty="0" smtClean="0">
                <a:solidFill>
                  <a:srgbClr val="FF0000"/>
                </a:solidFill>
                <a:latin typeface="楷体" panose="02010609060101010101" pitchFamily="49" charset="-122"/>
                <a:ea typeface="楷体" panose="02010609060101010101" pitchFamily="49" charset="-122"/>
                <a:cs typeface="楷体" panose="02010609060101010101" pitchFamily="49" charset="-122"/>
              </a:rPr>
              <a:t>外语类课修读</a:t>
            </a:r>
            <a:r>
              <a:rPr lang="zh-CN" altLang="en-US" dirty="0" smtClean="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公共</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汉语课</a:t>
            </a:r>
            <a:r>
              <a:rPr lang="zh-CN" altLang="en-US" dirty="0" smtClean="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dirty="0">
                <a:latin typeface="楷体" panose="02010609060101010101" pitchFamily="49" charset="-122"/>
                <a:ea typeface="楷体" panose="02010609060101010101" pitchFamily="49" charset="-122"/>
                <a:cs typeface="楷体" panose="02010609060101010101" pitchFamily="49" charset="-122"/>
                <a:sym typeface="+mn-ea"/>
              </a:rPr>
              <a:t>以外语为专业教学语言的</a:t>
            </a:r>
            <a:r>
              <a:rPr lang="zh-CN" altLang="en-US" dirty="0" smtClean="0">
                <a:latin typeface="楷体" panose="02010609060101010101" pitchFamily="49" charset="-122"/>
                <a:ea typeface="楷体" panose="02010609060101010101" pitchFamily="49" charset="-122"/>
                <a:cs typeface="楷体" panose="02010609060101010101" pitchFamily="49" charset="-122"/>
                <a:sym typeface="+mn-ea"/>
              </a:rPr>
              <a:t>学科专业</a:t>
            </a:r>
            <a:r>
              <a:rPr lang="zh-CN" altLang="en-US" dirty="0">
                <a:latin typeface="楷体" panose="02010609060101010101" pitchFamily="49" charset="-122"/>
                <a:ea typeface="楷体" panose="02010609060101010101" pitchFamily="49" charset="-122"/>
                <a:cs typeface="楷体" panose="02010609060101010101" pitchFamily="49" charset="-122"/>
                <a:sym typeface="+mn-ea"/>
              </a:rPr>
              <a:t>的留学生毕业时，中文能力应当</a:t>
            </a:r>
            <a:r>
              <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至少达到《国际汉语能力标准》三级水平</a:t>
            </a:r>
            <a:r>
              <a:rPr lang="zh-CN" altLang="en-US" dirty="0" smtClean="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endParaRPr lang="zh-CN" altLang="en-US"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endParaRPr>
          </a:p>
          <a:p>
            <a:pPr>
              <a:lnSpc>
                <a:spcPts val="2700"/>
              </a:lnSpc>
            </a:pPr>
            <a:r>
              <a:rPr lang="zh-CN" altLang="en-US" b="1" dirty="0" smtClean="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a:t>
            </a:r>
            <a:r>
              <a:rPr lang="en-US" altLang="zh-CN" b="1" dirty="0" smtClean="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4</a:t>
            </a:r>
            <a:r>
              <a:rPr lang="zh-CN" altLang="en-US" b="1" dirty="0" smtClean="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b="1"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研究伦理与学术规范类课程</a:t>
            </a:r>
            <a:r>
              <a:rPr lang="zh-CN" altLang="en-US" dirty="0">
                <a:latin typeface="楷体" panose="02010609060101010101" pitchFamily="49" charset="-122"/>
                <a:ea typeface="楷体" panose="02010609060101010101" pitchFamily="49" charset="-122"/>
                <a:cs typeface="楷体" panose="02010609060101010101" pitchFamily="49" charset="-122"/>
                <a:sym typeface="+mn-ea"/>
              </a:rPr>
              <a:t>（1学分）：修读方式一是研究生院开设的《学术规范与学术伦理》课程或各院系开设的相关课程；二是自学为主，网上考核。二选一即可。</a:t>
            </a:r>
            <a:endParaRPr lang="en-US" altLang="zh-CN" dirty="0">
              <a:latin typeface="楷体" panose="02010609060101010101" pitchFamily="49" charset="-122"/>
              <a:ea typeface="楷体" panose="02010609060101010101" pitchFamily="49" charset="-122"/>
              <a:cs typeface="楷体" panose="02010609060101010101" pitchFamily="49" charset="-122"/>
              <a:sym typeface="+mn-ea"/>
            </a:endParaRPr>
          </a:p>
          <a:p>
            <a:pPr>
              <a:lnSpc>
                <a:spcPts val="2700"/>
              </a:lnSpc>
              <a:spcBef>
                <a:spcPts val="600"/>
              </a:spcBef>
            </a:pPr>
            <a:r>
              <a:rPr lang="en-US" altLang="zh-CN" sz="24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   </a:t>
            </a:r>
            <a:r>
              <a:rPr lang="en-US" altLang="zh-CN" sz="22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2</a:t>
            </a:r>
            <a:r>
              <a:rPr lang="zh-CN" altLang="en-US" sz="22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、公共选修课</a:t>
            </a:r>
            <a:endParaRPr lang="zh-CN" altLang="en-US" sz="2200" b="1" dirty="0">
              <a:solidFill>
                <a:srgbClr val="0070C0"/>
              </a:solidFill>
              <a:latin typeface="楷体" panose="02010609060101010101" pitchFamily="49" charset="-122"/>
              <a:ea typeface="楷体" panose="02010609060101010101" pitchFamily="49" charset="-122"/>
              <a:cs typeface="楷体" panose="02010609060101010101" pitchFamily="49" charset="-122"/>
            </a:endParaRPr>
          </a:p>
          <a:p>
            <a:pPr>
              <a:lnSpc>
                <a:spcPts val="2700"/>
              </a:lnSpc>
            </a:pP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    包括</a:t>
            </a:r>
            <a:r>
              <a:rPr lang="zh-CN" altLang="zh-CN"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研究方法类</a:t>
            </a:r>
            <a:r>
              <a:rPr lang="zh-CN"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zh-CN"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人文素养类</a:t>
            </a:r>
            <a:r>
              <a:rPr lang="zh-CN"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zh-CN"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科学素养类</a:t>
            </a:r>
            <a:r>
              <a:rPr lang="zh-CN" altLang="en-US"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zh-CN"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创新创业类</a:t>
            </a:r>
            <a:r>
              <a:rPr lang="zh-CN" altLang="en-US" b="1"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、教师教育类</a:t>
            </a:r>
            <a:r>
              <a:rPr lang="zh-CN"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等课程</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b="1" dirty="0">
                <a:latin typeface="楷体" panose="02010609060101010101" pitchFamily="49" charset="-122"/>
                <a:ea typeface="楷体" panose="02010609060101010101" pitchFamily="49" charset="-122"/>
                <a:cs typeface="楷体" panose="02010609060101010101" pitchFamily="49" charset="-122"/>
                <a:sym typeface="+mn-ea"/>
              </a:rPr>
              <a:t>硕博连读生和本科直博生</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一般修读</a:t>
            </a:r>
            <a:r>
              <a:rPr lang="en-US" altLang="zh-CN"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2</a:t>
            </a:r>
            <a:r>
              <a:rPr lang="zh-CN" altLang="en-US"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学分，也可以选修跨一级学科课程的学分冲抵；普博生可不修读。</a:t>
            </a:r>
            <a:endParaRPr lang="zh-CN" altLang="en-US" dirty="0">
              <a:solidFill>
                <a:prstClr val="black"/>
              </a:solidFill>
            </a:endParaRPr>
          </a:p>
        </p:txBody>
      </p:sp>
      <p:sp>
        <p:nvSpPr>
          <p:cNvPr id="21" name="标题 1"/>
          <p:cNvSpPr txBox="1"/>
          <p:nvPr/>
        </p:nvSpPr>
        <p:spPr>
          <a:xfrm>
            <a:off x="1635575" y="405819"/>
            <a:ext cx="5218430" cy="58293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400" b="1" dirty="0">
                <a:solidFill>
                  <a:srgbClr val="FFFF00"/>
                </a:solidFill>
                <a:latin typeface="华文新魏" panose="02010800040101010101" pitchFamily="2" charset="-122"/>
                <a:ea typeface="华文新魏" panose="02010800040101010101" pitchFamily="2" charset="-122"/>
              </a:rPr>
              <a:t>四</a:t>
            </a:r>
            <a:r>
              <a:rPr lang="zh-CN" altLang="zh-CN" sz="4400" b="1" dirty="0">
                <a:solidFill>
                  <a:srgbClr val="FFFF00"/>
                </a:solidFill>
                <a:latin typeface="华文新魏" panose="02010800040101010101" pitchFamily="2" charset="-122"/>
                <a:ea typeface="华文新魏" panose="02010800040101010101" pitchFamily="2" charset="-122"/>
              </a:rPr>
              <a:t>、课程学习</a:t>
            </a:r>
            <a:r>
              <a:rPr lang="zh-CN" altLang="en-US" sz="3000" b="1" dirty="0">
                <a:solidFill>
                  <a:srgbClr val="FFFF00"/>
                </a:solidFill>
                <a:latin typeface="华文新魏" panose="02010800040101010101" pitchFamily="2" charset="-122"/>
                <a:ea typeface="华文新魏" panose="02010800040101010101" pitchFamily="2" charset="-122"/>
              </a:rPr>
              <a:t>（公共课）</a:t>
            </a:r>
            <a:endParaRPr lang="zh-CN" altLang="en-US" sz="3000" b="1" dirty="0">
              <a:solidFill>
                <a:srgbClr val="FFFF00"/>
              </a:solidFill>
              <a:latin typeface="华文新魏" panose="02010800040101010101" pitchFamily="2" charset="-122"/>
              <a:ea typeface="华文新魏" panose="02010800040101010101" pitchFamily="2" charset="-122"/>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标题 1"/>
          <p:cNvSpPr txBox="1"/>
          <p:nvPr/>
        </p:nvSpPr>
        <p:spPr>
          <a:xfrm>
            <a:off x="1635760" y="206205"/>
            <a:ext cx="9431020" cy="114300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 </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
        <p:nvSpPr>
          <p:cNvPr id="24" name="矩形 23"/>
          <p:cNvSpPr/>
          <p:nvPr/>
        </p:nvSpPr>
        <p:spPr>
          <a:xfrm>
            <a:off x="551667" y="3058414"/>
            <a:ext cx="5799603" cy="2605521"/>
          </a:xfrm>
          <a:prstGeom prst="rect">
            <a:avLst/>
          </a:prstGeom>
        </p:spPr>
        <p:txBody>
          <a:bodyPr wrap="square">
            <a:spAutoFit/>
          </a:bodyPr>
          <a:lstStyle/>
          <a:p>
            <a:pPr algn="ctr">
              <a:spcAft>
                <a:spcPts val="1200"/>
              </a:spcAft>
              <a:defRPr/>
            </a:pPr>
            <a:endParaRPr lang="en-US" altLang="zh-CN" sz="800"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marL="342900" indent="-342900">
              <a:lnSpc>
                <a:spcPct val="150000"/>
              </a:lnSpc>
              <a:buFont typeface="Arial" panose="020B0604020202020204" pitchFamily="34" charset="0"/>
              <a:buChar char="•"/>
              <a:defRPr/>
            </a:pPr>
            <a:r>
              <a:rPr lang="en-US" altLang="zh-CN" sz="2000" b="1" kern="0" dirty="0" err="1">
                <a:solidFill>
                  <a:prstClr val="black"/>
                </a:solidFill>
                <a:latin typeface="楷体" panose="02010609060101010101" pitchFamily="49" charset="-122"/>
                <a:ea typeface="楷体" panose="02010609060101010101" pitchFamily="49" charset="-122"/>
                <a:cs typeface="楷体" panose="02010609060101010101" pitchFamily="49" charset="-122"/>
              </a:rPr>
              <a:t>名师</a:t>
            </a:r>
            <a:r>
              <a:rPr lang="zh-CN" altLang="en-US" sz="2000" b="1" kern="0" dirty="0">
                <a:solidFill>
                  <a:prstClr val="black"/>
                </a:solidFill>
                <a:latin typeface="楷体" panose="02010609060101010101" pitchFamily="49" charset="-122"/>
                <a:ea typeface="楷体" panose="02010609060101010101" pitchFamily="49" charset="-122"/>
                <a:cs typeface="楷体" panose="02010609060101010101" pitchFamily="49" charset="-122"/>
              </a:rPr>
              <a:t>阵容</a:t>
            </a:r>
            <a:r>
              <a:rPr lang="en-US" altLang="zh-CN" sz="2000" b="1" kern="0"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en-US" altLang="zh-CN" sz="2000" b="1" kern="0" dirty="0" err="1">
                <a:solidFill>
                  <a:prstClr val="black"/>
                </a:solidFill>
                <a:latin typeface="楷体" panose="02010609060101010101" pitchFamily="49" charset="-122"/>
                <a:ea typeface="楷体" panose="02010609060101010101" pitchFamily="49" charset="-122"/>
                <a:cs typeface="楷体" panose="02010609060101010101" pitchFamily="49" charset="-122"/>
              </a:rPr>
              <a:t>视域高端</a:t>
            </a:r>
            <a:endParaRPr lang="zh-CN" altLang="en-US" sz="2000" b="1"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marL="342900" indent="-342900">
              <a:lnSpc>
                <a:spcPct val="150000"/>
              </a:lnSpc>
              <a:buFont typeface="Arial" panose="020B0604020202020204" pitchFamily="34" charset="0"/>
              <a:buChar char="•"/>
              <a:defRPr/>
            </a:pPr>
            <a:r>
              <a:rPr lang="en-US" altLang="zh-CN" sz="2000" b="1" kern="0" dirty="0" err="1">
                <a:solidFill>
                  <a:prstClr val="black"/>
                </a:solidFill>
                <a:latin typeface="楷体" panose="02010609060101010101" pitchFamily="49" charset="-122"/>
                <a:ea typeface="楷体" panose="02010609060101010101" pitchFamily="49" charset="-122"/>
                <a:cs typeface="楷体" panose="02010609060101010101" pitchFamily="49" charset="-122"/>
              </a:rPr>
              <a:t>突破专业藩篱</a:t>
            </a:r>
            <a:r>
              <a:rPr lang="en-US" altLang="zh-CN" sz="2000" b="1" kern="0"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kern="0" dirty="0">
                <a:solidFill>
                  <a:prstClr val="black"/>
                </a:solidFill>
                <a:latin typeface="楷体" panose="02010609060101010101" pitchFamily="49" charset="-122"/>
                <a:ea typeface="楷体" panose="02010609060101010101" pitchFamily="49" charset="-122"/>
                <a:cs typeface="楷体" panose="02010609060101010101" pitchFamily="49" charset="-122"/>
              </a:rPr>
              <a:t>构建</a:t>
            </a:r>
            <a:r>
              <a:rPr lang="en-US" altLang="zh-CN" sz="2000" b="1" kern="0" dirty="0" err="1">
                <a:solidFill>
                  <a:prstClr val="black"/>
                </a:solidFill>
                <a:latin typeface="楷体" panose="02010609060101010101" pitchFamily="49" charset="-122"/>
                <a:ea typeface="楷体" panose="02010609060101010101" pitchFamily="49" charset="-122"/>
                <a:cs typeface="楷体" panose="02010609060101010101" pitchFamily="49" charset="-122"/>
              </a:rPr>
              <a:t>跨学科知识体系</a:t>
            </a:r>
            <a:endParaRPr lang="zh-CN" altLang="en-US" sz="2000" b="1"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marL="342900" indent="-342900">
              <a:lnSpc>
                <a:spcPct val="150000"/>
              </a:lnSpc>
              <a:buFont typeface="Arial" panose="020B0604020202020204" pitchFamily="34" charset="0"/>
              <a:buChar char="•"/>
              <a:defRPr/>
            </a:pPr>
            <a:r>
              <a:rPr lang="en-US" altLang="zh-CN" sz="2000" b="1" kern="0" dirty="0">
                <a:solidFill>
                  <a:prstClr val="black"/>
                </a:solidFill>
                <a:latin typeface="楷体" panose="02010609060101010101" pitchFamily="49" charset="-122"/>
                <a:ea typeface="楷体" panose="02010609060101010101" pitchFamily="49" charset="-122"/>
                <a:cs typeface="楷体" panose="02010609060101010101" pitchFamily="49" charset="-122"/>
              </a:rPr>
              <a:t>鼓励师生互动，搭建良性对话机制</a:t>
            </a:r>
            <a:endParaRPr lang="zh-CN" altLang="en-US" sz="2000" b="1"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marL="342900" indent="-342900">
              <a:lnSpc>
                <a:spcPct val="150000"/>
              </a:lnSpc>
              <a:buFont typeface="Arial" panose="020B0604020202020204" pitchFamily="34" charset="0"/>
              <a:buChar char="•"/>
              <a:defRPr/>
            </a:pPr>
            <a:r>
              <a:rPr lang="en-US" altLang="zh-CN" sz="2000" b="1" kern="0" dirty="0">
                <a:solidFill>
                  <a:prstClr val="black"/>
                </a:solidFill>
                <a:latin typeface="楷体" panose="02010609060101010101" pitchFamily="49" charset="-122"/>
                <a:ea typeface="楷体" panose="02010609060101010101" pitchFamily="49" charset="-122"/>
                <a:cs typeface="楷体" panose="02010609060101010101" pitchFamily="49" charset="-122"/>
              </a:rPr>
              <a:t>贴近学生生活，注重实用操作</a:t>
            </a:r>
            <a:endParaRPr lang="zh-CN" altLang="en-US" sz="2000" b="1"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marL="342900" indent="-342900">
              <a:lnSpc>
                <a:spcPct val="150000"/>
              </a:lnSpc>
              <a:buFont typeface="Arial" panose="020B0604020202020204" pitchFamily="34" charset="0"/>
              <a:buChar char="•"/>
              <a:defRPr/>
            </a:pPr>
            <a:r>
              <a:rPr lang="en-US" altLang="zh-CN" sz="2000" b="1" kern="0" dirty="0" err="1">
                <a:solidFill>
                  <a:prstClr val="black"/>
                </a:solidFill>
                <a:latin typeface="楷体" panose="02010609060101010101" pitchFamily="49" charset="-122"/>
                <a:ea typeface="楷体" panose="02010609060101010101" pitchFamily="49" charset="-122"/>
                <a:cs typeface="楷体" panose="02010609060101010101" pitchFamily="49" charset="-122"/>
              </a:rPr>
              <a:t>适合青年特点，扩展教学空间</a:t>
            </a:r>
            <a:r>
              <a:rPr lang="en-US" altLang="zh-CN" sz="2000" b="1" kern="0" dirty="0">
                <a:solidFill>
                  <a:prstClr val="black"/>
                </a:solidFill>
                <a:latin typeface="楷体" panose="02010609060101010101" pitchFamily="49" charset="-122"/>
                <a:ea typeface="楷体" panose="02010609060101010101" pitchFamily="49" charset="-122"/>
                <a:cs typeface="楷体" panose="02010609060101010101" pitchFamily="49" charset="-122"/>
              </a:rPr>
              <a:t> </a:t>
            </a:r>
            <a:endParaRPr lang="zh-CN" altLang="en-US" sz="2000" b="1" kern="0" dirty="0">
              <a:solidFill>
                <a:prstClr val="black"/>
              </a:solidFill>
              <a:latin typeface="楷体" panose="02010609060101010101" pitchFamily="49" charset="-122"/>
              <a:ea typeface="楷体" panose="02010609060101010101" pitchFamily="49" charset="-122"/>
            </a:endParaRPr>
          </a:p>
        </p:txBody>
      </p:sp>
      <p:sp>
        <p:nvSpPr>
          <p:cNvPr id="11" name="标题 1"/>
          <p:cNvSpPr txBox="1"/>
          <p:nvPr/>
        </p:nvSpPr>
        <p:spPr>
          <a:xfrm>
            <a:off x="1635574" y="391089"/>
            <a:ext cx="5421209" cy="58293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400" b="1" dirty="0">
                <a:solidFill>
                  <a:srgbClr val="FFFF00"/>
                </a:solidFill>
                <a:latin typeface="华文新魏" panose="02010800040101010101" pitchFamily="2" charset="-122"/>
                <a:ea typeface="华文新魏" panose="02010800040101010101" pitchFamily="2" charset="-122"/>
              </a:rPr>
              <a:t>四</a:t>
            </a:r>
            <a:r>
              <a:rPr lang="zh-CN" altLang="zh-CN" sz="4400" b="1" dirty="0">
                <a:solidFill>
                  <a:srgbClr val="FFFF00"/>
                </a:solidFill>
                <a:latin typeface="华文新魏" panose="02010800040101010101" pitchFamily="2" charset="-122"/>
                <a:ea typeface="华文新魏" panose="02010800040101010101" pitchFamily="2" charset="-122"/>
              </a:rPr>
              <a:t>、课程学习</a:t>
            </a:r>
            <a:r>
              <a:rPr lang="zh-CN" altLang="en-US" sz="3000" b="1" dirty="0">
                <a:solidFill>
                  <a:srgbClr val="FFFF00"/>
                </a:solidFill>
                <a:latin typeface="华文新魏" panose="02010800040101010101" pitchFamily="2" charset="-122"/>
                <a:ea typeface="华文新魏" panose="02010800040101010101" pitchFamily="2" charset="-122"/>
              </a:rPr>
              <a:t>（公共课）</a:t>
            </a:r>
            <a:endParaRPr lang="zh-CN" altLang="en-US" sz="3000" b="1" dirty="0">
              <a:solidFill>
                <a:srgbClr val="FFFF00"/>
              </a:solidFill>
              <a:latin typeface="华文新魏" panose="02010800040101010101" pitchFamily="2" charset="-122"/>
              <a:ea typeface="华文新魏" panose="02010800040101010101" pitchFamily="2" charset="-122"/>
            </a:endParaRPr>
          </a:p>
        </p:txBody>
      </p:sp>
      <p:sp>
        <p:nvSpPr>
          <p:cNvPr id="3" name="矩形 2"/>
          <p:cNvSpPr/>
          <p:nvPr/>
        </p:nvSpPr>
        <p:spPr>
          <a:xfrm>
            <a:off x="6901279" y="1281048"/>
            <a:ext cx="4739054" cy="523220"/>
          </a:xfrm>
          <a:prstGeom prst="rect">
            <a:avLst/>
          </a:prstGeom>
        </p:spPr>
        <p:txBody>
          <a:bodyPr wrap="square">
            <a:spAutoFit/>
          </a:bodyPr>
          <a:lstStyle/>
          <a:p>
            <a:pPr>
              <a:spcAft>
                <a:spcPts val="600"/>
              </a:spcAft>
              <a:defRPr/>
            </a:pPr>
            <a:r>
              <a:rPr lang="zh-CN" altLang="en-US" sz="2800" b="1" kern="0" dirty="0">
                <a:solidFill>
                  <a:srgbClr val="0070C0"/>
                </a:solidFill>
                <a:latin typeface="楷体" panose="02010609060101010101" pitchFamily="49" charset="-122"/>
                <a:ea typeface="楷体" panose="02010609060101010101" pitchFamily="49" charset="-122"/>
              </a:rPr>
              <a:t>本学期</a:t>
            </a:r>
            <a:r>
              <a:rPr lang="zh-CN" altLang="en-US" sz="2800" kern="0" dirty="0">
                <a:solidFill>
                  <a:prstClr val="black"/>
                </a:solidFill>
                <a:latin typeface="楷体" panose="02010609060101010101" pitchFamily="49" charset="-122"/>
                <a:ea typeface="楷体" panose="02010609060101010101" pitchFamily="49" charset="-122"/>
                <a:cs typeface="楷体" panose="02010609060101010101" pitchFamily="49" charset="-122"/>
              </a:rPr>
              <a:t>公共选修课</a:t>
            </a:r>
            <a:r>
              <a:rPr lang="en-US" altLang="zh-CN" sz="2800" b="1" dirty="0">
                <a:solidFill>
                  <a:srgbClr val="C00000"/>
                </a:solidFill>
                <a:latin typeface="楷体" panose="02010609060101010101" pitchFamily="49" charset="-122"/>
                <a:ea typeface="楷体" panose="02010609060101010101" pitchFamily="49" charset="-122"/>
                <a:cs typeface="楷体" panose="02010609060101010101" pitchFamily="49" charset="-122"/>
                <a:sym typeface="+mn-ea"/>
              </a:rPr>
              <a:t>I</a:t>
            </a:r>
            <a:r>
              <a:rPr lang="zh-CN" altLang="en-US" sz="28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特别推荐</a:t>
            </a:r>
            <a:endParaRPr lang="zh-CN" altLang="en-US" sz="2800" b="1" kern="0" dirty="0">
              <a:solidFill>
                <a:srgbClr val="0070C0"/>
              </a:solidFill>
              <a:latin typeface="楷体" panose="02010609060101010101" pitchFamily="49" charset="-122"/>
              <a:ea typeface="楷体" panose="02010609060101010101" pitchFamily="49" charset="-122"/>
              <a:cs typeface="楷体" panose="02010609060101010101" pitchFamily="49" charset="-122"/>
            </a:endParaRPr>
          </a:p>
        </p:txBody>
      </p:sp>
      <p:sp>
        <p:nvSpPr>
          <p:cNvPr id="13" name="文本框 12"/>
          <p:cNvSpPr txBox="1"/>
          <p:nvPr/>
        </p:nvSpPr>
        <p:spPr>
          <a:xfrm>
            <a:off x="3398529" y="2223008"/>
            <a:ext cx="6531220" cy="1107996"/>
          </a:xfrm>
          <a:prstGeom prst="rect">
            <a:avLst/>
          </a:prstGeom>
          <a:noFill/>
        </p:spPr>
        <p:txBody>
          <a:bodyPr wrap="square">
            <a:spAutoFit/>
          </a:bodyPr>
          <a:lstStyle/>
          <a:p>
            <a:pPr algn="ctr">
              <a:spcAft>
                <a:spcPts val="1200"/>
              </a:spcAft>
              <a:defRPr/>
            </a:pPr>
            <a:r>
              <a:rPr lang="zh-CN" altLang="en-US" sz="2800" b="1" kern="0" dirty="0">
                <a:solidFill>
                  <a:prstClr val="black"/>
                </a:solidFill>
                <a:latin typeface="楷体" panose="02010609060101010101" pitchFamily="49" charset="-122"/>
                <a:ea typeface="楷体" panose="02010609060101010101" pitchFamily="49" charset="-122"/>
                <a:cs typeface="楷体" panose="02010609060101010101" pitchFamily="49" charset="-122"/>
              </a:rPr>
              <a:t>《学术规范与学术伦理》（文科类）</a:t>
            </a:r>
            <a:endParaRPr lang="en-US" altLang="zh-CN" sz="2800" b="1"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gn="ctr">
              <a:spcAft>
                <a:spcPts val="1200"/>
              </a:spcAft>
              <a:defRPr/>
            </a:pPr>
            <a:r>
              <a:rPr lang="zh-CN" altLang="en-US" sz="2800" kern="0" dirty="0">
                <a:solidFill>
                  <a:prstClr val="black"/>
                </a:solidFill>
                <a:latin typeface="楷体" panose="02010609060101010101" pitchFamily="49" charset="-122"/>
                <a:ea typeface="楷体" panose="02010609060101010101" pitchFamily="49" charset="-122"/>
                <a:cs typeface="楷体" panose="02010609060101010101" pitchFamily="49" charset="-122"/>
              </a:rPr>
              <a:t>吴冠军教授 主持</a:t>
            </a:r>
            <a:endParaRPr lang="en-US" altLang="zh-CN" sz="2800"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p:txBody>
      </p:sp>
      <p:sp>
        <p:nvSpPr>
          <p:cNvPr id="15" name="文本框 14"/>
          <p:cNvSpPr txBox="1"/>
          <p:nvPr/>
        </p:nvSpPr>
        <p:spPr>
          <a:xfrm>
            <a:off x="6664139" y="3887622"/>
            <a:ext cx="4976194" cy="2044342"/>
          </a:xfrm>
          <a:prstGeom prst="rect">
            <a:avLst/>
          </a:prstGeom>
          <a:noFill/>
        </p:spPr>
        <p:txBody>
          <a:bodyPr wrap="square">
            <a:spAutoFit/>
          </a:bodyPr>
          <a:lstStyle/>
          <a:p>
            <a:pPr algn="just">
              <a:lnSpc>
                <a:spcPct val="150000"/>
              </a:lnSpc>
            </a:pPr>
            <a:r>
              <a:rPr lang="en-US" altLang="zh-CN" sz="2200" kern="100" dirty="0">
                <a:effectLst/>
                <a:latin typeface="楷体" panose="02010609060101010101" pitchFamily="49" charset="-122"/>
                <a:ea typeface="楷体" panose="02010609060101010101" pitchFamily="49" charset="-122"/>
                <a:cs typeface="Times New Roman" panose="02020603050405020304" pitchFamily="18" charset="0"/>
              </a:rPr>
              <a:t>2019</a:t>
            </a:r>
            <a:r>
              <a:rPr lang="zh-CN" altLang="zh-CN" sz="2200" kern="100" dirty="0">
                <a:effectLst/>
                <a:latin typeface="楷体" panose="02010609060101010101" pitchFamily="49" charset="-122"/>
                <a:ea typeface="楷体" panose="02010609060101010101" pitchFamily="49" charset="-122"/>
                <a:cs typeface="Times New Roman" panose="02020603050405020304" pitchFamily="18" charset="0"/>
              </a:rPr>
              <a:t>年</a:t>
            </a:r>
            <a:r>
              <a:rPr lang="zh-CN" altLang="en-US" sz="2200" kern="100" dirty="0">
                <a:effectLst/>
                <a:latin typeface="楷体" panose="02010609060101010101" pitchFamily="49" charset="-122"/>
                <a:ea typeface="楷体" panose="02010609060101010101" pitchFamily="49" charset="-122"/>
                <a:cs typeface="Times New Roman" panose="02020603050405020304" pitchFamily="18" charset="0"/>
              </a:rPr>
              <a:t>，该课</a:t>
            </a:r>
            <a:r>
              <a:rPr lang="zh-CN" altLang="zh-CN" sz="2200" kern="100" dirty="0">
                <a:effectLst/>
                <a:latin typeface="楷体" panose="02010609060101010101" pitchFamily="49" charset="-122"/>
                <a:ea typeface="楷体" panose="02010609060101010101" pitchFamily="49" charset="-122"/>
                <a:cs typeface="Times New Roman" panose="02020603050405020304" pitchFamily="18" charset="0"/>
              </a:rPr>
              <a:t>获上海市科学道德和学风建设“</a:t>
            </a:r>
            <a:r>
              <a:rPr lang="zh-CN" altLang="zh-CN" sz="2200" b="1" kern="0" dirty="0">
                <a:solidFill>
                  <a:srgbClr val="C00000"/>
                </a:solidFill>
                <a:latin typeface="楷体" panose="02010609060101010101" pitchFamily="49" charset="-122"/>
                <a:ea typeface="楷体" panose="02010609060101010101" pitchFamily="49" charset="-122"/>
              </a:rPr>
              <a:t>优秀项目奖</a:t>
            </a:r>
            <a:r>
              <a:rPr lang="zh-CN" altLang="zh-CN" sz="2200" kern="100" dirty="0">
                <a:effectLst/>
                <a:latin typeface="楷体" panose="02010609060101010101" pitchFamily="49" charset="-122"/>
                <a:ea typeface="楷体" panose="02010609060101010101" pitchFamily="49" charset="-122"/>
                <a:cs typeface="Times New Roman" panose="02020603050405020304" pitchFamily="18" charset="0"/>
              </a:rPr>
              <a:t>”、“</a:t>
            </a:r>
            <a:r>
              <a:rPr lang="zh-CN" altLang="zh-CN" sz="2200" b="1" kern="0" dirty="0">
                <a:solidFill>
                  <a:srgbClr val="C00000"/>
                </a:solidFill>
                <a:latin typeface="楷体" panose="02010609060101010101" pitchFamily="49" charset="-122"/>
                <a:ea typeface="楷体" panose="02010609060101010101" pitchFamily="49" charset="-122"/>
              </a:rPr>
              <a:t>优秀项目人气奖</a:t>
            </a:r>
            <a:r>
              <a:rPr lang="zh-CN" altLang="zh-CN" sz="2200" kern="100" dirty="0">
                <a:effectLst/>
                <a:latin typeface="楷体" panose="02010609060101010101" pitchFamily="49" charset="-122"/>
                <a:ea typeface="楷体" panose="02010609060101010101" pitchFamily="49" charset="-122"/>
                <a:cs typeface="Times New Roman" panose="02020603050405020304" pitchFamily="18" charset="0"/>
              </a:rPr>
              <a:t>”，人民网、解放日报、中国新闻网、上观新闻、搜狐等多次报道。</a:t>
            </a:r>
            <a:endParaRPr lang="zh-CN" altLang="zh-CN" sz="2200" kern="100" dirty="0">
              <a:effectLst/>
              <a:latin typeface="楷体" panose="02010609060101010101" pitchFamily="49" charset="-122"/>
              <a:ea typeface="楷体" panose="02010609060101010101" pitchFamily="49" charset="-122"/>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标题 1"/>
          <p:cNvSpPr txBox="1"/>
          <p:nvPr/>
        </p:nvSpPr>
        <p:spPr>
          <a:xfrm>
            <a:off x="1635575" y="206205"/>
            <a:ext cx="9431020" cy="114300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 </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
        <p:nvSpPr>
          <p:cNvPr id="24" name="矩形 23"/>
          <p:cNvSpPr/>
          <p:nvPr/>
        </p:nvSpPr>
        <p:spPr>
          <a:xfrm>
            <a:off x="228600" y="3960041"/>
            <a:ext cx="4800600" cy="1326517"/>
          </a:xfrm>
          <a:prstGeom prst="rect">
            <a:avLst/>
          </a:prstGeom>
        </p:spPr>
        <p:txBody>
          <a:bodyPr wrap="square">
            <a:spAutoFit/>
          </a:bodyPr>
          <a:lstStyle/>
          <a:p>
            <a:pPr algn="ctr">
              <a:lnSpc>
                <a:spcPct val="150000"/>
              </a:lnSpc>
              <a:spcBef>
                <a:spcPct val="20000"/>
              </a:spcBef>
              <a:defRPr/>
            </a:pPr>
            <a:r>
              <a:rPr lang="zh-CN" altLang="en-US" sz="2400" b="1" kern="0" dirty="0">
                <a:solidFill>
                  <a:prstClr val="black"/>
                </a:solidFill>
                <a:latin typeface="楷体" panose="02010609060101010101" pitchFamily="49" charset="-122"/>
                <a:ea typeface="楷体" panose="02010609060101010101" pitchFamily="49" charset="-122"/>
                <a:cs typeface="楷体" panose="02010609060101010101" pitchFamily="49" charset="-122"/>
              </a:rPr>
              <a:t>《学术规范与学术伦理》（文科）</a:t>
            </a:r>
            <a:endParaRPr lang="en-US" altLang="zh-CN" sz="2400" b="1"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gn="ctr">
              <a:lnSpc>
                <a:spcPct val="150000"/>
              </a:lnSpc>
              <a:spcBef>
                <a:spcPct val="20000"/>
              </a:spcBef>
              <a:defRPr/>
            </a:pPr>
            <a:r>
              <a:rPr lang="zh-CN" altLang="en-US" sz="2600" b="1" kern="0" dirty="0">
                <a:solidFill>
                  <a:srgbClr val="C00000"/>
                </a:solidFill>
                <a:latin typeface="楷体" panose="02010609060101010101" pitchFamily="49" charset="-122"/>
                <a:ea typeface="楷体" panose="02010609060101010101" pitchFamily="49" charset="-122"/>
                <a:cs typeface="楷体" panose="02010609060101010101" pitchFamily="49" charset="-122"/>
              </a:rPr>
              <a:t>课程安排</a:t>
            </a:r>
            <a:endParaRPr lang="zh-CN" altLang="en-US" sz="2600" b="1" kern="0" dirty="0">
              <a:solidFill>
                <a:srgbClr val="C00000"/>
              </a:solidFill>
              <a:latin typeface="楷体" panose="02010609060101010101" pitchFamily="49" charset="-122"/>
              <a:ea typeface="楷体" panose="02010609060101010101" pitchFamily="49" charset="-122"/>
              <a:cs typeface="楷体" panose="02010609060101010101" pitchFamily="49" charset="-122"/>
            </a:endParaRPr>
          </a:p>
        </p:txBody>
      </p:sp>
      <p:sp>
        <p:nvSpPr>
          <p:cNvPr id="12" name="标题 1"/>
          <p:cNvSpPr txBox="1"/>
          <p:nvPr/>
        </p:nvSpPr>
        <p:spPr>
          <a:xfrm>
            <a:off x="1635574" y="433377"/>
            <a:ext cx="5083277" cy="58293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400" b="1" dirty="0">
                <a:solidFill>
                  <a:srgbClr val="FFFF00"/>
                </a:solidFill>
                <a:latin typeface="华文新魏" panose="02010800040101010101" pitchFamily="2" charset="-122"/>
                <a:ea typeface="华文新魏" panose="02010800040101010101" pitchFamily="2" charset="-122"/>
              </a:rPr>
              <a:t>四</a:t>
            </a:r>
            <a:r>
              <a:rPr lang="zh-CN" altLang="zh-CN" sz="4400" b="1" dirty="0">
                <a:solidFill>
                  <a:srgbClr val="FFFF00"/>
                </a:solidFill>
                <a:latin typeface="华文新魏" panose="02010800040101010101" pitchFamily="2" charset="-122"/>
                <a:ea typeface="华文新魏" panose="02010800040101010101" pitchFamily="2" charset="-122"/>
              </a:rPr>
              <a:t>、课程学习</a:t>
            </a:r>
            <a:r>
              <a:rPr lang="zh-CN" altLang="en-US" sz="3000" b="1" dirty="0">
                <a:solidFill>
                  <a:srgbClr val="FFFF00"/>
                </a:solidFill>
                <a:latin typeface="华文新魏" panose="02010800040101010101" pitchFamily="2" charset="-122"/>
                <a:ea typeface="华文新魏" panose="02010800040101010101" pitchFamily="2" charset="-122"/>
              </a:rPr>
              <a:t>（公共课）</a:t>
            </a:r>
            <a:endParaRPr lang="zh-CN" altLang="en-US" sz="3000" b="1" dirty="0">
              <a:solidFill>
                <a:srgbClr val="FFFF00"/>
              </a:solidFill>
              <a:latin typeface="华文新魏" panose="02010800040101010101" pitchFamily="2" charset="-122"/>
              <a:ea typeface="华文新魏" panose="02010800040101010101" pitchFamily="2" charset="-122"/>
            </a:endParaRPr>
          </a:p>
        </p:txBody>
      </p:sp>
      <p:sp>
        <p:nvSpPr>
          <p:cNvPr id="13" name="矩形 12"/>
          <p:cNvSpPr/>
          <p:nvPr/>
        </p:nvSpPr>
        <p:spPr>
          <a:xfrm>
            <a:off x="386715" y="3011170"/>
            <a:ext cx="4841240" cy="521970"/>
          </a:xfrm>
          <a:prstGeom prst="rect">
            <a:avLst/>
          </a:prstGeom>
        </p:spPr>
        <p:txBody>
          <a:bodyPr wrap="square">
            <a:spAutoFit/>
          </a:bodyPr>
          <a:lstStyle/>
          <a:p>
            <a:pPr>
              <a:spcAft>
                <a:spcPts val="600"/>
              </a:spcAft>
              <a:defRPr/>
            </a:pPr>
            <a:r>
              <a:rPr lang="zh-CN" altLang="en-US" sz="2800" b="1" kern="0" dirty="0">
                <a:solidFill>
                  <a:srgbClr val="0070C0"/>
                </a:solidFill>
                <a:latin typeface="楷体" panose="02010609060101010101" pitchFamily="49" charset="-122"/>
                <a:ea typeface="楷体" panose="02010609060101010101" pitchFamily="49" charset="-122"/>
              </a:rPr>
              <a:t>本学期</a:t>
            </a:r>
            <a:r>
              <a:rPr lang="zh-CN" altLang="en-US" sz="2800" kern="0" dirty="0">
                <a:solidFill>
                  <a:prstClr val="black"/>
                </a:solidFill>
                <a:latin typeface="楷体" panose="02010609060101010101" pitchFamily="49" charset="-122"/>
                <a:ea typeface="楷体" panose="02010609060101010101" pitchFamily="49" charset="-122"/>
                <a:cs typeface="楷体" panose="02010609060101010101" pitchFamily="49" charset="-122"/>
              </a:rPr>
              <a:t>公共选修课</a:t>
            </a:r>
            <a:r>
              <a:rPr lang="zh-CN" altLang="en-US" sz="2800" b="1" kern="0" dirty="0">
                <a:solidFill>
                  <a:srgbClr val="0070C0"/>
                </a:solidFill>
                <a:latin typeface="楷体" panose="02010609060101010101" pitchFamily="49" charset="-122"/>
                <a:ea typeface="楷体" panose="02010609060101010101" pitchFamily="49" charset="-122"/>
                <a:cs typeface="楷体" panose="02010609060101010101" pitchFamily="49" charset="-122"/>
              </a:rPr>
              <a:t>特别推荐</a:t>
            </a:r>
            <a:endParaRPr lang="zh-CN" altLang="en-US" sz="2800" b="1" kern="0" dirty="0">
              <a:solidFill>
                <a:srgbClr val="0070C0"/>
              </a:solidFill>
              <a:latin typeface="楷体" panose="02010609060101010101" pitchFamily="49" charset="-122"/>
              <a:ea typeface="楷体" panose="02010609060101010101" pitchFamily="49" charset="-122"/>
              <a:cs typeface="楷体" panose="02010609060101010101" pitchFamily="49" charset="-122"/>
            </a:endParaRPr>
          </a:p>
        </p:txBody>
      </p:sp>
      <p:sp>
        <p:nvSpPr>
          <p:cNvPr id="4" name="文本框 3"/>
          <p:cNvSpPr txBox="1"/>
          <p:nvPr/>
        </p:nvSpPr>
        <p:spPr>
          <a:xfrm>
            <a:off x="130550" y="5734851"/>
            <a:ext cx="4800600" cy="583565"/>
          </a:xfrm>
          <a:prstGeom prst="rect">
            <a:avLst/>
          </a:prstGeom>
          <a:noFill/>
        </p:spPr>
        <p:txBody>
          <a:bodyPr wrap="square" rtlCol="0">
            <a:spAutoFit/>
          </a:bodyPr>
          <a:lstStyle/>
          <a:p>
            <a:pPr algn="ctr"/>
            <a:r>
              <a:rPr lang="zh-CN" altLang="en-US" sz="1600" b="1" dirty="0">
                <a:solidFill>
                  <a:srgbClr val="0070C0"/>
                </a:solidFill>
              </a:rPr>
              <a:t>周一下午</a:t>
            </a:r>
            <a:r>
              <a:rPr lang="en-US" altLang="zh-CN" sz="1600" b="1" dirty="0">
                <a:solidFill>
                  <a:srgbClr val="0070C0"/>
                </a:solidFill>
              </a:rPr>
              <a:t>9-10</a:t>
            </a:r>
            <a:r>
              <a:rPr lang="zh-CN" altLang="en-US" sz="1600" b="1" dirty="0">
                <a:solidFill>
                  <a:srgbClr val="0070C0"/>
                </a:solidFill>
              </a:rPr>
              <a:t>节</a:t>
            </a:r>
            <a:r>
              <a:rPr lang="en-US" altLang="zh-CN" sz="1600" b="1" dirty="0">
                <a:solidFill>
                  <a:srgbClr val="0070C0"/>
                </a:solidFill>
              </a:rPr>
              <a:t>15:4</a:t>
            </a:r>
            <a:r>
              <a:rPr lang="zh-CN" altLang="en-US" sz="1600" b="1" dirty="0">
                <a:solidFill>
                  <a:srgbClr val="0070C0"/>
                </a:solidFill>
              </a:rPr>
              <a:t>0-</a:t>
            </a:r>
            <a:r>
              <a:rPr lang="en-US" altLang="zh-CN" sz="1600" b="1" dirty="0">
                <a:solidFill>
                  <a:srgbClr val="0070C0"/>
                </a:solidFill>
              </a:rPr>
              <a:t>17</a:t>
            </a:r>
            <a:r>
              <a:rPr lang="zh-CN" altLang="en-US" sz="1600" b="1" dirty="0">
                <a:solidFill>
                  <a:srgbClr val="0070C0"/>
                </a:solidFill>
              </a:rPr>
              <a:t>:</a:t>
            </a:r>
            <a:r>
              <a:rPr lang="en-US" altLang="zh-CN" sz="1600" b="1" dirty="0">
                <a:solidFill>
                  <a:srgbClr val="0070C0"/>
                </a:solidFill>
              </a:rPr>
              <a:t>15</a:t>
            </a:r>
            <a:r>
              <a:rPr lang="zh-CN" altLang="en-US" sz="1600" b="1" dirty="0">
                <a:solidFill>
                  <a:prstClr val="black"/>
                </a:solidFill>
              </a:rPr>
              <a:t>（第</a:t>
            </a:r>
            <a:r>
              <a:rPr lang="en-US" altLang="zh-CN" sz="1600" b="1" dirty="0">
                <a:solidFill>
                  <a:srgbClr val="0070C0"/>
                </a:solidFill>
              </a:rPr>
              <a:t>2</a:t>
            </a:r>
            <a:r>
              <a:rPr lang="zh-CN" altLang="en-US" sz="1600" b="1" dirty="0">
                <a:solidFill>
                  <a:prstClr val="black"/>
                </a:solidFill>
              </a:rPr>
              <a:t>周开始），</a:t>
            </a:r>
            <a:endParaRPr lang="zh-CN" altLang="en-US" sz="1600" b="1" dirty="0">
              <a:solidFill>
                <a:prstClr val="black"/>
              </a:solidFill>
            </a:endParaRPr>
          </a:p>
          <a:p>
            <a:pPr algn="ctr"/>
            <a:r>
              <a:rPr lang="zh-CN" altLang="en-US" sz="1600" b="1" dirty="0">
                <a:solidFill>
                  <a:srgbClr val="0070C0"/>
                </a:solidFill>
              </a:rPr>
              <a:t>闵行</a:t>
            </a:r>
            <a:r>
              <a:rPr lang="zh-CN" altLang="en-US" sz="1600" b="1" dirty="0">
                <a:solidFill>
                  <a:srgbClr val="0070C0"/>
                </a:solidFill>
              </a:rPr>
              <a:t>一教</a:t>
            </a:r>
            <a:r>
              <a:rPr lang="en-US" altLang="zh-CN" sz="1600" b="1" dirty="0">
                <a:solidFill>
                  <a:srgbClr val="0070C0"/>
                </a:solidFill>
              </a:rPr>
              <a:t>214</a:t>
            </a:r>
            <a:r>
              <a:rPr lang="zh-CN" altLang="en-US" sz="1600" b="1" dirty="0">
                <a:solidFill>
                  <a:prstClr val="black"/>
                </a:solidFill>
              </a:rPr>
              <a:t>教室</a:t>
            </a:r>
            <a:endParaRPr lang="zh-CN" altLang="en-US" sz="1600" b="1" dirty="0">
              <a:solidFill>
                <a:prstClr val="black"/>
              </a:solidFill>
            </a:endParaRPr>
          </a:p>
        </p:txBody>
      </p:sp>
      <p:graphicFrame>
        <p:nvGraphicFramePr>
          <p:cNvPr id="3" name="表格 2"/>
          <p:cNvGraphicFramePr/>
          <p:nvPr>
            <p:custDataLst>
              <p:tags r:id="rId2"/>
            </p:custDataLst>
          </p:nvPr>
        </p:nvGraphicFramePr>
        <p:xfrm>
          <a:off x="5003165" y="1349375"/>
          <a:ext cx="7082790" cy="4671695"/>
        </p:xfrm>
        <a:graphic>
          <a:graphicData uri="http://schemas.openxmlformats.org/drawingml/2006/table">
            <a:tbl>
              <a:tblPr firstRow="1" bandRow="1">
                <a:tableStyleId>{5940675A-B579-460E-94D1-54222C63F5DA}</a:tableStyleId>
              </a:tblPr>
              <a:tblGrid>
                <a:gridCol w="450215"/>
                <a:gridCol w="2669540"/>
                <a:gridCol w="638810"/>
                <a:gridCol w="3324225"/>
              </a:tblGrid>
              <a:tr h="213995">
                <a:tc>
                  <a:txBody>
                    <a:bodyPr/>
                    <a:lstStyle/>
                    <a:p>
                      <a:pPr indent="0" algn="ctr">
                        <a:buNone/>
                      </a:pPr>
                      <a:r>
                        <a:rPr lang="en-US" sz="1000" b="1">
                          <a:latin typeface="仿宋_GB2312" charset="0"/>
                          <a:cs typeface="仿宋_GB2312" charset="0"/>
                        </a:rPr>
                        <a:t>序号</a:t>
                      </a:r>
                      <a:endParaRPr lang="en-US" altLang="en-US" sz="1000" b="1">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1">
                          <a:latin typeface="仿宋_GB2312" charset="0"/>
                          <a:cs typeface="仿宋_GB2312" charset="0"/>
                        </a:rPr>
                        <a:t>讲题</a:t>
                      </a:r>
                      <a:endParaRPr lang="en-US" altLang="en-US" sz="1000" b="1">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1">
                          <a:latin typeface="仿宋_GB2312" charset="0"/>
                          <a:cs typeface="仿宋_GB2312" charset="0"/>
                        </a:rPr>
                        <a:t>授课人</a:t>
                      </a:r>
                      <a:endParaRPr lang="en-US" altLang="en-US" sz="1000" b="1">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1">
                          <a:latin typeface="仿宋_GB2312" charset="0"/>
                          <a:cs typeface="仿宋_GB2312" charset="0"/>
                        </a:rPr>
                        <a:t>单位</a:t>
                      </a:r>
                      <a:endParaRPr lang="en-US" altLang="en-US" sz="1000" b="1">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360">
                <a:tc>
                  <a:txBody>
                    <a:bodyPr/>
                    <a:lstStyle/>
                    <a:p>
                      <a:pPr indent="0" algn="ctr">
                        <a:buNone/>
                      </a:pPr>
                      <a:r>
                        <a:rPr lang="en-US" sz="1000" b="0">
                          <a:latin typeface="仿宋_GB2312" charset="0"/>
                          <a:cs typeface="仿宋_GB2312" charset="0"/>
                        </a:rPr>
                        <a:t>1</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导论：课程的目的、设计与组织实施</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吴冠军</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课程主持人</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995">
                <a:tc>
                  <a:txBody>
                    <a:bodyPr/>
                    <a:lstStyle/>
                    <a:p>
                      <a:pPr indent="0" algn="ctr">
                        <a:buNone/>
                      </a:pPr>
                      <a:r>
                        <a:rPr lang="en-US" sz="1000" b="0">
                          <a:latin typeface="仿宋_GB2312" charset="0"/>
                          <a:cs typeface="仿宋_GB2312" charset="0"/>
                        </a:rPr>
                        <a:t>2.1</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哲学视野中的学术规范</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童世骏</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哲学系教授、上海纽约大学校长</a:t>
                      </a:r>
                      <a:endParaRPr lang="en-US" altLang="en-US" sz="1000" b="0">
                        <a:latin typeface="仿宋_GB2312" charset="0"/>
                        <a:ea typeface="仿宋_GB2312" charset="0"/>
                        <a:cs typeface="仿宋_GB2312"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995">
                <a:tc>
                  <a:txBody>
                    <a:bodyPr/>
                    <a:lstStyle/>
                    <a:p>
                      <a:pPr indent="0" algn="ctr">
                        <a:buNone/>
                      </a:pPr>
                      <a:r>
                        <a:rPr lang="en-US" sz="1000" b="0">
                          <a:latin typeface="仿宋_GB2312" charset="0"/>
                          <a:cs typeface="仿宋_GB2312" charset="0"/>
                        </a:rPr>
                        <a:t>2.2</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史学视野中的学术规范</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姜  进</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历史学系教授、上海纽约大学双聘教授</a:t>
                      </a:r>
                      <a:endParaRPr lang="en-US" altLang="en-US" sz="1000" b="0">
                        <a:latin typeface="仿宋_GB2312" charset="0"/>
                        <a:ea typeface="仿宋_GB2312" charset="0"/>
                        <a:cs typeface="仿宋_GB2312"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360">
                <a:tc>
                  <a:txBody>
                    <a:bodyPr/>
                    <a:lstStyle/>
                    <a:p>
                      <a:pPr indent="0" algn="ctr">
                        <a:buNone/>
                      </a:pPr>
                      <a:r>
                        <a:rPr lang="en-US" sz="1000" b="0">
                          <a:latin typeface="仿宋_GB2312" charset="0"/>
                          <a:cs typeface="仿宋_GB2312" charset="0"/>
                        </a:rPr>
                        <a:t>2.3</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文学视野中的学术规范</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朱国华</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中文系教授、主任、教育部长江学者特聘教授</a:t>
                      </a:r>
                      <a:endParaRPr lang="en-US" altLang="en-US" sz="1000" b="0">
                        <a:latin typeface="仿宋_GB2312" charset="0"/>
                        <a:ea typeface="仿宋_GB2312" charset="0"/>
                        <a:cs typeface="仿宋_GB2312"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27990">
                <a:tc>
                  <a:txBody>
                    <a:bodyPr/>
                    <a:lstStyle/>
                    <a:p>
                      <a:pPr indent="0" algn="ctr">
                        <a:buNone/>
                      </a:pPr>
                      <a:r>
                        <a:rPr lang="en-US" sz="1000" b="0">
                          <a:latin typeface="仿宋_GB2312" charset="0"/>
                          <a:cs typeface="仿宋_GB2312" charset="0"/>
                        </a:rPr>
                        <a:t>2.4</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科研诚信的政治哲学与博弈论探究</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吴冠军</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课程主持人、政治学系教授、主任、上海纽约大学双聘教授、教育部长江学者特聘教授</a:t>
                      </a:r>
                      <a:endParaRPr lang="en-US" altLang="en-US" sz="1000" b="0">
                        <a:latin typeface="仿宋_GB2312" charset="0"/>
                        <a:ea typeface="仿宋_GB2312" charset="0"/>
                        <a:cs typeface="仿宋_GB2312"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360">
                <a:tc>
                  <a:txBody>
                    <a:bodyPr/>
                    <a:lstStyle/>
                    <a:p>
                      <a:pPr indent="0" algn="ctr">
                        <a:buNone/>
                      </a:pPr>
                      <a:r>
                        <a:rPr lang="en-US" sz="1000" b="0">
                          <a:latin typeface="仿宋_GB2312" charset="0"/>
                          <a:cs typeface="仿宋_GB2312" charset="0"/>
                        </a:rPr>
                        <a:t>3.1</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人文研究中的规范与伦理</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沈志华</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历史学系教授、校学术委员会主任</a:t>
                      </a:r>
                      <a:endParaRPr lang="en-US" altLang="en-US" sz="1000" b="0">
                        <a:latin typeface="仿宋_GB2312" charset="0"/>
                        <a:ea typeface="仿宋_GB2312" charset="0"/>
                        <a:cs typeface="仿宋_GB2312"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995">
                <a:tc>
                  <a:txBody>
                    <a:bodyPr/>
                    <a:lstStyle/>
                    <a:p>
                      <a:pPr indent="0" algn="ctr">
                        <a:buNone/>
                      </a:pPr>
                      <a:r>
                        <a:rPr lang="en-US" sz="1000" b="0">
                          <a:latin typeface="仿宋_GB2312" charset="0"/>
                          <a:cs typeface="仿宋_GB2312" charset="0"/>
                        </a:rPr>
                        <a:t>3.2</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人文研究的若干问题</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杨国荣</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哲学系教授、校学术委员会副主任、教育部长江学者特聘教授</a:t>
                      </a:r>
                      <a:endParaRPr lang="en-US" altLang="en-US" sz="1000" b="0">
                        <a:latin typeface="仿宋_GB2312" charset="0"/>
                        <a:ea typeface="仿宋_GB2312" charset="0"/>
                        <a:cs typeface="仿宋_GB2312"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995">
                <a:tc>
                  <a:txBody>
                    <a:bodyPr/>
                    <a:lstStyle/>
                    <a:p>
                      <a:pPr indent="0" algn="ctr">
                        <a:buNone/>
                      </a:pPr>
                      <a:r>
                        <a:rPr lang="en-US" sz="1000" b="0">
                          <a:latin typeface="仿宋_GB2312" charset="0"/>
                          <a:cs typeface="仿宋_GB2312" charset="0"/>
                        </a:rPr>
                        <a:t>3.3</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社会道德与社会科学研究</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文  军</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社会发展学院教授、院长、教育部长江学者特聘教授</a:t>
                      </a:r>
                      <a:endParaRPr lang="en-US" altLang="en-US" sz="1000" b="0">
                        <a:latin typeface="仿宋_GB2312" charset="0"/>
                        <a:ea typeface="仿宋_GB2312" charset="0"/>
                        <a:cs typeface="仿宋_GB2312"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360">
                <a:tc>
                  <a:txBody>
                    <a:bodyPr/>
                    <a:lstStyle/>
                    <a:p>
                      <a:pPr indent="0" algn="ctr">
                        <a:buNone/>
                      </a:pPr>
                      <a:r>
                        <a:rPr lang="en-US" sz="1000" b="0">
                          <a:latin typeface="仿宋_GB2312" charset="0"/>
                          <a:cs typeface="仿宋_GB2312" charset="0"/>
                        </a:rPr>
                        <a:t>3.4</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人文与社会科学研究的七种方法论</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吴冠军</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课程主持人</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995">
                <a:tc>
                  <a:txBody>
                    <a:bodyPr/>
                    <a:lstStyle/>
                    <a:p>
                      <a:pPr indent="0" algn="ctr">
                        <a:buNone/>
                      </a:pPr>
                      <a:r>
                        <a:rPr lang="en-US" sz="1000" b="0">
                          <a:latin typeface="仿宋_GB2312" charset="0"/>
                          <a:cs typeface="仿宋_GB2312" charset="0"/>
                        </a:rPr>
                        <a:t>4</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郊外课堂研讨</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吴冠军</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课程主持人</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995">
                <a:tc>
                  <a:txBody>
                    <a:bodyPr/>
                    <a:lstStyle/>
                    <a:p>
                      <a:pPr indent="0" algn="ctr">
                        <a:buNone/>
                      </a:pPr>
                      <a:r>
                        <a:rPr lang="en-US" sz="1000" b="0">
                          <a:latin typeface="仿宋_GB2312" charset="0"/>
                          <a:cs typeface="仿宋_GB2312" charset="0"/>
                        </a:rPr>
                        <a:t>5.1</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韦伯《以学术为志业》解读</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刘  擎</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政治学系教授、紫江特聘教授</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360">
                <a:tc>
                  <a:txBody>
                    <a:bodyPr/>
                    <a:lstStyle/>
                    <a:p>
                      <a:pPr indent="0" algn="ctr">
                        <a:buNone/>
                      </a:pPr>
                      <a:r>
                        <a:rPr lang="en-US" sz="1000" b="0">
                          <a:latin typeface="仿宋_GB2312" charset="0"/>
                          <a:cs typeface="仿宋_GB2312" charset="0"/>
                        </a:rPr>
                        <a:t>5.2</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陈寅恪《吾国学术之现状与清华之职责》解读</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胡晓明</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中文系教授、校图书馆馆长</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995">
                <a:tc>
                  <a:txBody>
                    <a:bodyPr/>
                    <a:lstStyle/>
                    <a:p>
                      <a:pPr indent="0" algn="ctr">
                        <a:buNone/>
                      </a:pPr>
                      <a:r>
                        <a:rPr lang="en-US" sz="1000" b="0">
                          <a:latin typeface="仿宋_GB2312" charset="0"/>
                          <a:cs typeface="仿宋_GB2312" charset="0"/>
                        </a:rPr>
                        <a:t>5.3</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透过大众文化展开学术研究</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吴冠军</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课程主持人</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995">
                <a:tc>
                  <a:txBody>
                    <a:bodyPr/>
                    <a:lstStyle/>
                    <a:p>
                      <a:pPr indent="0" algn="ctr">
                        <a:buNone/>
                      </a:pPr>
                      <a:r>
                        <a:rPr lang="en-US" sz="1000" b="0">
                          <a:latin typeface="仿宋_GB2312" charset="0"/>
                          <a:cs typeface="仿宋_GB2312" charset="0"/>
                        </a:rPr>
                        <a:t>6.1</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人文研究与论文写作</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胡范铸</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国际汉语文化学院教授、校语言生态中心主任</a:t>
                      </a:r>
                      <a:endParaRPr lang="en-US" altLang="en-US" sz="1000" b="0">
                        <a:latin typeface="仿宋_GB2312" charset="0"/>
                        <a:ea typeface="仿宋_GB2312" charset="0"/>
                        <a:cs typeface="仿宋_GB2312"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360">
                <a:tc>
                  <a:txBody>
                    <a:bodyPr/>
                    <a:lstStyle/>
                    <a:p>
                      <a:pPr indent="0" algn="ctr">
                        <a:buNone/>
                      </a:pPr>
                      <a:r>
                        <a:rPr lang="en-US" sz="1000" b="0">
                          <a:latin typeface="仿宋_GB2312" charset="0"/>
                          <a:cs typeface="仿宋_GB2312" charset="0"/>
                        </a:rPr>
                        <a:t>6.2</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人文研究与成果呈现</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杨九诠</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《华东师范大学学报(教育科学版)》主编</a:t>
                      </a:r>
                      <a:endParaRPr lang="en-US" altLang="en-US" sz="1000" b="0">
                        <a:latin typeface="仿宋_GB2312" charset="0"/>
                        <a:ea typeface="仿宋_GB2312" charset="0"/>
                        <a:cs typeface="仿宋_GB2312"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3995">
                <a:tc>
                  <a:txBody>
                    <a:bodyPr/>
                    <a:lstStyle/>
                    <a:p>
                      <a:pPr indent="0" algn="ctr">
                        <a:buNone/>
                      </a:pPr>
                      <a:r>
                        <a:rPr lang="en-US" sz="1000" b="0">
                          <a:latin typeface="仿宋_GB2312" charset="0"/>
                          <a:cs typeface="仿宋_GB2312" charset="0"/>
                        </a:rPr>
                        <a:t>6.3</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华东师大的学术传统与社会声誉</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汤  涛</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校档案馆馆长、校史办主任</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41350">
                <a:tc>
                  <a:txBody>
                    <a:bodyPr/>
                    <a:lstStyle/>
                    <a:p>
                      <a:pPr indent="0" algn="ctr">
                        <a:buNone/>
                      </a:pPr>
                      <a:r>
                        <a:rPr lang="en-US" sz="1000" b="0">
                          <a:latin typeface="仿宋_GB2312" charset="0"/>
                          <a:cs typeface="仿宋_GB2312" charset="0"/>
                        </a:rPr>
                        <a:t>7</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课程总结+师生对话会：经验与建议</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latin typeface="仿宋_GB2312" charset="0"/>
                          <a:cs typeface="仿宋_GB2312" charset="0"/>
                        </a:rPr>
                        <a:t>吴冠军汤拥华姜宇辉瞿  骏</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latin typeface="仿宋_GB2312" charset="0"/>
                          <a:cs typeface="仿宋_GB2312" charset="0"/>
                        </a:rPr>
                        <a:t>课程主持人（政治学）+文、史、哲学科代表性学术骨干</a:t>
                      </a:r>
                      <a:endParaRPr lang="en-US" altLang="en-US" sz="1000" b="0">
                        <a:latin typeface="仿宋_GB2312" charset="0"/>
                        <a:ea typeface="仿宋_GB2312" charset="0"/>
                        <a:cs typeface="仿宋_GB2312" charset="0"/>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485140" y="4042598"/>
            <a:ext cx="11221720" cy="2260516"/>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lnSpc>
                <a:spcPct val="150000"/>
              </a:lnSpc>
              <a:spcBef>
                <a:spcPts val="0"/>
              </a:spcBef>
              <a:buNone/>
            </a:pPr>
            <a:r>
              <a:rPr lang="zh-CN" altLang="en-US" sz="2400" b="1" dirty="0">
                <a:solidFill>
                  <a:srgbClr val="0070C0"/>
                </a:solidFill>
                <a:latin typeface="楷体" panose="02010609060101010101" pitchFamily="49" charset="-122"/>
                <a:ea typeface="楷体" panose="02010609060101010101" pitchFamily="49" charset="-122"/>
              </a:rPr>
              <a:t>（二）</a:t>
            </a:r>
            <a:r>
              <a:rPr lang="zh-CN" altLang="zh-CN" sz="2400" b="1" dirty="0">
                <a:solidFill>
                  <a:srgbClr val="0070C0"/>
                </a:solidFill>
                <a:latin typeface="楷体" panose="02010609060101010101" pitchFamily="49" charset="-122"/>
                <a:ea typeface="楷体" panose="02010609060101010101" pitchFamily="49" charset="-122"/>
              </a:rPr>
              <a:t>选课路径</a:t>
            </a:r>
            <a:endParaRPr lang="zh-CN" altLang="zh-CN" sz="2400" b="1" dirty="0">
              <a:solidFill>
                <a:srgbClr val="0070C0"/>
              </a:solidFill>
              <a:latin typeface="楷体" panose="02010609060101010101" pitchFamily="49" charset="-122"/>
              <a:ea typeface="楷体" panose="02010609060101010101" pitchFamily="49" charset="-122"/>
            </a:endParaRPr>
          </a:p>
          <a:p>
            <a:pPr marL="0">
              <a:lnSpc>
                <a:spcPct val="150000"/>
              </a:lnSpc>
              <a:spcBef>
                <a:spcPts val="0"/>
              </a:spcBef>
              <a:buNone/>
            </a:pPr>
            <a:r>
              <a:rPr lang="zh-CN" altLang="zh-CN" sz="2000" dirty="0">
                <a:solidFill>
                  <a:srgbClr val="FF0000"/>
                </a:solidFill>
                <a:latin typeface="楷体" panose="02010609060101010101" pitchFamily="49" charset="-122"/>
                <a:ea typeface="楷体" panose="02010609060101010101" pitchFamily="49" charset="-122"/>
              </a:rPr>
              <a:t>公共数据库（学号</a:t>
            </a:r>
            <a:r>
              <a:rPr lang="en-US" altLang="zh-CN" sz="2000" dirty="0">
                <a:solidFill>
                  <a:srgbClr val="FF0000"/>
                </a:solidFill>
                <a:latin typeface="楷体" panose="02010609060101010101" pitchFamily="49" charset="-122"/>
                <a:ea typeface="楷体" panose="02010609060101010101" pitchFamily="49" charset="-122"/>
              </a:rPr>
              <a:t>+</a:t>
            </a:r>
            <a:r>
              <a:rPr lang="zh-CN" altLang="zh-CN" sz="2000" dirty="0">
                <a:solidFill>
                  <a:srgbClr val="FF0000"/>
                </a:solidFill>
                <a:latin typeface="楷体" panose="02010609060101010101" pitchFamily="49" charset="-122"/>
                <a:ea typeface="楷体" panose="02010609060101010101" pitchFamily="49" charset="-122"/>
              </a:rPr>
              <a:t>密码）</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 </a:t>
            </a:r>
            <a:r>
              <a:rPr lang="zh-CN" altLang="zh-CN" sz="2000" dirty="0">
                <a:solidFill>
                  <a:srgbClr val="FF0000"/>
                </a:solidFill>
                <a:latin typeface="楷体" panose="02010609060101010101" pitchFamily="49" charset="-122"/>
                <a:ea typeface="楷体" panose="02010609060101010101" pitchFamily="49" charset="-122"/>
              </a:rPr>
              <a:t>研究生培养新系统</a:t>
            </a:r>
            <a:r>
              <a:rPr lang="en-US" altLang="zh-CN" sz="2000" dirty="0">
                <a:solidFill>
                  <a:srgbClr val="FF0000"/>
                </a:solidFill>
                <a:latin typeface="楷体" panose="02010609060101010101" pitchFamily="49" charset="-122"/>
                <a:ea typeface="楷体" panose="02010609060101010101" pitchFamily="49" charset="-122"/>
              </a:rPr>
              <a:t> </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000" dirty="0">
                <a:solidFill>
                  <a:srgbClr val="FF0000"/>
                </a:solidFill>
                <a:latin typeface="楷体" panose="02010609060101010101" pitchFamily="49" charset="-122"/>
                <a:ea typeface="楷体" panose="02010609060101010101" pitchFamily="49" charset="-122"/>
              </a:rPr>
              <a:t>“</a:t>
            </a:r>
            <a:r>
              <a:rPr lang="zh-CN" altLang="zh-CN" sz="2000" dirty="0">
                <a:solidFill>
                  <a:srgbClr val="FF0000"/>
                </a:solidFill>
                <a:latin typeface="楷体" panose="02010609060101010101" pitchFamily="49" charset="-122"/>
                <a:ea typeface="楷体" panose="02010609060101010101" pitchFamily="49" charset="-122"/>
              </a:rPr>
              <a:t>培养</a:t>
            </a:r>
            <a:r>
              <a:rPr lang="en-US" altLang="zh-CN" sz="2000" dirty="0">
                <a:solidFill>
                  <a:srgbClr val="FF0000"/>
                </a:solidFill>
                <a:latin typeface="楷体" panose="02010609060101010101" pitchFamily="49" charset="-122"/>
                <a:ea typeface="楷体" panose="02010609060101010101" pitchFamily="49" charset="-122"/>
              </a:rPr>
              <a:t>”</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a:t>
            </a:r>
            <a:r>
              <a:rPr lang="en-US" altLang="zh-CN" sz="2000" dirty="0">
                <a:solidFill>
                  <a:srgbClr val="FF0000"/>
                </a:solidFill>
                <a:latin typeface="楷体" panose="02010609060101010101" pitchFamily="49" charset="-122"/>
                <a:ea typeface="楷体" panose="02010609060101010101" pitchFamily="49" charset="-122"/>
              </a:rPr>
              <a:t>“</a:t>
            </a:r>
            <a:r>
              <a:rPr lang="zh-CN" altLang="en-US" sz="2000" dirty="0">
                <a:solidFill>
                  <a:srgbClr val="FF0000"/>
                </a:solidFill>
                <a:latin typeface="楷体" panose="02010609060101010101" pitchFamily="49" charset="-122"/>
                <a:ea typeface="楷体" panose="02010609060101010101" pitchFamily="49" charset="-122"/>
              </a:rPr>
              <a:t>我要</a:t>
            </a:r>
            <a:r>
              <a:rPr lang="zh-CN" altLang="zh-CN" sz="2000" dirty="0">
                <a:solidFill>
                  <a:srgbClr val="FF0000"/>
                </a:solidFill>
                <a:latin typeface="楷体" panose="02010609060101010101" pitchFamily="49" charset="-122"/>
                <a:ea typeface="楷体" panose="02010609060101010101" pitchFamily="49" charset="-122"/>
              </a:rPr>
              <a:t>选课</a:t>
            </a:r>
            <a:r>
              <a:rPr lang="en-US" altLang="zh-CN" sz="2000" dirty="0">
                <a:solidFill>
                  <a:srgbClr val="FF0000"/>
                </a:solidFill>
                <a:latin typeface="楷体" panose="02010609060101010101" pitchFamily="49" charset="-122"/>
                <a:ea typeface="楷体" panose="02010609060101010101" pitchFamily="49" charset="-122"/>
              </a:rPr>
              <a:t>”</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 点击</a:t>
            </a:r>
            <a:r>
              <a:rPr lang="en-US" altLang="zh-CN" sz="2000" dirty="0">
                <a:solidFill>
                  <a:srgbClr val="FF0000"/>
                </a:solidFill>
                <a:latin typeface="楷体" panose="02010609060101010101" pitchFamily="49" charset="-122"/>
                <a:ea typeface="楷体" panose="02010609060101010101" pitchFamily="49" charset="-122"/>
              </a:rPr>
              <a:t>“</a:t>
            </a:r>
            <a:r>
              <a:rPr lang="zh-CN" altLang="zh-CN" sz="2000" dirty="0">
                <a:solidFill>
                  <a:srgbClr val="FF0000"/>
                </a:solidFill>
                <a:latin typeface="楷体" panose="02010609060101010101" pitchFamily="49" charset="-122"/>
                <a:ea typeface="楷体" panose="02010609060101010101" pitchFamily="49" charset="-122"/>
              </a:rPr>
              <a:t>选课途径</a:t>
            </a:r>
            <a:r>
              <a:rPr lang="en-US" altLang="zh-CN" sz="2000" dirty="0">
                <a:solidFill>
                  <a:srgbClr val="FF0000"/>
                </a:solidFill>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a:t>
            </a:r>
            <a:r>
              <a:rPr lang="zh-CN" altLang="zh-CN" sz="2000" dirty="0">
                <a:latin typeface="楷体" panose="02010609060101010101" pitchFamily="49" charset="-122"/>
                <a:ea typeface="楷体" panose="02010609060101010101" pitchFamily="49" charset="-122"/>
              </a:rPr>
              <a:t>公共课、</a:t>
            </a:r>
            <a:r>
              <a:rPr lang="zh-CN" altLang="en-US" sz="2000" dirty="0">
                <a:latin typeface="楷体" panose="02010609060101010101" pitchFamily="49" charset="-122"/>
                <a:ea typeface="楷体" panose="02010609060101010101" pitchFamily="49" charset="-122"/>
              </a:rPr>
              <a:t>公选课、</a:t>
            </a:r>
            <a:r>
              <a:rPr lang="zh-CN" altLang="zh-CN" sz="2000" dirty="0">
                <a:latin typeface="楷体" panose="02010609060101010101" pitchFamily="49" charset="-122"/>
                <a:ea typeface="楷体" panose="02010609060101010101" pitchFamily="49" charset="-122"/>
              </a:rPr>
              <a:t>专业课</a:t>
            </a:r>
            <a:r>
              <a:rPr lang="zh-CN" altLang="en-US" sz="2000" dirty="0">
                <a:latin typeface="楷体" panose="02010609060101010101" pitchFamily="49" charset="-122"/>
                <a:ea typeface="楷体" panose="02010609060101010101" pitchFamily="49" charset="-122"/>
              </a:rPr>
              <a:t>、跨选课）</a:t>
            </a:r>
            <a:r>
              <a:rPr lang="zh-CN" altLang="en-US" sz="20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 </a:t>
            </a:r>
            <a:r>
              <a:rPr lang="zh-CN" altLang="zh-CN" sz="2000" dirty="0">
                <a:solidFill>
                  <a:srgbClr val="FF0000"/>
                </a:solidFill>
                <a:latin typeface="楷体" panose="02010609060101010101" pitchFamily="49" charset="-122"/>
                <a:ea typeface="楷体" panose="02010609060101010101" pitchFamily="49" charset="-122"/>
              </a:rPr>
              <a:t>查看可选课程信息</a:t>
            </a:r>
            <a:r>
              <a:rPr lang="zh-CN" altLang="zh-CN" sz="2000" dirty="0">
                <a:latin typeface="楷体" panose="02010609060101010101" pitchFamily="49" charset="-122"/>
                <a:ea typeface="楷体" panose="02010609060101010101" pitchFamily="49" charset="-122"/>
              </a:rPr>
              <a:t>，进行选课。</a:t>
            </a:r>
            <a:endParaRPr lang="en-US" altLang="zh-CN" sz="2000" dirty="0">
              <a:latin typeface="楷体" panose="02010609060101010101" pitchFamily="49" charset="-122"/>
              <a:ea typeface="楷体" panose="02010609060101010101" pitchFamily="49" charset="-122"/>
            </a:endParaRPr>
          </a:p>
          <a:p>
            <a:pPr marL="0">
              <a:lnSpc>
                <a:spcPct val="150000"/>
              </a:lnSpc>
              <a:spcBef>
                <a:spcPts val="0"/>
              </a:spcBef>
              <a:buNone/>
            </a:pPr>
            <a:r>
              <a:rPr lang="zh-CN" altLang="en-US" sz="2000" b="1" dirty="0">
                <a:solidFill>
                  <a:srgbClr val="0070C0"/>
                </a:solidFill>
                <a:latin typeface="楷体" panose="02010609060101010101" pitchFamily="49" charset="-122"/>
                <a:ea typeface="楷体" panose="02010609060101010101" pitchFamily="49" charset="-122"/>
              </a:rPr>
              <a:t>详</a:t>
            </a:r>
            <a:r>
              <a:rPr lang="zh-CN" altLang="zh-CN" sz="2000" b="1" dirty="0">
                <a:solidFill>
                  <a:srgbClr val="0070C0"/>
                </a:solidFill>
                <a:latin typeface="楷体" panose="02010609060101010101" pitchFamily="49" charset="-122"/>
                <a:ea typeface="楷体" panose="02010609060101010101" pitchFamily="49" charset="-122"/>
              </a:rPr>
              <a:t>请参考《20</a:t>
            </a:r>
            <a:r>
              <a:rPr lang="en-US" altLang="zh-CN" sz="2000" b="1" dirty="0" smtClean="0">
                <a:solidFill>
                  <a:srgbClr val="0070C0"/>
                </a:solidFill>
                <a:latin typeface="楷体" panose="02010609060101010101" pitchFamily="49" charset="-122"/>
                <a:ea typeface="楷体" panose="02010609060101010101" pitchFamily="49" charset="-122"/>
              </a:rPr>
              <a:t>21</a:t>
            </a:r>
            <a:r>
              <a:rPr lang="zh-CN" altLang="zh-CN" sz="2000" b="1" dirty="0" smtClean="0">
                <a:solidFill>
                  <a:srgbClr val="0070C0"/>
                </a:solidFill>
                <a:latin typeface="楷体" panose="02010609060101010101" pitchFamily="49" charset="-122"/>
                <a:ea typeface="楷体" panose="02010609060101010101" pitchFamily="49" charset="-122"/>
              </a:rPr>
              <a:t>-202</a:t>
            </a:r>
            <a:r>
              <a:rPr lang="en-US" altLang="zh-CN" sz="2000" b="1" dirty="0" smtClean="0">
                <a:solidFill>
                  <a:srgbClr val="0070C0"/>
                </a:solidFill>
                <a:latin typeface="楷体" panose="02010609060101010101" pitchFamily="49" charset="-122"/>
                <a:ea typeface="楷体" panose="02010609060101010101" pitchFamily="49" charset="-122"/>
              </a:rPr>
              <a:t>2</a:t>
            </a:r>
            <a:r>
              <a:rPr lang="zh-CN" altLang="zh-CN" sz="2000" b="1" dirty="0" smtClean="0">
                <a:solidFill>
                  <a:srgbClr val="0070C0"/>
                </a:solidFill>
                <a:latin typeface="楷体" panose="02010609060101010101" pitchFamily="49" charset="-122"/>
                <a:ea typeface="楷体" panose="02010609060101010101" pitchFamily="49" charset="-122"/>
              </a:rPr>
              <a:t>学年</a:t>
            </a:r>
            <a:r>
              <a:rPr lang="zh-CN" altLang="zh-CN" sz="2000" b="1" dirty="0">
                <a:solidFill>
                  <a:srgbClr val="0070C0"/>
                </a:solidFill>
                <a:latin typeface="楷体" panose="02010609060101010101" pitchFamily="49" charset="-122"/>
                <a:ea typeface="楷体" panose="02010609060101010101" pitchFamily="49" charset="-122"/>
              </a:rPr>
              <a:t>第一学期华东师范大学学术学位研究生选课指南》</a:t>
            </a:r>
            <a:r>
              <a:rPr lang="zh-CN" altLang="en-US" sz="2000" dirty="0">
                <a:latin typeface="楷体" panose="02010609060101010101" pitchFamily="49" charset="-122"/>
                <a:ea typeface="楷体" panose="02010609060101010101" pitchFamily="49" charset="-122"/>
              </a:rPr>
              <a:t>（已发院系）</a:t>
            </a:r>
            <a:endParaRPr lang="en-US" altLang="zh-CN" sz="2000" dirty="0"/>
          </a:p>
        </p:txBody>
      </p:sp>
      <p:sp>
        <p:nvSpPr>
          <p:cNvPr id="10" name="标题 1"/>
          <p:cNvSpPr txBox="1"/>
          <p:nvPr/>
        </p:nvSpPr>
        <p:spPr>
          <a:xfrm>
            <a:off x="1635575" y="362846"/>
            <a:ext cx="5638341" cy="58293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400" b="1" dirty="0">
                <a:solidFill>
                  <a:srgbClr val="FFFF00"/>
                </a:solidFill>
                <a:latin typeface="华文新魏" panose="02010800040101010101" pitchFamily="2" charset="-122"/>
                <a:ea typeface="华文新魏" panose="02010800040101010101" pitchFamily="2" charset="-122"/>
              </a:rPr>
              <a:t>四</a:t>
            </a:r>
            <a:r>
              <a:rPr lang="zh-CN" altLang="zh-CN" sz="4400" b="1" dirty="0">
                <a:solidFill>
                  <a:srgbClr val="FFFF00"/>
                </a:solidFill>
                <a:latin typeface="华文新魏" panose="02010800040101010101" pitchFamily="2" charset="-122"/>
                <a:ea typeface="华文新魏" panose="02010800040101010101" pitchFamily="2" charset="-122"/>
              </a:rPr>
              <a:t>、课程学习</a:t>
            </a:r>
            <a:r>
              <a:rPr lang="zh-CN" altLang="en-US" sz="3000" b="1" dirty="0">
                <a:solidFill>
                  <a:srgbClr val="FFFF00"/>
                </a:solidFill>
                <a:latin typeface="华文新魏" panose="02010800040101010101" pitchFamily="2" charset="-122"/>
                <a:ea typeface="华文新魏" panose="02010800040101010101" pitchFamily="2" charset="-122"/>
              </a:rPr>
              <a:t>（选课要求）</a:t>
            </a:r>
            <a:endParaRPr lang="zh-CN" altLang="en-US" sz="3000" b="1" dirty="0">
              <a:solidFill>
                <a:srgbClr val="FFFF00"/>
              </a:solidFill>
              <a:latin typeface="华文新魏" panose="02010800040101010101" pitchFamily="2" charset="-122"/>
              <a:ea typeface="华文新魏" panose="02010800040101010101" pitchFamily="2" charset="-122"/>
            </a:endParaRPr>
          </a:p>
        </p:txBody>
      </p:sp>
      <p:sp>
        <p:nvSpPr>
          <p:cNvPr id="3" name="矩形 2"/>
          <p:cNvSpPr/>
          <p:nvPr/>
        </p:nvSpPr>
        <p:spPr>
          <a:xfrm>
            <a:off x="3199157" y="1271101"/>
            <a:ext cx="8507703" cy="2954655"/>
          </a:xfrm>
          <a:prstGeom prst="rect">
            <a:avLst/>
          </a:prstGeom>
        </p:spPr>
        <p:txBody>
          <a:bodyPr wrap="square">
            <a:spAutoFit/>
          </a:bodyPr>
          <a:lstStyle/>
          <a:p>
            <a:pPr marL="143510" algn="r">
              <a:lnSpc>
                <a:spcPct val="150000"/>
              </a:lnSpc>
            </a:pPr>
            <a:r>
              <a:rPr lang="zh-CN" altLang="en-US" sz="2400" b="1" dirty="0">
                <a:solidFill>
                  <a:srgbClr val="0070C0"/>
                </a:solidFill>
                <a:latin typeface="楷体" panose="02010609060101010101" pitchFamily="49" charset="-122"/>
                <a:ea typeface="楷体" panose="02010609060101010101" pitchFamily="49" charset="-122"/>
              </a:rPr>
              <a:t>（一）</a:t>
            </a:r>
            <a:r>
              <a:rPr lang="zh-CN" altLang="zh-CN" sz="2400" b="1" dirty="0">
                <a:solidFill>
                  <a:srgbClr val="0070C0"/>
                </a:solidFill>
                <a:latin typeface="楷体" panose="02010609060101010101" pitchFamily="49" charset="-122"/>
                <a:ea typeface="楷体" panose="02010609060101010101" pitchFamily="49" charset="-122"/>
              </a:rPr>
              <a:t>选课时间</a:t>
            </a:r>
            <a:endParaRPr lang="zh-CN" altLang="zh-CN" sz="2400" b="1" dirty="0">
              <a:solidFill>
                <a:srgbClr val="0070C0"/>
              </a:solidFill>
              <a:latin typeface="楷体" panose="02010609060101010101" pitchFamily="49" charset="-122"/>
              <a:ea typeface="楷体" panose="02010609060101010101" pitchFamily="49" charset="-122"/>
            </a:endParaRPr>
          </a:p>
          <a:p>
            <a:pPr marL="360045">
              <a:lnSpc>
                <a:spcPct val="150000"/>
              </a:lnSpc>
              <a:buFont typeface="Arial" panose="020B0604020202020204" pitchFamily="34" charset="0"/>
              <a:buNone/>
            </a:pPr>
            <a:r>
              <a:rPr lang="zh-CN" altLang="zh-CN" sz="2000" dirty="0">
                <a:latin typeface="楷体" panose="02010609060101010101" pitchFamily="49" charset="-122"/>
                <a:ea typeface="楷体" panose="02010609060101010101" pitchFamily="49" charset="-122"/>
              </a:rPr>
              <a:t>选课一般安排在当学期前后两周</a:t>
            </a:r>
            <a:r>
              <a:rPr lang="zh-CN" altLang="en-US" sz="2000" dirty="0">
                <a:latin typeface="楷体" panose="02010609060101010101" pitchFamily="49" charset="-122"/>
                <a:ea typeface="楷体" panose="02010609060101010101" pitchFamily="49" charset="-122"/>
              </a:rPr>
              <a:t>。</a:t>
            </a:r>
            <a:r>
              <a:rPr lang="zh-CN" altLang="zh-CN" sz="2000" dirty="0">
                <a:latin typeface="楷体" panose="02010609060101010101" pitchFamily="49" charset="-122"/>
                <a:ea typeface="楷体" panose="02010609060101010101" pitchFamily="49" charset="-122"/>
              </a:rPr>
              <a:t>前四周为试听和调整（含退课）时段。</a:t>
            </a:r>
            <a:endParaRPr lang="zh-CN" altLang="zh-CN" sz="2000" dirty="0">
              <a:latin typeface="楷体" panose="02010609060101010101" pitchFamily="49" charset="-122"/>
              <a:ea typeface="楷体" panose="02010609060101010101" pitchFamily="49" charset="-122"/>
            </a:endParaRPr>
          </a:p>
          <a:p>
            <a:pPr marL="360045">
              <a:lnSpc>
                <a:spcPct val="150000"/>
              </a:lnSpc>
              <a:buFont typeface="Arial" panose="020B0604020202020204" pitchFamily="34" charset="0"/>
              <a:buNone/>
            </a:pPr>
            <a:r>
              <a:rPr lang="zh-CN" altLang="en-US" sz="2000" b="1" dirty="0">
                <a:solidFill>
                  <a:srgbClr val="C00000"/>
                </a:solidFill>
                <a:latin typeface="楷体" panose="02010609060101010101" pitchFamily="49" charset="-122"/>
                <a:ea typeface="楷体" panose="02010609060101010101" pitchFamily="49" charset="-122"/>
                <a:sym typeface="+mn-ea"/>
              </a:rPr>
              <a:t>本学期选课时间</a:t>
            </a:r>
            <a:r>
              <a:rPr lang="zh-CN" altLang="en-US" sz="2000" dirty="0" smtClean="0">
                <a:latin typeface="楷体" panose="02010609060101010101" pitchFamily="49" charset="-122"/>
                <a:ea typeface="楷体" panose="02010609060101010101" pitchFamily="49" charset="-122"/>
                <a:sym typeface="+mn-ea"/>
              </a:rPr>
              <a:t>：</a:t>
            </a:r>
            <a:r>
              <a:rPr lang="en-US" altLang="zh-CN" sz="2000" dirty="0" smtClean="0">
                <a:latin typeface="楷体" panose="02010609060101010101" pitchFamily="49" charset="-122"/>
                <a:ea typeface="楷体" panose="02010609060101010101" pitchFamily="49" charset="-122"/>
                <a:sym typeface="+mn-ea"/>
              </a:rPr>
              <a:t>8</a:t>
            </a:r>
            <a:r>
              <a:rPr lang="zh-CN" altLang="en-US" sz="2000" dirty="0" smtClean="0">
                <a:latin typeface="楷体" panose="02010609060101010101" pitchFamily="49" charset="-122"/>
                <a:ea typeface="楷体" panose="02010609060101010101" pitchFamily="49" charset="-122"/>
                <a:sym typeface="+mn-ea"/>
              </a:rPr>
              <a:t>月</a:t>
            </a:r>
            <a:r>
              <a:rPr lang="en-US" altLang="zh-CN" sz="2000" dirty="0" smtClean="0">
                <a:latin typeface="楷体" panose="02010609060101010101" pitchFamily="49" charset="-122"/>
                <a:ea typeface="楷体" panose="02010609060101010101" pitchFamily="49" charset="-122"/>
                <a:sym typeface="+mn-ea"/>
              </a:rPr>
              <a:t>30</a:t>
            </a:r>
            <a:r>
              <a:rPr lang="zh-CN" altLang="en-US" sz="2000" dirty="0" smtClean="0">
                <a:latin typeface="楷体" panose="02010609060101010101" pitchFamily="49" charset="-122"/>
                <a:ea typeface="楷体" panose="02010609060101010101" pitchFamily="49" charset="-122"/>
                <a:sym typeface="+mn-ea"/>
              </a:rPr>
              <a:t>日</a:t>
            </a:r>
            <a:r>
              <a:rPr lang="en-US" altLang="zh-CN" sz="2000" dirty="0">
                <a:latin typeface="楷体" panose="02010609060101010101" pitchFamily="49" charset="-122"/>
                <a:ea typeface="楷体" panose="02010609060101010101" pitchFamily="49" charset="-122"/>
                <a:sym typeface="+mn-ea"/>
              </a:rPr>
              <a:t>8:00</a:t>
            </a:r>
            <a:r>
              <a:rPr lang="zh-CN" altLang="en-US" sz="2000" dirty="0" smtClean="0">
                <a:latin typeface="楷体" panose="02010609060101010101" pitchFamily="49" charset="-122"/>
                <a:ea typeface="楷体" panose="02010609060101010101" pitchFamily="49" charset="-122"/>
                <a:sym typeface="+mn-ea"/>
              </a:rPr>
              <a:t>至</a:t>
            </a:r>
            <a:r>
              <a:rPr lang="en-US" altLang="zh-CN" sz="2000" dirty="0">
                <a:latin typeface="楷体" panose="02010609060101010101" pitchFamily="49" charset="-122"/>
                <a:ea typeface="楷体" panose="02010609060101010101" pitchFamily="49" charset="-122"/>
                <a:sym typeface="+mn-ea"/>
              </a:rPr>
              <a:t>9</a:t>
            </a:r>
            <a:r>
              <a:rPr lang="zh-CN" altLang="en-US" sz="2000" dirty="0">
                <a:latin typeface="楷体" panose="02010609060101010101" pitchFamily="49" charset="-122"/>
                <a:ea typeface="楷体" panose="02010609060101010101" pitchFamily="49" charset="-122"/>
                <a:sym typeface="+mn-ea"/>
              </a:rPr>
              <a:t>月</a:t>
            </a:r>
            <a:r>
              <a:rPr lang="en-US" altLang="zh-CN" sz="2000" dirty="0">
                <a:latin typeface="楷体" panose="02010609060101010101" pitchFamily="49" charset="-122"/>
                <a:ea typeface="楷体" panose="02010609060101010101" pitchFamily="49" charset="-122"/>
                <a:sym typeface="+mn-ea"/>
              </a:rPr>
              <a:t>17</a:t>
            </a:r>
            <a:r>
              <a:rPr lang="zh-CN" altLang="en-US" sz="2000" dirty="0">
                <a:latin typeface="楷体" panose="02010609060101010101" pitchFamily="49" charset="-122"/>
                <a:ea typeface="楷体" panose="02010609060101010101" pitchFamily="49" charset="-122"/>
                <a:sym typeface="+mn-ea"/>
              </a:rPr>
              <a:t>日</a:t>
            </a:r>
            <a:r>
              <a:rPr lang="en-US" altLang="zh-CN" sz="2000" dirty="0">
                <a:latin typeface="楷体" panose="02010609060101010101" pitchFamily="49" charset="-122"/>
                <a:ea typeface="楷体" panose="02010609060101010101" pitchFamily="49" charset="-122"/>
                <a:sym typeface="+mn-ea"/>
              </a:rPr>
              <a:t>17</a:t>
            </a:r>
            <a:r>
              <a:rPr lang="zh-CN" altLang="en-US" sz="2000" dirty="0">
                <a:latin typeface="楷体" panose="02010609060101010101" pitchFamily="49" charset="-122"/>
                <a:ea typeface="楷体" panose="02010609060101010101" pitchFamily="49" charset="-122"/>
                <a:sym typeface="+mn-ea"/>
              </a:rPr>
              <a:t>：</a:t>
            </a:r>
            <a:r>
              <a:rPr lang="en-US" altLang="zh-CN" sz="2000" dirty="0" smtClean="0">
                <a:latin typeface="楷体" panose="02010609060101010101" pitchFamily="49" charset="-122"/>
                <a:ea typeface="楷体" panose="02010609060101010101" pitchFamily="49" charset="-122"/>
                <a:sym typeface="+mn-ea"/>
              </a:rPr>
              <a:t>00</a:t>
            </a:r>
            <a:r>
              <a:rPr lang="zh-CN" altLang="en-US" sz="2000" dirty="0" smtClean="0">
                <a:latin typeface="楷体" panose="02010609060101010101" pitchFamily="49" charset="-122"/>
                <a:ea typeface="楷体" panose="02010609060101010101" pitchFamily="49" charset="-122"/>
                <a:sym typeface="+mn-ea"/>
              </a:rPr>
              <a:t>，可选课、退课；</a:t>
            </a:r>
            <a:endParaRPr lang="en-US" altLang="zh-CN" sz="2000" dirty="0" smtClean="0">
              <a:latin typeface="楷体" panose="02010609060101010101" pitchFamily="49" charset="-122"/>
              <a:ea typeface="楷体" panose="02010609060101010101" pitchFamily="49" charset="-122"/>
              <a:sym typeface="+mn-ea"/>
            </a:endParaRPr>
          </a:p>
          <a:p>
            <a:pPr marL="360045">
              <a:lnSpc>
                <a:spcPct val="150000"/>
              </a:lnSpc>
              <a:buFont typeface="Arial" panose="020B0604020202020204" pitchFamily="34" charset="0"/>
              <a:buNone/>
            </a:pPr>
            <a:r>
              <a:rPr lang="en-US" altLang="zh-CN" sz="2000" dirty="0">
                <a:latin typeface="楷体" panose="02010609060101010101" pitchFamily="49" charset="-122"/>
                <a:ea typeface="楷体" panose="02010609060101010101" pitchFamily="49" charset="-122"/>
                <a:sym typeface="+mn-ea"/>
              </a:rPr>
              <a:t> </a:t>
            </a:r>
            <a:r>
              <a:rPr lang="en-US" altLang="zh-CN" sz="2000" dirty="0" smtClean="0">
                <a:latin typeface="楷体" panose="02010609060101010101" pitchFamily="49" charset="-122"/>
                <a:ea typeface="楷体" panose="02010609060101010101" pitchFamily="49" charset="-122"/>
                <a:sym typeface="+mn-ea"/>
              </a:rPr>
              <a:t>               9</a:t>
            </a:r>
            <a:r>
              <a:rPr lang="zh-CN" altLang="en-US" sz="2000" dirty="0">
                <a:latin typeface="楷体" panose="02010609060101010101" pitchFamily="49" charset="-122"/>
                <a:ea typeface="楷体" panose="02010609060101010101" pitchFamily="49" charset="-122"/>
                <a:sym typeface="+mn-ea"/>
              </a:rPr>
              <a:t>月</a:t>
            </a:r>
            <a:r>
              <a:rPr lang="en-US" altLang="zh-CN" sz="2000" dirty="0">
                <a:latin typeface="楷体" panose="02010609060101010101" pitchFamily="49" charset="-122"/>
                <a:ea typeface="楷体" panose="02010609060101010101" pitchFamily="49" charset="-122"/>
                <a:sym typeface="+mn-ea"/>
              </a:rPr>
              <a:t>17</a:t>
            </a:r>
            <a:r>
              <a:rPr lang="zh-CN" altLang="en-US" sz="2000" dirty="0">
                <a:latin typeface="楷体" panose="02010609060101010101" pitchFamily="49" charset="-122"/>
                <a:ea typeface="楷体" panose="02010609060101010101" pitchFamily="49" charset="-122"/>
                <a:sym typeface="+mn-ea"/>
              </a:rPr>
              <a:t>日</a:t>
            </a:r>
            <a:r>
              <a:rPr lang="en-US" altLang="zh-CN" sz="2000" dirty="0">
                <a:latin typeface="楷体" panose="02010609060101010101" pitchFamily="49" charset="-122"/>
                <a:ea typeface="楷体" panose="02010609060101010101" pitchFamily="49" charset="-122"/>
                <a:sym typeface="+mn-ea"/>
              </a:rPr>
              <a:t>17</a:t>
            </a:r>
            <a:r>
              <a:rPr lang="zh-CN" altLang="en-US" sz="2000" dirty="0">
                <a:latin typeface="楷体" panose="02010609060101010101" pitchFamily="49" charset="-122"/>
                <a:ea typeface="楷体" panose="02010609060101010101" pitchFamily="49" charset="-122"/>
                <a:sym typeface="+mn-ea"/>
              </a:rPr>
              <a:t>：</a:t>
            </a:r>
            <a:r>
              <a:rPr lang="en-US" altLang="zh-CN" sz="2000" dirty="0">
                <a:latin typeface="楷体" panose="02010609060101010101" pitchFamily="49" charset="-122"/>
                <a:ea typeface="楷体" panose="02010609060101010101" pitchFamily="49" charset="-122"/>
                <a:sym typeface="+mn-ea"/>
              </a:rPr>
              <a:t>00-9</a:t>
            </a:r>
            <a:r>
              <a:rPr lang="zh-CN" altLang="en-US" sz="2000" dirty="0">
                <a:latin typeface="楷体" panose="02010609060101010101" pitchFamily="49" charset="-122"/>
                <a:ea typeface="楷体" panose="02010609060101010101" pitchFamily="49" charset="-122"/>
                <a:sym typeface="+mn-ea"/>
              </a:rPr>
              <a:t>月</a:t>
            </a:r>
            <a:r>
              <a:rPr lang="en-US" altLang="zh-CN" sz="2000" dirty="0">
                <a:latin typeface="楷体" panose="02010609060101010101" pitchFamily="49" charset="-122"/>
                <a:ea typeface="楷体" panose="02010609060101010101" pitchFamily="49" charset="-122"/>
                <a:sym typeface="+mn-ea"/>
              </a:rPr>
              <a:t>30</a:t>
            </a:r>
            <a:r>
              <a:rPr lang="zh-CN" altLang="en-US" sz="2000" dirty="0">
                <a:latin typeface="楷体" panose="02010609060101010101" pitchFamily="49" charset="-122"/>
                <a:ea typeface="楷体" panose="02010609060101010101" pitchFamily="49" charset="-122"/>
                <a:sym typeface="+mn-ea"/>
              </a:rPr>
              <a:t>日</a:t>
            </a:r>
            <a:r>
              <a:rPr lang="en-US" altLang="zh-CN" sz="2000" dirty="0">
                <a:latin typeface="楷体" panose="02010609060101010101" pitchFamily="49" charset="-122"/>
                <a:ea typeface="楷体" panose="02010609060101010101" pitchFamily="49" charset="-122"/>
                <a:sym typeface="+mn-ea"/>
              </a:rPr>
              <a:t>17</a:t>
            </a:r>
            <a:r>
              <a:rPr lang="zh-CN" altLang="en-US" sz="2000" dirty="0">
                <a:latin typeface="楷体" panose="02010609060101010101" pitchFamily="49" charset="-122"/>
                <a:ea typeface="楷体" panose="02010609060101010101" pitchFamily="49" charset="-122"/>
                <a:sym typeface="+mn-ea"/>
              </a:rPr>
              <a:t>：</a:t>
            </a:r>
            <a:r>
              <a:rPr lang="en-US" altLang="zh-CN" sz="2000" dirty="0" smtClean="0">
                <a:latin typeface="楷体" panose="02010609060101010101" pitchFamily="49" charset="-122"/>
                <a:ea typeface="楷体" panose="02010609060101010101" pitchFamily="49" charset="-122"/>
                <a:sym typeface="+mn-ea"/>
              </a:rPr>
              <a:t>00</a:t>
            </a:r>
            <a:r>
              <a:rPr lang="zh-CN" altLang="en-US" sz="2000" dirty="0" smtClean="0">
                <a:latin typeface="楷体" panose="02010609060101010101" pitchFamily="49" charset="-122"/>
                <a:ea typeface="楷体" panose="02010609060101010101" pitchFamily="49" charset="-122"/>
                <a:sym typeface="+mn-ea"/>
              </a:rPr>
              <a:t>只能退课</a:t>
            </a:r>
            <a:r>
              <a:rPr lang="en-US" altLang="zh-CN" sz="2000" dirty="0" smtClean="0">
                <a:latin typeface="楷体" panose="02010609060101010101" pitchFamily="49" charset="-122"/>
                <a:ea typeface="楷体" panose="02010609060101010101" pitchFamily="49" charset="-122"/>
                <a:sym typeface="+mn-ea"/>
              </a:rPr>
              <a:t>，</a:t>
            </a:r>
            <a:r>
              <a:rPr lang="en-US" altLang="zh-CN" sz="2000" dirty="0">
                <a:latin typeface="楷体" panose="02010609060101010101" pitchFamily="49" charset="-122"/>
                <a:ea typeface="楷体" panose="02010609060101010101" pitchFamily="49" charset="-122"/>
                <a:sym typeface="+mn-ea"/>
              </a:rPr>
              <a:t>不能选课</a:t>
            </a:r>
            <a:r>
              <a:rPr lang="zh-CN" altLang="en-US" sz="2000" dirty="0">
                <a:latin typeface="楷体" panose="02010609060101010101" pitchFamily="49" charset="-122"/>
                <a:ea typeface="楷体" panose="02010609060101010101" pitchFamily="49" charset="-122"/>
                <a:sym typeface="+mn-ea"/>
              </a:rPr>
              <a:t>。</a:t>
            </a:r>
            <a:endParaRPr lang="en-US" altLang="zh-CN" sz="2000" dirty="0">
              <a:latin typeface="楷体" panose="02010609060101010101" pitchFamily="49" charset="-122"/>
              <a:ea typeface="楷体" panose="02010609060101010101" pitchFamily="49" charset="-122"/>
              <a:sym typeface="+mn-ea"/>
            </a:endParaRPr>
          </a:p>
          <a:p>
            <a:pPr marL="360045">
              <a:lnSpc>
                <a:spcPct val="150000"/>
              </a:lnSpc>
              <a:buFont typeface="Arial" panose="020B0604020202020204" pitchFamily="34" charset="0"/>
              <a:buNone/>
            </a:pPr>
            <a:r>
              <a:rPr lang="zh-CN" altLang="zh-CN" sz="2000" dirty="0">
                <a:latin typeface="楷体" panose="02010609060101010101" pitchFamily="49" charset="-122"/>
                <a:ea typeface="楷体" panose="02010609060101010101" pitchFamily="49" charset="-122"/>
              </a:rPr>
              <a:t>研究生需在规定时间内按要求完成选课。</a:t>
            </a:r>
            <a:r>
              <a:rPr lang="zh-CN" altLang="zh-CN" sz="2000" b="1" dirty="0">
                <a:latin typeface="楷体" panose="02010609060101010101" pitchFamily="49" charset="-122"/>
                <a:ea typeface="楷体" panose="02010609060101010101" pitchFamily="49" charset="-122"/>
              </a:rPr>
              <a:t>未经选课者，不得参加课程学习和考核，成绩不予记载。</a:t>
            </a:r>
            <a:endParaRPr lang="zh-CN" altLang="en-US" sz="20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Rectangle 2"/>
          <p:cNvSpPr txBox="1"/>
          <p:nvPr/>
        </p:nvSpPr>
        <p:spPr>
          <a:xfrm>
            <a:off x="1556443" y="338706"/>
            <a:ext cx="5490399" cy="72834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四、课程学习</a:t>
            </a:r>
            <a:r>
              <a:rPr lang="zh-CN" altLang="en-US" sz="3000" b="1" kern="0" dirty="0">
                <a:solidFill>
                  <a:srgbClr val="FFFF00"/>
                </a:solidFill>
                <a:latin typeface="华文新魏" panose="02010800040101010101" pitchFamily="2" charset="-122"/>
                <a:ea typeface="华文新魏" panose="02010800040101010101" pitchFamily="2" charset="-122"/>
              </a:rPr>
              <a:t>（修读规定）</a:t>
            </a:r>
            <a:endParaRPr lang="zh-CN" altLang="en-US" sz="3000" b="1" kern="0" dirty="0">
              <a:solidFill>
                <a:srgbClr val="FFFF00"/>
              </a:solidFill>
              <a:latin typeface="华文新魏" panose="02010800040101010101" pitchFamily="2" charset="-122"/>
              <a:ea typeface="华文新魏" panose="02010800040101010101" pitchFamily="2" charset="-122"/>
            </a:endParaRPr>
          </a:p>
        </p:txBody>
      </p:sp>
      <p:sp>
        <p:nvSpPr>
          <p:cNvPr id="41" name="内容占位符 2"/>
          <p:cNvSpPr txBox="1"/>
          <p:nvPr/>
        </p:nvSpPr>
        <p:spPr>
          <a:xfrm>
            <a:off x="1151793" y="2414988"/>
            <a:ext cx="10577146" cy="3326006"/>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fontAlgn="auto">
              <a:lnSpc>
                <a:spcPct val="150000"/>
              </a:lnSpc>
              <a:spcBef>
                <a:spcPts val="0"/>
              </a:spcBef>
              <a:buFont typeface="Arial" panose="020B0604020202020204" pitchFamily="34" charset="0"/>
              <a:buNone/>
            </a:pPr>
            <a:r>
              <a:rPr lang="zh-CN" altLang="en-US" sz="2400" b="1" dirty="0">
                <a:solidFill>
                  <a:srgbClr val="0070C0"/>
                </a:solidFill>
                <a:latin typeface="楷体" panose="02010609060101010101" pitchFamily="49" charset="-122"/>
                <a:ea typeface="楷体" panose="02010609060101010101" pitchFamily="49" charset="-122"/>
              </a:rPr>
              <a:t>主要内容：</a:t>
            </a:r>
            <a:endParaRPr lang="en-US" altLang="zh-CN" sz="2400" b="1" dirty="0">
              <a:solidFill>
                <a:srgbClr val="0070C0"/>
              </a:solidFill>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1</a:t>
            </a:r>
            <a:r>
              <a:rPr lang="zh-CN" altLang="en-US" sz="2000" dirty="0">
                <a:latin typeface="楷体" panose="02010609060101010101" pitchFamily="49" charset="-122"/>
                <a:ea typeface="楷体" panose="02010609060101010101" pitchFamily="49" charset="-122"/>
              </a:rPr>
              <a:t>、根据所在学科专业培养方案要求和个人培养计划，每学期在规定时间内按要求完成</a:t>
            </a:r>
            <a:r>
              <a:rPr lang="zh-CN" altLang="en-US" sz="2400" b="1" dirty="0">
                <a:solidFill>
                  <a:srgbClr val="0070C0"/>
                </a:solidFill>
                <a:latin typeface="楷体" panose="02010609060101010101" pitchFamily="49" charset="-122"/>
                <a:ea typeface="楷体" panose="02010609060101010101" pitchFamily="49" charset="-122"/>
              </a:rPr>
              <a:t>选课</a:t>
            </a:r>
            <a:r>
              <a:rPr lang="zh-CN" altLang="en-US" sz="2000" dirty="0">
                <a:latin typeface="楷体" panose="02010609060101010101" pitchFamily="49" charset="-122"/>
                <a:ea typeface="楷体" panose="02010609060101010101" pitchFamily="49" charset="-122"/>
              </a:rPr>
              <a:t>。</a:t>
            </a:r>
            <a:endParaRPr lang="en-US" altLang="zh-CN"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zh-CN" altLang="en-US" sz="2000" dirty="0">
                <a:latin typeface="楷体" panose="02010609060101010101" pitchFamily="49" charset="-122"/>
                <a:ea typeface="楷体" panose="02010609060101010101" pitchFamily="49" charset="-122"/>
              </a:rPr>
              <a:t>   未经选课者，不得参加课程学习和考核，成绩不予记载。</a:t>
            </a:r>
            <a:endParaRPr lang="en-US" altLang="zh-CN"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2</a:t>
            </a:r>
            <a:r>
              <a:rPr lang="zh-CN" altLang="en-US" sz="2000" dirty="0">
                <a:latin typeface="楷体" panose="02010609060101010101" pitchFamily="49" charset="-122"/>
                <a:ea typeface="楷体" panose="02010609060101010101" pitchFamily="49" charset="-122"/>
              </a:rPr>
              <a:t>、</a:t>
            </a:r>
            <a:r>
              <a:rPr lang="en-US" altLang="zh-CN" sz="2000" dirty="0" err="1">
                <a:latin typeface="楷体" panose="02010609060101010101" pitchFamily="49" charset="-122"/>
                <a:ea typeface="楷体" panose="02010609060101010101" pitchFamily="49" charset="-122"/>
              </a:rPr>
              <a:t>按时参加课程学习，独立完成课程考试、论文、作业及调研报告，严格遵守学术规范</a:t>
            </a:r>
            <a:r>
              <a:rPr lang="en-US" altLang="zh-CN" sz="2000" dirty="0">
                <a:latin typeface="楷体" panose="02010609060101010101" pitchFamily="49" charset="-122"/>
                <a:ea typeface="楷体" panose="02010609060101010101" pitchFamily="49" charset="-122"/>
              </a:rPr>
              <a:t>。</a:t>
            </a:r>
            <a:endParaRPr lang="en-US" altLang="zh-CN"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   </a:t>
            </a:r>
            <a:r>
              <a:rPr lang="en-US" altLang="zh-CN" sz="2000" dirty="0" err="1">
                <a:latin typeface="楷体" panose="02010609060101010101" pitchFamily="49" charset="-122"/>
                <a:ea typeface="楷体" panose="02010609060101010101" pitchFamily="49" charset="-122"/>
              </a:rPr>
              <a:t>完成课程各教学环节并通过考核，方可获得学分</a:t>
            </a:r>
            <a:r>
              <a:rPr lang="en-US" altLang="zh-CN" sz="2000" dirty="0">
                <a:latin typeface="楷体" panose="02010609060101010101" pitchFamily="49" charset="-122"/>
                <a:ea typeface="楷体" panose="02010609060101010101" pitchFamily="49" charset="-122"/>
              </a:rPr>
              <a:t>。</a:t>
            </a:r>
            <a:endParaRPr lang="en-US" altLang="zh-CN"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3</a:t>
            </a:r>
            <a:r>
              <a:rPr lang="zh-CN" altLang="en-US" sz="2000" dirty="0">
                <a:latin typeface="楷体" panose="02010609060101010101" pitchFamily="49" charset="-122"/>
                <a:ea typeface="楷体" panose="02010609060101010101" pitchFamily="49" charset="-122"/>
              </a:rPr>
              <a:t>、</a:t>
            </a:r>
            <a:r>
              <a:rPr lang="en-US" altLang="zh-CN" sz="2400" b="1" dirty="0" err="1">
                <a:solidFill>
                  <a:srgbClr val="0070C0"/>
                </a:solidFill>
                <a:latin typeface="楷体" panose="02010609060101010101" pitchFamily="49" charset="-122"/>
                <a:ea typeface="楷体" panose="02010609060101010101" pitchFamily="49" charset="-122"/>
              </a:rPr>
              <a:t>缺课</a:t>
            </a:r>
            <a:r>
              <a:rPr lang="en-US" altLang="zh-CN" sz="2000" dirty="0" err="1">
                <a:latin typeface="楷体" panose="02010609060101010101" pitchFamily="49" charset="-122"/>
                <a:ea typeface="楷体" panose="02010609060101010101" pitchFamily="49" charset="-122"/>
              </a:rPr>
              <a:t>学时数累计超过教学规定总学时数三分之一（含</a:t>
            </a:r>
            <a:r>
              <a:rPr lang="en-US" altLang="zh-CN" sz="2000" dirty="0">
                <a:latin typeface="楷体" panose="02010609060101010101" pitchFamily="49" charset="-122"/>
                <a:ea typeface="楷体" panose="02010609060101010101" pitchFamily="49" charset="-122"/>
              </a:rPr>
              <a:t>），</a:t>
            </a:r>
            <a:r>
              <a:rPr lang="en-US" altLang="zh-CN" sz="2000" dirty="0" err="1">
                <a:latin typeface="楷体" panose="02010609060101010101" pitchFamily="49" charset="-122"/>
                <a:ea typeface="楷体" panose="02010609060101010101" pitchFamily="49" charset="-122"/>
              </a:rPr>
              <a:t>或抽查考勤累计缺课三次以上</a:t>
            </a:r>
            <a:endParaRPr lang="en-US" altLang="zh-CN"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000" dirty="0">
                <a:latin typeface="楷体" panose="02010609060101010101" pitchFamily="49" charset="-122"/>
                <a:ea typeface="楷体" panose="02010609060101010101" pitchFamily="49" charset="-122"/>
              </a:rPr>
              <a:t>  （含）者，不得参加该课程考核，成绩记为“不合格(F)”。</a:t>
            </a:r>
            <a:endParaRPr lang="zh-CN" altLang="en-US" sz="2400" dirty="0">
              <a:latin typeface="楷体" panose="02010609060101010101" pitchFamily="49" charset="-122"/>
              <a:ea typeface="楷体" panose="02010609060101010101" pitchFamily="49" charset="-122"/>
            </a:endParaRPr>
          </a:p>
        </p:txBody>
      </p:sp>
      <p:sp>
        <p:nvSpPr>
          <p:cNvPr id="3" name="矩形 2"/>
          <p:cNvSpPr/>
          <p:nvPr/>
        </p:nvSpPr>
        <p:spPr>
          <a:xfrm>
            <a:off x="3784209" y="1499268"/>
            <a:ext cx="7796865" cy="1100366"/>
          </a:xfrm>
          <a:prstGeom prst="rect">
            <a:avLst/>
          </a:prstGeom>
        </p:spPr>
        <p:txBody>
          <a:bodyPr wrap="square">
            <a:spAutoFit/>
          </a:bodyPr>
          <a:lstStyle/>
          <a:p>
            <a:pPr algn="r">
              <a:lnSpc>
                <a:spcPct val="150000"/>
              </a:lnSpc>
            </a:pPr>
            <a:r>
              <a:rPr lang="zh-CN" altLang="en-US" sz="2800" dirty="0">
                <a:solidFill>
                  <a:srgbClr val="FF0000"/>
                </a:solidFill>
                <a:latin typeface="楷体" panose="02010609060101010101" pitchFamily="49" charset="-122"/>
                <a:ea typeface="楷体" panose="02010609060101010101" pitchFamily="49" charset="-122"/>
              </a:rPr>
              <a:t>《</a:t>
            </a:r>
            <a:r>
              <a:rPr lang="zh-CN" altLang="en-US" sz="2800" b="1" dirty="0">
                <a:solidFill>
                  <a:srgbClr val="FF0000"/>
                </a:solidFill>
                <a:latin typeface="楷体" panose="02010609060101010101" pitchFamily="49" charset="-122"/>
                <a:ea typeface="楷体" panose="02010609060101010101" pitchFamily="49" charset="-122"/>
              </a:rPr>
              <a:t>华东师范大学研究生课程学习和成绩管理规定</a:t>
            </a:r>
            <a:r>
              <a:rPr lang="zh-CN" altLang="en-US" sz="2800" dirty="0">
                <a:solidFill>
                  <a:srgbClr val="FF0000"/>
                </a:solidFill>
                <a:latin typeface="楷体" panose="02010609060101010101" pitchFamily="49" charset="-122"/>
                <a:ea typeface="楷体" panose="02010609060101010101" pitchFamily="49" charset="-122"/>
              </a:rPr>
              <a:t>》</a:t>
            </a:r>
            <a:r>
              <a:rPr lang="zh-CN" altLang="en-US" sz="2200" dirty="0">
                <a:solidFill>
                  <a:srgbClr val="FF0000"/>
                </a:solidFill>
                <a:latin typeface="楷体" panose="02010609060101010101" pitchFamily="49" charset="-122"/>
                <a:ea typeface="楷体" panose="02010609060101010101" pitchFamily="49" charset="-122"/>
              </a:rPr>
              <a:t>   </a:t>
            </a:r>
            <a:r>
              <a:rPr lang="zh-CN" altLang="en-US" dirty="0">
                <a:latin typeface="楷体" panose="02010609060101010101" pitchFamily="49" charset="-122"/>
                <a:ea typeface="楷体" panose="02010609060101010101" pitchFamily="49" charset="-122"/>
              </a:rPr>
              <a:t>（</a:t>
            </a:r>
            <a:r>
              <a:rPr lang="zh-CN" altLang="en-US" b="1" dirty="0">
                <a:latin typeface="楷体" panose="02010609060101010101" pitchFamily="49" charset="-122"/>
                <a:ea typeface="楷体" panose="02010609060101010101" pitchFamily="49" charset="-122"/>
              </a:rPr>
              <a:t>华师研</a:t>
            </a:r>
            <a:r>
              <a:rPr lang="en-US" altLang="zh-CN" b="1" dirty="0">
                <a:latin typeface="楷体" panose="02010609060101010101" pitchFamily="49" charset="-122"/>
                <a:ea typeface="楷体" panose="02010609060101010101" pitchFamily="49" charset="-122"/>
              </a:rPr>
              <a:t>〔</a:t>
            </a:r>
            <a:r>
              <a:rPr lang="zh-CN" altLang="en-US" b="1" dirty="0">
                <a:latin typeface="楷体" panose="02010609060101010101" pitchFamily="49" charset="-122"/>
                <a:ea typeface="楷体" panose="02010609060101010101" pitchFamily="49" charset="-122"/>
              </a:rPr>
              <a:t>2019</a:t>
            </a:r>
            <a:r>
              <a:rPr lang="en-US" altLang="zh-CN" b="1" dirty="0">
                <a:latin typeface="楷体" panose="02010609060101010101" pitchFamily="49" charset="-122"/>
                <a:ea typeface="楷体" panose="02010609060101010101" pitchFamily="49" charset="-122"/>
              </a:rPr>
              <a:t>〕</a:t>
            </a:r>
            <a:r>
              <a:rPr lang="zh-CN" altLang="en-US" b="1" dirty="0">
                <a:latin typeface="楷体" panose="02010609060101010101" pitchFamily="49" charset="-122"/>
                <a:ea typeface="楷体" panose="02010609060101010101" pitchFamily="49" charset="-122"/>
              </a:rPr>
              <a:t>349号</a:t>
            </a:r>
            <a:r>
              <a:rPr lang="zh-CN" altLang="en-US" dirty="0">
                <a:latin typeface="楷体" panose="02010609060101010101" pitchFamily="49" charset="-122"/>
                <a:ea typeface="楷体" panose="02010609060101010101" pitchFamily="49" charset="-122"/>
              </a:rPr>
              <a:t>）</a:t>
            </a:r>
            <a:endParaRPr lang="zh-CN" altLang="en-US" dirty="0"/>
          </a:p>
        </p:txBody>
      </p:sp>
      <p:sp>
        <p:nvSpPr>
          <p:cNvPr id="4" name="矩形 3"/>
          <p:cNvSpPr/>
          <p:nvPr/>
        </p:nvSpPr>
        <p:spPr>
          <a:xfrm>
            <a:off x="1151793" y="6057007"/>
            <a:ext cx="5029199" cy="400110"/>
          </a:xfrm>
          <a:prstGeom prst="rect">
            <a:avLst/>
          </a:prstGeom>
        </p:spPr>
        <p:txBody>
          <a:bodyPr wrap="square">
            <a:spAutoFit/>
          </a:bodyPr>
          <a:lstStyle/>
          <a:p>
            <a:r>
              <a:rPr lang="zh-CN" altLang="en-US" sz="2000" dirty="0">
                <a:solidFill>
                  <a:prstClr val="black"/>
                </a:solidFill>
                <a:latin typeface="楷体" panose="02010609060101010101" pitchFamily="49" charset="-122"/>
                <a:ea typeface="楷体" panose="02010609060101010101" pitchFamily="49" charset="-122"/>
              </a:rPr>
              <a:t>详请查阅</a:t>
            </a:r>
            <a:r>
              <a:rPr lang="en-US" altLang="zh-CN" sz="2000" b="1" dirty="0">
                <a:solidFill>
                  <a:srgbClr val="C00000"/>
                </a:solidFill>
                <a:latin typeface="楷体" panose="02010609060101010101" pitchFamily="49" charset="-122"/>
                <a:ea typeface="楷体" panose="02010609060101010101" pitchFamily="49" charset="-122"/>
              </a:rPr>
              <a:t>《</a:t>
            </a:r>
            <a:r>
              <a:rPr lang="zh-CN" altLang="en-US" sz="2000" b="1" dirty="0">
                <a:solidFill>
                  <a:srgbClr val="C00000"/>
                </a:solidFill>
                <a:latin typeface="楷体" panose="02010609060101010101" pitchFamily="49" charset="-122"/>
                <a:ea typeface="楷体" panose="02010609060101010101" pitchFamily="49" charset="-122"/>
              </a:rPr>
              <a:t>研究生手册</a:t>
            </a:r>
            <a:r>
              <a:rPr lang="en-US" altLang="zh-CN" sz="2000" b="1" dirty="0">
                <a:solidFill>
                  <a:srgbClr val="C00000"/>
                </a:solidFill>
                <a:latin typeface="楷体" panose="02010609060101010101" pitchFamily="49" charset="-122"/>
                <a:ea typeface="楷体" panose="02010609060101010101" pitchFamily="49" charset="-122"/>
              </a:rPr>
              <a:t>》</a:t>
            </a:r>
            <a:r>
              <a:rPr lang="zh-CN" altLang="en-US" sz="2000" b="1" dirty="0">
                <a:solidFill>
                  <a:srgbClr val="C00000"/>
                </a:solidFill>
                <a:latin typeface="楷体" panose="02010609060101010101" pitchFamily="49" charset="-122"/>
                <a:ea typeface="楷体" panose="02010609060101010101" pitchFamily="49" charset="-122"/>
              </a:rPr>
              <a:t>（</a:t>
            </a:r>
            <a:r>
              <a:rPr lang="en-US" altLang="zh-CN" sz="2000" b="1" dirty="0" smtClean="0">
                <a:solidFill>
                  <a:srgbClr val="C00000"/>
                </a:solidFill>
                <a:latin typeface="楷体" panose="02010609060101010101" pitchFamily="49" charset="-122"/>
                <a:ea typeface="楷体" panose="02010609060101010101" pitchFamily="49" charset="-122"/>
              </a:rPr>
              <a:t>2021</a:t>
            </a:r>
            <a:r>
              <a:rPr lang="zh-CN" altLang="en-US" sz="2000" b="1" dirty="0" smtClean="0">
                <a:solidFill>
                  <a:srgbClr val="C00000"/>
                </a:solidFill>
                <a:latin typeface="楷体" panose="02010609060101010101" pitchFamily="49" charset="-122"/>
                <a:ea typeface="楷体" panose="02010609060101010101" pitchFamily="49" charset="-122"/>
              </a:rPr>
              <a:t>）</a:t>
            </a:r>
            <a:endParaRPr lang="zh-CN" altLang="en-US" b="1" dirty="0">
              <a:solidFill>
                <a:srgbClr val="C000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0" name="Rectangle 2"/>
          <p:cNvSpPr txBox="1"/>
          <p:nvPr/>
        </p:nvSpPr>
        <p:spPr>
          <a:xfrm>
            <a:off x="1512483" y="349784"/>
            <a:ext cx="5273480" cy="72834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sz="4000" b="1" kern="0" dirty="0">
                <a:solidFill>
                  <a:srgbClr val="FFFF00"/>
                </a:solidFill>
                <a:latin typeface="华文新魏" panose="02010800040101010101" pitchFamily="2" charset="-122"/>
                <a:ea typeface="华文新魏" panose="02010800040101010101" pitchFamily="2" charset="-122"/>
              </a:rPr>
              <a:t>四、课程学习</a:t>
            </a:r>
            <a:r>
              <a:rPr lang="zh-CN" altLang="en-US" sz="3000" b="1" kern="0" dirty="0">
                <a:solidFill>
                  <a:srgbClr val="FFFF00"/>
                </a:solidFill>
                <a:latin typeface="华文新魏" panose="02010800040101010101" pitchFamily="2" charset="-122"/>
                <a:ea typeface="华文新魏" panose="02010800040101010101" pitchFamily="2" charset="-122"/>
              </a:rPr>
              <a:t>（修读规定）</a:t>
            </a:r>
            <a:endParaRPr lang="zh-CN" altLang="en-US" sz="3000" b="1" kern="0" dirty="0">
              <a:solidFill>
                <a:srgbClr val="FFFF00"/>
              </a:solidFill>
              <a:latin typeface="华文新魏" panose="02010800040101010101" pitchFamily="2" charset="-122"/>
              <a:ea typeface="华文新魏" panose="02010800040101010101" pitchFamily="2" charset="-122"/>
            </a:endParaRPr>
          </a:p>
        </p:txBody>
      </p:sp>
      <p:sp>
        <p:nvSpPr>
          <p:cNvPr id="4" name="矩形 3"/>
          <p:cNvSpPr/>
          <p:nvPr/>
        </p:nvSpPr>
        <p:spPr>
          <a:xfrm>
            <a:off x="2039816" y="1853074"/>
            <a:ext cx="9045526" cy="4782528"/>
          </a:xfrm>
          <a:prstGeom prst="rect">
            <a:avLst/>
          </a:prstGeom>
        </p:spPr>
        <p:txBody>
          <a:bodyPr wrap="square">
            <a:spAutoFit/>
          </a:bodyPr>
          <a:lstStyle/>
          <a:p>
            <a:pPr>
              <a:lnSpc>
                <a:spcPct val="150000"/>
              </a:lnSpc>
            </a:pPr>
            <a:r>
              <a:rPr lang="en-US" altLang="zh-CN" sz="2200" b="1" dirty="0">
                <a:solidFill>
                  <a:srgbClr val="0070C0"/>
                </a:solidFill>
                <a:latin typeface="楷体" panose="02010609060101010101" pitchFamily="49" charset="-122"/>
                <a:ea typeface="楷体" panose="02010609060101010101" pitchFamily="49" charset="-122"/>
              </a:rPr>
              <a:t>4</a:t>
            </a:r>
            <a:r>
              <a:rPr lang="zh-CN" altLang="en-US" sz="2200" b="1" dirty="0">
                <a:solidFill>
                  <a:srgbClr val="0070C0"/>
                </a:solidFill>
                <a:latin typeface="楷体" panose="02010609060101010101" pitchFamily="49" charset="-122"/>
                <a:ea typeface="楷体" panose="02010609060101010101" pitchFamily="49" charset="-122"/>
              </a:rPr>
              <a:t>、关于缓考</a:t>
            </a:r>
            <a:endParaRPr lang="en-US" altLang="zh-CN" sz="2200" b="1" dirty="0">
              <a:solidFill>
                <a:srgbClr val="0070C0"/>
              </a:solidFill>
              <a:latin typeface="楷体" panose="02010609060101010101" pitchFamily="49" charset="-122"/>
              <a:ea typeface="楷体" panose="02010609060101010101" pitchFamily="49" charset="-122"/>
            </a:endParaRPr>
          </a:p>
          <a:p>
            <a:pPr>
              <a:lnSpc>
                <a:spcPct val="150000"/>
              </a:lnSpc>
            </a:pPr>
            <a:r>
              <a:rPr lang="en-US" altLang="zh-CN" dirty="0">
                <a:solidFill>
                  <a:prstClr val="black"/>
                </a:solidFill>
                <a:latin typeface="楷体" panose="02010609060101010101" pitchFamily="49" charset="-122"/>
                <a:ea typeface="楷体" panose="02010609060101010101" pitchFamily="49" charset="-122"/>
              </a:rPr>
              <a:t>    </a:t>
            </a:r>
            <a:r>
              <a:rPr lang="en-US" altLang="zh-CN" sz="2000" dirty="0" err="1">
                <a:solidFill>
                  <a:prstClr val="black"/>
                </a:solidFill>
                <a:latin typeface="楷体" panose="02010609060101010101" pitchFamily="49" charset="-122"/>
                <a:ea typeface="楷体" panose="02010609060101010101" pitchFamily="49" charset="-122"/>
              </a:rPr>
              <a:t>因</a:t>
            </a:r>
            <a:r>
              <a:rPr lang="en-US" altLang="zh-CN" sz="2000" dirty="0" err="1">
                <a:solidFill>
                  <a:prstClr val="black"/>
                </a:solidFill>
                <a:latin typeface="楷体" panose="02010609060101010101" pitchFamily="49" charset="-122"/>
                <a:ea typeface="楷体" panose="02010609060101010101" pitchFamily="49" charset="-122"/>
                <a:sym typeface="+mn-ea"/>
              </a:rPr>
              <a:t>课程考试时间冲突，或参加重要比赛、科研考察、学术会议；生病，或突发事件</a:t>
            </a:r>
            <a:r>
              <a:rPr lang="en-US" altLang="zh-CN" sz="2000" dirty="0" err="1">
                <a:solidFill>
                  <a:prstClr val="black"/>
                </a:solidFill>
                <a:latin typeface="楷体" panose="02010609060101010101" pitchFamily="49" charset="-122"/>
                <a:ea typeface="楷体" panose="02010609060101010101" pitchFamily="49" charset="-122"/>
              </a:rPr>
              <a:t>，不能按时参加课程考试的，可申请缓考</a:t>
            </a:r>
            <a:r>
              <a:rPr lang="zh-CN" altLang="en-US" sz="2000" dirty="0">
                <a:solidFill>
                  <a:prstClr val="black"/>
                </a:solidFill>
                <a:latin typeface="楷体" panose="02010609060101010101" pitchFamily="49" charset="-122"/>
                <a:ea typeface="楷体" panose="02010609060101010101" pitchFamily="49" charset="-122"/>
              </a:rPr>
              <a:t>。</a:t>
            </a:r>
            <a:endParaRPr lang="en-US" altLang="zh-CN" sz="2000" dirty="0">
              <a:solidFill>
                <a:prstClr val="black"/>
              </a:solidFill>
              <a:latin typeface="楷体" panose="02010609060101010101" pitchFamily="49" charset="-122"/>
              <a:ea typeface="楷体" panose="02010609060101010101" pitchFamily="49" charset="-122"/>
            </a:endParaRPr>
          </a:p>
          <a:p>
            <a:pPr>
              <a:lnSpc>
                <a:spcPct val="150000"/>
              </a:lnSpc>
            </a:pPr>
            <a:r>
              <a:rPr lang="zh-CN" altLang="en-US" sz="2000" dirty="0">
                <a:solidFill>
                  <a:prstClr val="black"/>
                </a:solidFill>
                <a:latin typeface="楷体" panose="02010609060101010101" pitchFamily="49" charset="-122"/>
                <a:ea typeface="楷体" panose="02010609060101010101" pitchFamily="49" charset="-122"/>
              </a:rPr>
              <a:t>    未办理缓考手续或未经批准擅自不参加考核者，视为旷考，成绩记为“不合格（F）”。考试迟到超过30分钟者，不得入场，按旷考论处。</a:t>
            </a:r>
            <a:endParaRPr lang="en-US" altLang="zh-CN" sz="2000" dirty="0">
              <a:solidFill>
                <a:prstClr val="black"/>
              </a:solidFill>
              <a:latin typeface="楷体" panose="02010609060101010101" pitchFamily="49" charset="-122"/>
              <a:ea typeface="楷体" panose="02010609060101010101" pitchFamily="49" charset="-122"/>
            </a:endParaRPr>
          </a:p>
          <a:p>
            <a:pPr marL="0" defTabSz="914400">
              <a:lnSpc>
                <a:spcPct val="150000"/>
              </a:lnSpc>
              <a:spcBef>
                <a:spcPts val="0"/>
              </a:spcBef>
              <a:buFont typeface="Arial" panose="020B0604020202020204" pitchFamily="34" charset="0"/>
              <a:buNone/>
            </a:pPr>
            <a:r>
              <a:rPr lang="en-US" altLang="zh-CN" sz="2200" b="1" dirty="0">
                <a:solidFill>
                  <a:srgbClr val="0070C0"/>
                </a:solidFill>
                <a:latin typeface="楷体" panose="02010609060101010101" pitchFamily="49" charset="-122"/>
                <a:ea typeface="楷体" panose="02010609060101010101" pitchFamily="49" charset="-122"/>
              </a:rPr>
              <a:t>5</a:t>
            </a:r>
            <a:r>
              <a:rPr lang="zh-CN" altLang="en-US" sz="2200" b="1" dirty="0">
                <a:solidFill>
                  <a:srgbClr val="0070C0"/>
                </a:solidFill>
                <a:latin typeface="楷体" panose="02010609060101010101" pitchFamily="49" charset="-122"/>
                <a:ea typeface="楷体" panose="02010609060101010101" pitchFamily="49" charset="-122"/>
              </a:rPr>
              <a:t>、关于补考</a:t>
            </a:r>
            <a:endParaRPr lang="en-US" altLang="zh-CN" sz="2200" b="1" dirty="0">
              <a:solidFill>
                <a:srgbClr val="0070C0"/>
              </a:solidFill>
              <a:latin typeface="楷体" panose="02010609060101010101" pitchFamily="49" charset="-122"/>
              <a:ea typeface="楷体" panose="02010609060101010101" pitchFamily="49" charset="-122"/>
            </a:endParaRPr>
          </a:p>
          <a:p>
            <a:pPr marL="0">
              <a:lnSpc>
                <a:spcPct val="150000"/>
              </a:lnSpc>
              <a:spcBef>
                <a:spcPts val="0"/>
              </a:spcBef>
              <a:buFont typeface="Arial" panose="020B0604020202020204" pitchFamily="34" charset="0"/>
              <a:buNone/>
            </a:pPr>
            <a:r>
              <a:rPr lang="zh-CN" altLang="en-US" sz="1800" dirty="0">
                <a:solidFill>
                  <a:prstClr val="black"/>
                </a:solidFill>
                <a:latin typeface="楷体" panose="02010609060101010101" pitchFamily="49" charset="-122"/>
                <a:ea typeface="楷体" panose="02010609060101010101" pitchFamily="49" charset="-122"/>
              </a:rPr>
              <a:t>    成绩不及格但达到40分及以上者，</a:t>
            </a:r>
            <a:r>
              <a:rPr lang="zh-CN" altLang="en-US" sz="1800" dirty="0" smtClean="0">
                <a:solidFill>
                  <a:prstClr val="black"/>
                </a:solidFill>
                <a:latin typeface="楷体" panose="02010609060101010101" pitchFamily="49" charset="-122"/>
                <a:ea typeface="楷体" panose="02010609060101010101" pitchFamily="49" charset="-122"/>
              </a:rPr>
              <a:t>公共必修课可</a:t>
            </a:r>
            <a:r>
              <a:rPr lang="zh-CN" altLang="en-US" sz="1800" dirty="0">
                <a:solidFill>
                  <a:prstClr val="black"/>
                </a:solidFill>
                <a:latin typeface="楷体" panose="02010609060101010101" pitchFamily="49" charset="-122"/>
                <a:ea typeface="楷体" panose="02010609060101010101" pitchFamily="49" charset="-122"/>
              </a:rPr>
              <a:t>申请补考一次，专业课是否安排补考由院系决定。补考成绩按“及格”或“不及格”记载。补考不及格的，应重修。</a:t>
            </a:r>
            <a:endParaRPr lang="en-US" altLang="zh-CN" sz="1800" dirty="0">
              <a:solidFill>
                <a:prstClr val="black"/>
              </a:solidFill>
              <a:latin typeface="楷体" panose="02010609060101010101" pitchFamily="49" charset="-122"/>
              <a:ea typeface="楷体" panose="02010609060101010101" pitchFamily="49" charset="-122"/>
            </a:endParaRPr>
          </a:p>
          <a:p>
            <a:pPr marL="0">
              <a:lnSpc>
                <a:spcPct val="150000"/>
              </a:lnSpc>
              <a:spcBef>
                <a:spcPts val="0"/>
              </a:spcBef>
              <a:buFont typeface="Arial" panose="020B0604020202020204" pitchFamily="34" charset="0"/>
              <a:buNone/>
            </a:pPr>
            <a:r>
              <a:rPr lang="en-US" altLang="zh-CN" sz="2200" b="1" dirty="0">
                <a:solidFill>
                  <a:srgbClr val="0070C0"/>
                </a:solidFill>
                <a:latin typeface="楷体" panose="02010609060101010101" pitchFamily="49" charset="-122"/>
                <a:ea typeface="楷体" panose="02010609060101010101" pitchFamily="49" charset="-122"/>
              </a:rPr>
              <a:t>6</a:t>
            </a:r>
            <a:r>
              <a:rPr lang="zh-CN" altLang="en-US" sz="2200" b="1" dirty="0">
                <a:solidFill>
                  <a:srgbClr val="0070C0"/>
                </a:solidFill>
                <a:latin typeface="楷体" panose="02010609060101010101" pitchFamily="49" charset="-122"/>
                <a:ea typeface="楷体" panose="02010609060101010101" pitchFamily="49" charset="-122"/>
              </a:rPr>
              <a:t>、成绩记载</a:t>
            </a:r>
            <a:endParaRPr lang="en-US" altLang="zh-CN" sz="2200" b="1" dirty="0">
              <a:solidFill>
                <a:srgbClr val="0070C0"/>
              </a:solidFill>
              <a:latin typeface="楷体" panose="02010609060101010101" pitchFamily="49" charset="-122"/>
              <a:ea typeface="楷体" panose="02010609060101010101" pitchFamily="49" charset="-122"/>
            </a:endParaRPr>
          </a:p>
          <a:p>
            <a:pPr marL="0">
              <a:lnSpc>
                <a:spcPct val="150000"/>
              </a:lnSpc>
              <a:spcBef>
                <a:spcPts val="0"/>
              </a:spcBef>
              <a:buFont typeface="Arial" panose="020B0604020202020204" pitchFamily="34" charset="0"/>
              <a:buNone/>
            </a:pPr>
            <a:r>
              <a:rPr lang="zh-CN" altLang="en-US" sz="1800" dirty="0">
                <a:solidFill>
                  <a:prstClr val="black"/>
                </a:solidFill>
                <a:latin typeface="楷体" panose="02010609060101010101" pitchFamily="49" charset="-122"/>
                <a:ea typeface="楷体" panose="02010609060101010101" pitchFamily="49" charset="-122"/>
              </a:rPr>
              <a:t>    课程成绩真实、完整地记录于成绩单中，并归入研究生个人档案。</a:t>
            </a:r>
            <a:endParaRPr lang="en-US" altLang="zh-CN" dirty="0">
              <a:solidFill>
                <a:prstClr val="black"/>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635575" y="2351055"/>
            <a:ext cx="9773323" cy="3465390"/>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a:lnSpc>
                <a:spcPct val="150000"/>
              </a:lnSpc>
              <a:spcBef>
                <a:spcPts val="0"/>
              </a:spcBef>
              <a:buFont typeface="Arial" panose="020B0604020202020204" pitchFamily="34" charset="0"/>
              <a:buNone/>
            </a:pPr>
            <a:r>
              <a:rPr lang="en-US" altLang="zh-CN" sz="2000" b="1" dirty="0">
                <a:solidFill>
                  <a:prstClr val="black"/>
                </a:solidFill>
                <a:latin typeface="楷体" panose="02010609060101010101" pitchFamily="49" charset="-122"/>
                <a:ea typeface="楷体" panose="02010609060101010101" pitchFamily="49" charset="-122"/>
              </a:rPr>
              <a:t>    </a:t>
            </a:r>
            <a:r>
              <a:rPr lang="en-US" altLang="zh-CN" sz="2200" b="1" dirty="0">
                <a:solidFill>
                  <a:srgbClr val="0070C0"/>
                </a:solidFill>
                <a:latin typeface="楷体" panose="02010609060101010101" pitchFamily="49" charset="-122"/>
                <a:ea typeface="楷体" panose="02010609060101010101" pitchFamily="49" charset="-122"/>
              </a:rPr>
              <a:t>7</a:t>
            </a:r>
            <a:r>
              <a:rPr lang="zh-CN" altLang="en-US" sz="2200" b="1" dirty="0">
                <a:solidFill>
                  <a:srgbClr val="0070C0"/>
                </a:solidFill>
                <a:latin typeface="楷体" panose="02010609060101010101" pitchFamily="49" charset="-122"/>
                <a:ea typeface="楷体" panose="02010609060101010101" pitchFamily="49" charset="-122"/>
              </a:rPr>
              <a:t>、成绩异议处理</a:t>
            </a:r>
            <a:r>
              <a:rPr lang="zh-CN" altLang="en-US" sz="2000" dirty="0">
                <a:solidFill>
                  <a:prstClr val="black"/>
                </a:solidFill>
                <a:latin typeface="楷体" panose="02010609060101010101" pitchFamily="49" charset="-122"/>
                <a:ea typeface="楷体" panose="02010609060101010101" pitchFamily="49" charset="-122"/>
              </a:rPr>
              <a:t>：学生</a:t>
            </a:r>
            <a:r>
              <a:rPr lang="en-US" altLang="zh-CN" sz="2000" dirty="0" err="1">
                <a:solidFill>
                  <a:prstClr val="black"/>
                </a:solidFill>
                <a:latin typeface="楷体" panose="02010609060101010101" pitchFamily="49" charset="-122"/>
                <a:ea typeface="楷体" panose="02010609060101010101" pitchFamily="49" charset="-122"/>
              </a:rPr>
              <a:t>如对成绩有异议</a:t>
            </a:r>
            <a:r>
              <a:rPr lang="en-US" altLang="zh-CN" sz="2000" dirty="0">
                <a:solidFill>
                  <a:prstClr val="black"/>
                </a:solidFill>
                <a:latin typeface="楷体" panose="02010609060101010101" pitchFamily="49" charset="-122"/>
                <a:ea typeface="楷体" panose="02010609060101010101" pitchFamily="49" charset="-122"/>
              </a:rPr>
              <a:t>，</a:t>
            </a:r>
            <a:r>
              <a:rPr lang="zh-CN" altLang="en-US" sz="2000" dirty="0">
                <a:solidFill>
                  <a:prstClr val="black"/>
                </a:solidFill>
                <a:latin typeface="楷体" panose="02010609060101010101" pitchFamily="49" charset="-122"/>
                <a:ea typeface="楷体" panose="02010609060101010101" pitchFamily="49" charset="-122"/>
              </a:rPr>
              <a:t>可在</a:t>
            </a:r>
            <a:r>
              <a:rPr lang="en-US" altLang="zh-CN" sz="2000" dirty="0">
                <a:solidFill>
                  <a:prstClr val="black"/>
                </a:solidFill>
                <a:latin typeface="楷体" panose="02010609060101010101" pitchFamily="49" charset="-122"/>
                <a:ea typeface="楷体" panose="02010609060101010101" pitchFamily="49" charset="-122"/>
              </a:rPr>
              <a:t>下学期第3周前</a:t>
            </a:r>
            <a:r>
              <a:rPr lang="zh-CN" altLang="en-US" sz="2000" dirty="0">
                <a:solidFill>
                  <a:prstClr val="black"/>
                </a:solidFill>
                <a:latin typeface="楷体" panose="02010609060101010101" pitchFamily="49" charset="-122"/>
                <a:ea typeface="楷体" panose="02010609060101010101" pitchFamily="49" charset="-122"/>
              </a:rPr>
              <a:t>，</a:t>
            </a:r>
            <a:r>
              <a:rPr lang="en-US" altLang="zh-CN" sz="2000" dirty="0" err="1">
                <a:solidFill>
                  <a:prstClr val="black"/>
                </a:solidFill>
                <a:latin typeface="楷体" panose="02010609060101010101" pitchFamily="49" charset="-122"/>
                <a:ea typeface="楷体" panose="02010609060101010101" pitchFamily="49" charset="-122"/>
              </a:rPr>
              <a:t>向开课单位提出申请</a:t>
            </a:r>
            <a:r>
              <a:rPr lang="zh-CN" altLang="en-US" sz="2000" dirty="0">
                <a:solidFill>
                  <a:prstClr val="black"/>
                </a:solidFill>
                <a:latin typeface="楷体" panose="02010609060101010101" pitchFamily="49" charset="-122"/>
                <a:ea typeface="楷体" panose="02010609060101010101" pitchFamily="49" charset="-122"/>
              </a:rPr>
              <a:t>，</a:t>
            </a:r>
            <a:r>
              <a:rPr lang="en-US" altLang="zh-CN" sz="2000" dirty="0">
                <a:solidFill>
                  <a:prstClr val="black"/>
                </a:solidFill>
                <a:latin typeface="楷体" panose="02010609060101010101" pitchFamily="49" charset="-122"/>
                <a:ea typeface="楷体" panose="02010609060101010101" pitchFamily="49" charset="-122"/>
              </a:rPr>
              <a:t>开课单位在2周内完成复核。</a:t>
            </a:r>
            <a:endParaRPr lang="en-US" altLang="zh-CN" sz="2000" dirty="0">
              <a:solidFill>
                <a:prstClr val="black"/>
              </a:solidFill>
              <a:latin typeface="楷体" panose="02010609060101010101" pitchFamily="49" charset="-122"/>
              <a:ea typeface="楷体" panose="02010609060101010101" pitchFamily="49" charset="-122"/>
            </a:endParaRPr>
          </a:p>
          <a:p>
            <a:pPr marL="0">
              <a:lnSpc>
                <a:spcPct val="150000"/>
              </a:lnSpc>
              <a:spcBef>
                <a:spcPts val="0"/>
              </a:spcBef>
              <a:buFont typeface="Arial" panose="020B0604020202020204" pitchFamily="34" charset="0"/>
              <a:buNone/>
            </a:pPr>
            <a:r>
              <a:rPr lang="en-US" altLang="zh-CN" sz="2000" b="1" dirty="0">
                <a:solidFill>
                  <a:prstClr val="black"/>
                </a:solidFill>
                <a:latin typeface="楷体" panose="02010609060101010101" pitchFamily="49" charset="-122"/>
                <a:ea typeface="楷体" panose="02010609060101010101" pitchFamily="49" charset="-122"/>
              </a:rPr>
              <a:t>    </a:t>
            </a:r>
            <a:r>
              <a:rPr lang="en-US" altLang="zh-CN" sz="2200" b="1" dirty="0">
                <a:solidFill>
                  <a:srgbClr val="0070C0"/>
                </a:solidFill>
                <a:latin typeface="楷体" panose="02010609060101010101" pitchFamily="49" charset="-122"/>
                <a:ea typeface="楷体" panose="02010609060101010101" pitchFamily="49" charset="-122"/>
              </a:rPr>
              <a:t>8</a:t>
            </a:r>
            <a:r>
              <a:rPr lang="zh-CN" altLang="en-US" sz="2200" b="1" dirty="0">
                <a:solidFill>
                  <a:srgbClr val="0070C0"/>
                </a:solidFill>
                <a:latin typeface="楷体" panose="02010609060101010101" pitchFamily="49" charset="-122"/>
                <a:ea typeface="楷体" panose="02010609060101010101" pitchFamily="49" charset="-122"/>
              </a:rPr>
              <a:t>、校外修读课程成绩认定</a:t>
            </a:r>
            <a:r>
              <a:rPr lang="zh-CN" altLang="en-US" sz="2000" dirty="0">
                <a:solidFill>
                  <a:prstClr val="black"/>
                </a:solidFill>
                <a:latin typeface="楷体" panose="02010609060101010101" pitchFamily="49" charset="-122"/>
                <a:ea typeface="楷体" panose="02010609060101010101" pitchFamily="49" charset="-122"/>
              </a:rPr>
              <a:t>：经学校批准，研究生参加国家、学校、院系等对外交流项目，在校外所修读的课程，可按规定，进行成绩认定和学分转换。</a:t>
            </a:r>
            <a:endParaRPr lang="en-US" altLang="zh-CN" sz="2000" dirty="0">
              <a:solidFill>
                <a:prstClr val="black"/>
              </a:solidFill>
              <a:latin typeface="楷体" panose="02010609060101010101" pitchFamily="49" charset="-122"/>
              <a:ea typeface="楷体" panose="02010609060101010101" pitchFamily="49" charset="-122"/>
            </a:endParaRPr>
          </a:p>
          <a:p>
            <a:pPr marL="0">
              <a:lnSpc>
                <a:spcPct val="150000"/>
              </a:lnSpc>
              <a:spcBef>
                <a:spcPts val="0"/>
              </a:spcBef>
              <a:buFont typeface="Arial" panose="020B0604020202020204" pitchFamily="34" charset="0"/>
              <a:buNone/>
            </a:pPr>
            <a:r>
              <a:rPr lang="en-US" altLang="zh-CN" sz="2000" b="1" dirty="0">
                <a:solidFill>
                  <a:prstClr val="black"/>
                </a:solidFill>
                <a:latin typeface="楷体" panose="02010609060101010101" pitchFamily="49" charset="-122"/>
                <a:ea typeface="楷体" panose="02010609060101010101" pitchFamily="49" charset="-122"/>
              </a:rPr>
              <a:t>    </a:t>
            </a:r>
            <a:r>
              <a:rPr lang="en-US" altLang="zh-CN" sz="2200" b="1" dirty="0">
                <a:solidFill>
                  <a:srgbClr val="0070C0"/>
                </a:solidFill>
                <a:latin typeface="楷体" panose="02010609060101010101" pitchFamily="49" charset="-122"/>
                <a:ea typeface="楷体" panose="02010609060101010101" pitchFamily="49" charset="-122"/>
              </a:rPr>
              <a:t>9</a:t>
            </a:r>
            <a:r>
              <a:rPr lang="zh-CN" altLang="en-US" sz="2200" b="1" dirty="0">
                <a:solidFill>
                  <a:srgbClr val="0070C0"/>
                </a:solidFill>
                <a:latin typeface="楷体" panose="02010609060101010101" pitchFamily="49" charset="-122"/>
                <a:ea typeface="楷体" panose="02010609060101010101" pitchFamily="49" charset="-122"/>
              </a:rPr>
              <a:t>、提前修读课程成绩认定</a:t>
            </a:r>
            <a:r>
              <a:rPr lang="zh-CN" altLang="en-US" sz="2000" dirty="0">
                <a:solidFill>
                  <a:prstClr val="black"/>
                </a:solidFill>
                <a:latin typeface="楷体" panose="02010609060101010101" pitchFamily="49" charset="-122"/>
                <a:ea typeface="楷体" panose="02010609060101010101" pitchFamily="49" charset="-122"/>
              </a:rPr>
              <a:t>：研究生正式入学前，经批准，选修我校研究生课程且成绩合格的，可在入学后两周内提出申请，经培养单位和研究生院审核同意后，予以认定学分。</a:t>
            </a:r>
            <a:endParaRPr lang="zh-CN" altLang="en-US" sz="2400" dirty="0">
              <a:solidFill>
                <a:srgbClr val="FF0000"/>
              </a:solidFill>
              <a:latin typeface="楷体" panose="02010609060101010101" pitchFamily="49" charset="-122"/>
              <a:ea typeface="楷体" panose="02010609060101010101" pitchFamily="49" charset="-122"/>
            </a:endParaRPr>
          </a:p>
        </p:txBody>
      </p:sp>
      <p:sp>
        <p:nvSpPr>
          <p:cNvPr id="10" name="Rectangle 2"/>
          <p:cNvSpPr txBox="1"/>
          <p:nvPr/>
        </p:nvSpPr>
        <p:spPr>
          <a:xfrm>
            <a:off x="1533280" y="230372"/>
            <a:ext cx="5959142" cy="72834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四、课程学习</a:t>
            </a:r>
            <a:r>
              <a:rPr lang="zh-CN" altLang="en-US" sz="3000" b="1" kern="0" dirty="0">
                <a:solidFill>
                  <a:srgbClr val="FFFF00"/>
                </a:solidFill>
                <a:latin typeface="华文新魏" panose="02010800040101010101" pitchFamily="2" charset="-122"/>
                <a:ea typeface="华文新魏" panose="02010800040101010101" pitchFamily="2" charset="-122"/>
              </a:rPr>
              <a:t>（修读规定）</a:t>
            </a:r>
            <a:endParaRPr lang="zh-CN" altLang="en-US" sz="3000" b="1" kern="0" dirty="0">
              <a:solidFill>
                <a:srgbClr val="FFFF00"/>
              </a:solidFill>
              <a:latin typeface="华文新魏" panose="02010800040101010101" pitchFamily="2" charset="-122"/>
              <a:ea typeface="华文新魏" panose="02010800040101010101" pitchFamily="2" charset="-122"/>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007165" y="1672552"/>
            <a:ext cx="10628243" cy="3079326"/>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a:lnSpc>
                <a:spcPct val="150000"/>
              </a:lnSpc>
              <a:spcBef>
                <a:spcPts val="0"/>
              </a:spcBef>
              <a:buNone/>
            </a:pPr>
            <a:r>
              <a:rPr lang="en-US" altLang="zh-CN" sz="2000" dirty="0">
                <a:latin typeface="楷体" panose="02010609060101010101" pitchFamily="49" charset="-122"/>
                <a:ea typeface="楷体" panose="02010609060101010101" pitchFamily="49" charset="-122"/>
              </a:rPr>
              <a:t>    </a:t>
            </a:r>
            <a:r>
              <a:rPr lang="en-US" altLang="zh-CN" sz="2300" b="1" dirty="0">
                <a:solidFill>
                  <a:srgbClr val="0070C0"/>
                </a:solidFill>
                <a:latin typeface="楷体" panose="02010609060101010101" pitchFamily="49" charset="-122"/>
                <a:ea typeface="楷体" panose="02010609060101010101" pitchFamily="49" charset="-122"/>
              </a:rPr>
              <a:t>10</a:t>
            </a:r>
            <a:r>
              <a:rPr lang="zh-CN" altLang="en-US" sz="2300" b="1" dirty="0">
                <a:solidFill>
                  <a:srgbClr val="0070C0"/>
                </a:solidFill>
                <a:latin typeface="楷体" panose="02010609060101010101" pitchFamily="49" charset="-122"/>
                <a:ea typeface="楷体" panose="02010609060101010101" pitchFamily="49" charset="-122"/>
              </a:rPr>
              <a:t>、考试要求</a:t>
            </a:r>
            <a:endParaRPr lang="zh-CN" altLang="en-US" sz="2300" b="1" dirty="0">
              <a:solidFill>
                <a:srgbClr val="0070C0"/>
              </a:solidFill>
              <a:latin typeface="楷体" panose="02010609060101010101" pitchFamily="49" charset="-122"/>
              <a:ea typeface="楷体" panose="02010609060101010101" pitchFamily="49" charset="-122"/>
            </a:endParaRPr>
          </a:p>
          <a:p>
            <a:pPr marL="0">
              <a:lnSpc>
                <a:spcPct val="150000"/>
              </a:lnSpc>
              <a:spcBef>
                <a:spcPts val="0"/>
              </a:spcBef>
              <a:buNone/>
            </a:pPr>
            <a:r>
              <a:rPr lang="zh-CN" altLang="en-US" sz="2000" dirty="0">
                <a:latin typeface="楷体" panose="02010609060101010101" pitchFamily="49" charset="-122"/>
                <a:ea typeface="楷体" panose="02010609060101010101" pitchFamily="49" charset="-122"/>
              </a:rPr>
              <a:t> </a:t>
            </a:r>
            <a:r>
              <a:rPr lang="zh-CN" altLang="en-US" sz="2000" dirty="0" smtClean="0">
                <a:latin typeface="楷体" panose="02010609060101010101" pitchFamily="49" charset="-122"/>
                <a:ea typeface="楷体" panose="02010609060101010101" pitchFamily="49" charset="-122"/>
              </a:rPr>
              <a:t>（</a:t>
            </a:r>
            <a:r>
              <a:rPr lang="en-US" altLang="zh-CN" sz="2000" dirty="0" smtClean="0">
                <a:latin typeface="楷体" panose="02010609060101010101" pitchFamily="49" charset="-122"/>
                <a:ea typeface="楷体" panose="02010609060101010101" pitchFamily="49" charset="-122"/>
              </a:rPr>
              <a:t>1</a:t>
            </a:r>
            <a:r>
              <a:rPr lang="zh-CN" altLang="en-US" sz="2000" dirty="0" smtClean="0">
                <a:latin typeface="楷体" panose="02010609060101010101" pitchFamily="49" charset="-122"/>
                <a:ea typeface="楷体" panose="02010609060101010101" pitchFamily="49" charset="-122"/>
              </a:rPr>
              <a:t>）学生须</a:t>
            </a:r>
            <a:r>
              <a:rPr lang="zh-CN" altLang="en-US" sz="2000" dirty="0">
                <a:latin typeface="楷体" panose="02010609060101010101" pitchFamily="49" charset="-122"/>
                <a:ea typeface="楷体" panose="02010609060101010101" pitchFamily="49" charset="-122"/>
              </a:rPr>
              <a:t>持身份证、带有照片的校园卡或学生证等有效证件，提前</a:t>
            </a:r>
            <a:r>
              <a:rPr lang="en-US" altLang="zh-CN" sz="2000" dirty="0">
                <a:latin typeface="楷体" panose="02010609060101010101" pitchFamily="49" charset="-122"/>
                <a:ea typeface="楷体" panose="02010609060101010101" pitchFamily="49" charset="-122"/>
              </a:rPr>
              <a:t>10</a:t>
            </a:r>
            <a:r>
              <a:rPr lang="zh-CN" altLang="en-US" sz="2000" dirty="0">
                <a:latin typeface="楷体" panose="02010609060101010101" pitchFamily="49" charset="-122"/>
                <a:ea typeface="楷体" panose="02010609060101010101" pitchFamily="49" charset="-122"/>
              </a:rPr>
              <a:t>分钟进入考场，开考</a:t>
            </a:r>
            <a:r>
              <a:rPr lang="en-US" altLang="zh-CN" sz="2000" dirty="0">
                <a:latin typeface="楷体" panose="02010609060101010101" pitchFamily="49" charset="-122"/>
                <a:ea typeface="楷体" panose="02010609060101010101" pitchFamily="49" charset="-122"/>
              </a:rPr>
              <a:t>30</a:t>
            </a:r>
            <a:r>
              <a:rPr lang="zh-CN" altLang="en-US" sz="2000" dirty="0">
                <a:latin typeface="楷体" panose="02010609060101010101" pitchFamily="49" charset="-122"/>
                <a:ea typeface="楷体" panose="02010609060101010101" pitchFamily="49" charset="-122"/>
              </a:rPr>
              <a:t>分钟后不得进入</a:t>
            </a:r>
            <a:r>
              <a:rPr lang="zh-CN" altLang="en-US" sz="2000" dirty="0" smtClean="0">
                <a:latin typeface="楷体" panose="02010609060101010101" pitchFamily="49" charset="-122"/>
                <a:ea typeface="楷体" panose="02010609060101010101" pitchFamily="49" charset="-122"/>
              </a:rPr>
              <a:t>考场。</a:t>
            </a:r>
            <a:endParaRPr lang="zh-CN" altLang="en-US" sz="2000" dirty="0">
              <a:latin typeface="楷体" panose="02010609060101010101" pitchFamily="49" charset="-122"/>
              <a:ea typeface="楷体" panose="02010609060101010101" pitchFamily="49" charset="-122"/>
            </a:endParaRPr>
          </a:p>
          <a:p>
            <a:pPr marL="0">
              <a:lnSpc>
                <a:spcPct val="150000"/>
              </a:lnSpc>
              <a:spcBef>
                <a:spcPts val="0"/>
              </a:spcBef>
              <a:buNone/>
            </a:pPr>
            <a:r>
              <a:rPr lang="zh-CN" altLang="en-US" sz="2000" dirty="0" smtClean="0">
                <a:latin typeface="楷体" panose="02010609060101010101" pitchFamily="49" charset="-122"/>
                <a:ea typeface="楷体" panose="02010609060101010101" pitchFamily="49" charset="-122"/>
              </a:rPr>
              <a:t> （</a:t>
            </a:r>
            <a:r>
              <a:rPr lang="en-US" altLang="zh-CN" sz="2000" dirty="0" smtClean="0">
                <a:latin typeface="楷体" panose="02010609060101010101" pitchFamily="49" charset="-122"/>
                <a:ea typeface="楷体" panose="02010609060101010101" pitchFamily="49" charset="-122"/>
              </a:rPr>
              <a:t>2</a:t>
            </a:r>
            <a:r>
              <a:rPr lang="zh-CN" altLang="en-US" sz="2000" dirty="0" smtClean="0">
                <a:latin typeface="楷体" panose="02010609060101010101" pitchFamily="49" charset="-122"/>
                <a:ea typeface="楷体" panose="02010609060101010101" pitchFamily="49" charset="-122"/>
              </a:rPr>
              <a:t>）学生应</a:t>
            </a:r>
            <a:r>
              <a:rPr lang="zh-CN" altLang="en-US" sz="2000" dirty="0">
                <a:latin typeface="楷体" panose="02010609060101010101" pitchFamily="49" charset="-122"/>
                <a:ea typeface="楷体" panose="02010609060101010101" pitchFamily="49" charset="-122"/>
              </a:rPr>
              <a:t>服从监考教师的指导，进入考场后</a:t>
            </a:r>
            <a:r>
              <a:rPr lang="zh-CN" altLang="en-US" sz="2000" dirty="0" smtClean="0">
                <a:latin typeface="楷体" panose="02010609060101010101" pitchFamily="49" charset="-122"/>
                <a:ea typeface="楷体" panose="02010609060101010101" pitchFamily="49" charset="-122"/>
              </a:rPr>
              <a:t>， 一律</a:t>
            </a:r>
            <a:r>
              <a:rPr lang="zh-CN" altLang="en-US" sz="2000" dirty="0">
                <a:latin typeface="楷体" panose="02010609060101010101" pitchFamily="49" charset="-122"/>
                <a:ea typeface="楷体" panose="02010609060101010101" pitchFamily="49" charset="-122"/>
              </a:rPr>
              <a:t>关闭</a:t>
            </a:r>
            <a:r>
              <a:rPr lang="zh-CN" altLang="en-US" sz="2000" dirty="0" smtClean="0">
                <a:latin typeface="楷体" panose="02010609060101010101" pitchFamily="49" charset="-122"/>
                <a:ea typeface="楷体" panose="02010609060101010101" pitchFamily="49" charset="-122"/>
              </a:rPr>
              <a:t>手机等</a:t>
            </a:r>
            <a:r>
              <a:rPr lang="zh-CN" altLang="en-US" sz="2000" dirty="0">
                <a:latin typeface="楷体" panose="02010609060101010101" pitchFamily="49" charset="-122"/>
                <a:ea typeface="楷体" panose="02010609060101010101" pitchFamily="49" charset="-122"/>
              </a:rPr>
              <a:t>所有通讯工具</a:t>
            </a:r>
            <a:r>
              <a:rPr lang="zh-CN" altLang="en-US" sz="2000" dirty="0" smtClean="0">
                <a:latin typeface="楷体" panose="02010609060101010101" pitchFamily="49" charset="-122"/>
                <a:ea typeface="楷体" panose="02010609060101010101" pitchFamily="49" charset="-122"/>
              </a:rPr>
              <a:t>，并按照监考要求放置在指定位置，否则按</a:t>
            </a:r>
            <a:r>
              <a:rPr lang="zh-CN" altLang="en-US" sz="2000" dirty="0">
                <a:latin typeface="楷体" panose="02010609060101010101" pitchFamily="49" charset="-122"/>
                <a:ea typeface="楷体" panose="02010609060101010101" pitchFamily="49" charset="-122"/>
              </a:rPr>
              <a:t>违纪</a:t>
            </a:r>
            <a:r>
              <a:rPr lang="zh-CN" altLang="en-US" sz="2000" dirty="0" smtClean="0">
                <a:latin typeface="楷体" panose="02010609060101010101" pitchFamily="49" charset="-122"/>
                <a:ea typeface="楷体" panose="02010609060101010101" pitchFamily="49" charset="-122"/>
              </a:rPr>
              <a:t>论处</a:t>
            </a:r>
            <a:r>
              <a:rPr lang="zh-CN" altLang="en-US" sz="2000" dirty="0">
                <a:latin typeface="楷体" panose="02010609060101010101" pitchFamily="49" charset="-122"/>
                <a:ea typeface="楷体" panose="02010609060101010101" pitchFamily="49" charset="-122"/>
              </a:rPr>
              <a:t>，该门课程总成绩以零分记。</a:t>
            </a:r>
            <a:endParaRPr lang="zh-CN" altLang="en-US" sz="2000" dirty="0">
              <a:latin typeface="楷体" panose="02010609060101010101" pitchFamily="49" charset="-122"/>
              <a:ea typeface="楷体" panose="02010609060101010101" pitchFamily="49" charset="-122"/>
            </a:endParaRPr>
          </a:p>
          <a:p>
            <a:pPr marL="0">
              <a:lnSpc>
                <a:spcPct val="150000"/>
              </a:lnSpc>
              <a:spcBef>
                <a:spcPts val="0"/>
              </a:spcBef>
              <a:buNone/>
            </a:pPr>
            <a:r>
              <a:rPr lang="zh-CN" altLang="en-US" sz="2000" dirty="0" smtClean="0">
                <a:latin typeface="楷体" panose="02010609060101010101" pitchFamily="49" charset="-122"/>
                <a:ea typeface="楷体" panose="02010609060101010101" pitchFamily="49" charset="-122"/>
              </a:rPr>
              <a:t> （</a:t>
            </a:r>
            <a:r>
              <a:rPr lang="en-US" altLang="zh-CN" sz="2000" dirty="0" smtClean="0">
                <a:latin typeface="楷体" panose="02010609060101010101" pitchFamily="49" charset="-122"/>
                <a:ea typeface="楷体" panose="02010609060101010101" pitchFamily="49" charset="-122"/>
              </a:rPr>
              <a:t>3</a:t>
            </a:r>
            <a:r>
              <a:rPr lang="zh-CN" altLang="en-US" sz="2000" dirty="0" smtClean="0">
                <a:latin typeface="楷体" panose="02010609060101010101" pitchFamily="49" charset="-122"/>
                <a:ea typeface="楷体" panose="02010609060101010101" pitchFamily="49" charset="-122"/>
              </a:rPr>
              <a:t>）参加</a:t>
            </a:r>
            <a:r>
              <a:rPr lang="zh-CN" altLang="en-US" sz="2000" dirty="0">
                <a:latin typeface="楷体" panose="02010609060101010101" pitchFamily="49" charset="-122"/>
                <a:ea typeface="楷体" panose="02010609060101010101" pitchFamily="49" charset="-122"/>
              </a:rPr>
              <a:t>闭卷考试只准携带必要的文具入座，开卷考试只准携带教师规定的书籍笔记和文具用品。其它任何物品须自觉地集中放在考场前的讲台上或监考教师指定的</a:t>
            </a:r>
            <a:r>
              <a:rPr lang="zh-CN" altLang="en-US" sz="2000" dirty="0" smtClean="0">
                <a:latin typeface="楷体" panose="02010609060101010101" pitchFamily="49" charset="-122"/>
                <a:ea typeface="楷体" panose="02010609060101010101" pitchFamily="49" charset="-122"/>
              </a:rPr>
              <a:t>地方。</a:t>
            </a:r>
            <a:endParaRPr lang="zh-CN" altLang="en-US" sz="2000" dirty="0">
              <a:latin typeface="楷体" panose="02010609060101010101" pitchFamily="49" charset="-122"/>
              <a:ea typeface="楷体" panose="02010609060101010101" pitchFamily="49" charset="-122"/>
            </a:endParaRPr>
          </a:p>
          <a:p>
            <a:pPr marL="0">
              <a:lnSpc>
                <a:spcPct val="150000"/>
              </a:lnSpc>
              <a:spcBef>
                <a:spcPts val="0"/>
              </a:spcBef>
              <a:buNone/>
            </a:pPr>
            <a:r>
              <a:rPr lang="zh-CN" altLang="en-US" sz="2000" dirty="0" smtClean="0">
                <a:latin typeface="楷体" panose="02010609060101010101" pitchFamily="49" charset="-122"/>
                <a:ea typeface="楷体" panose="02010609060101010101" pitchFamily="49" charset="-122"/>
              </a:rPr>
              <a:t> （</a:t>
            </a:r>
            <a:r>
              <a:rPr lang="en-US" altLang="zh-CN" sz="2000" dirty="0" smtClean="0">
                <a:latin typeface="楷体" panose="02010609060101010101" pitchFamily="49" charset="-122"/>
                <a:ea typeface="楷体" panose="02010609060101010101" pitchFamily="49" charset="-122"/>
              </a:rPr>
              <a:t>4</a:t>
            </a:r>
            <a:r>
              <a:rPr lang="zh-CN" altLang="en-US" sz="2000" dirty="0" smtClean="0">
                <a:latin typeface="楷体" panose="02010609060101010101" pitchFamily="49" charset="-122"/>
                <a:ea typeface="楷体" panose="02010609060101010101" pitchFamily="49" charset="-122"/>
              </a:rPr>
              <a:t>）学生</a:t>
            </a:r>
            <a:r>
              <a:rPr lang="zh-CN" altLang="en-US" sz="2000" dirty="0">
                <a:latin typeface="楷体" panose="02010609060101010101" pitchFamily="49" charset="-122"/>
                <a:ea typeface="楷体" panose="02010609060101010101" pitchFamily="49" charset="-122"/>
              </a:rPr>
              <a:t>严重违反考场纪律或考试作弊，该课程成绩记零分，必须重修，并按</a:t>
            </a:r>
            <a:r>
              <a:rPr lang="en-US" altLang="zh-CN" sz="2000"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华东师范大学学生违纪处分办法</a:t>
            </a:r>
            <a:r>
              <a:rPr lang="en-US" altLang="zh-CN" sz="2000"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予以处分</a:t>
            </a:r>
            <a:r>
              <a:rPr lang="zh-CN" altLang="en-US" sz="2000" dirty="0" smtClean="0">
                <a:latin typeface="楷体" panose="02010609060101010101" pitchFamily="49" charset="-122"/>
                <a:ea typeface="楷体" panose="02010609060101010101" pitchFamily="49" charset="-122"/>
              </a:rPr>
              <a:t>。</a:t>
            </a:r>
            <a:endParaRPr lang="en-US" altLang="zh-CN" sz="2000" dirty="0" smtClean="0">
              <a:latin typeface="楷体" panose="02010609060101010101" pitchFamily="49" charset="-122"/>
              <a:ea typeface="楷体" panose="02010609060101010101" pitchFamily="49" charset="-122"/>
            </a:endParaRPr>
          </a:p>
          <a:p>
            <a:pPr marL="0">
              <a:lnSpc>
                <a:spcPct val="150000"/>
              </a:lnSpc>
              <a:spcBef>
                <a:spcPts val="0"/>
              </a:spcBef>
              <a:buNone/>
            </a:pPr>
            <a:r>
              <a:rPr lang="zh-CN" altLang="en-US" sz="2000" dirty="0" smtClean="0">
                <a:latin typeface="楷体" panose="02010609060101010101" pitchFamily="49" charset="-122"/>
                <a:ea typeface="楷体" panose="02010609060101010101" pitchFamily="49" charset="-122"/>
              </a:rPr>
              <a:t>  具体</a:t>
            </a:r>
            <a:r>
              <a:rPr lang="zh-CN" altLang="en-US" sz="2000" dirty="0">
                <a:latin typeface="楷体" panose="02010609060101010101" pitchFamily="49" charset="-122"/>
                <a:ea typeface="楷体" panose="02010609060101010101" pitchFamily="49" charset="-122"/>
              </a:rPr>
              <a:t>请查阅</a:t>
            </a:r>
            <a:r>
              <a:rPr lang="zh-CN" altLang="en-US" sz="2000" b="1" dirty="0">
                <a:solidFill>
                  <a:srgbClr val="FF0000"/>
                </a:solidFill>
                <a:latin typeface="楷体" panose="02010609060101010101" pitchFamily="49" charset="-122"/>
                <a:ea typeface="楷体" panose="02010609060101010101" pitchFamily="49" charset="-122"/>
              </a:rPr>
              <a:t>《研究生手册》（2021）“华东师范大学研究生考试要求”</a:t>
            </a:r>
            <a:endParaRPr lang="zh-CN" altLang="en-US" sz="2000" b="1" dirty="0">
              <a:solidFill>
                <a:srgbClr val="FF0000"/>
              </a:solidFill>
              <a:latin typeface="楷体" panose="02010609060101010101" pitchFamily="49" charset="-122"/>
              <a:ea typeface="楷体" panose="02010609060101010101" pitchFamily="49" charset="-122"/>
            </a:endParaRPr>
          </a:p>
          <a:p>
            <a:pPr marL="0">
              <a:lnSpc>
                <a:spcPct val="150000"/>
              </a:lnSpc>
              <a:spcBef>
                <a:spcPts val="0"/>
              </a:spcBef>
              <a:buNone/>
            </a:pPr>
            <a:endParaRPr lang="zh-CN" altLang="en-US" sz="2000" dirty="0">
              <a:latin typeface="楷体" panose="02010609060101010101" pitchFamily="49" charset="-122"/>
              <a:ea typeface="楷体" panose="02010609060101010101" pitchFamily="49" charset="-122"/>
            </a:endParaRPr>
          </a:p>
          <a:p>
            <a:pPr marL="0" fontAlgn="auto">
              <a:lnSpc>
                <a:spcPct val="150000"/>
              </a:lnSpc>
              <a:spcBef>
                <a:spcPts val="0"/>
              </a:spcBef>
              <a:buFont typeface="Arial" panose="020B0604020202020204" pitchFamily="34" charset="0"/>
              <a:buNone/>
            </a:pPr>
            <a:r>
              <a:rPr lang="en-US" altLang="zh-CN" sz="2000" dirty="0" smtClean="0">
                <a:latin typeface="楷体" panose="02010609060101010101" pitchFamily="49" charset="-122"/>
                <a:ea typeface="楷体" panose="02010609060101010101" pitchFamily="49" charset="-122"/>
              </a:rPr>
              <a:t> </a:t>
            </a:r>
            <a:endParaRPr lang="zh-CN" altLang="en-US" sz="2400" dirty="0">
              <a:solidFill>
                <a:srgbClr val="FF0000"/>
              </a:solidFill>
              <a:latin typeface="楷体" panose="02010609060101010101" pitchFamily="49" charset="-122"/>
              <a:ea typeface="楷体" panose="02010609060101010101" pitchFamily="49" charset="-122"/>
            </a:endParaRPr>
          </a:p>
        </p:txBody>
      </p:sp>
      <p:sp>
        <p:nvSpPr>
          <p:cNvPr id="10" name="Rectangle 2"/>
          <p:cNvSpPr txBox="1"/>
          <p:nvPr/>
        </p:nvSpPr>
        <p:spPr>
          <a:xfrm>
            <a:off x="1635575" y="409917"/>
            <a:ext cx="5424805" cy="72834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sz="4000" b="1" kern="0" dirty="0">
                <a:solidFill>
                  <a:srgbClr val="FFFF00"/>
                </a:solidFill>
                <a:latin typeface="华文新魏" panose="02010800040101010101" pitchFamily="2" charset="-122"/>
                <a:ea typeface="华文新魏" panose="02010800040101010101" pitchFamily="2" charset="-122"/>
              </a:rPr>
              <a:t>四、课程学习</a:t>
            </a:r>
            <a:r>
              <a:rPr lang="zh-CN" altLang="en-US" sz="3000" b="1" kern="0" dirty="0">
                <a:solidFill>
                  <a:srgbClr val="FFFF00"/>
                </a:solidFill>
                <a:latin typeface="华文新魏" panose="02010800040101010101" pitchFamily="2" charset="-122"/>
                <a:ea typeface="华文新魏" panose="02010800040101010101" pitchFamily="2" charset="-122"/>
              </a:rPr>
              <a:t>（修读规定）</a:t>
            </a:r>
            <a:endParaRPr lang="zh-CN" altLang="en-US" sz="3000" b="1" kern="0" dirty="0">
              <a:solidFill>
                <a:srgbClr val="FFFF00"/>
              </a:solidFill>
              <a:latin typeface="华文新魏" panose="02010800040101010101" pitchFamily="2" charset="-122"/>
              <a:ea typeface="华文新魏" panose="02010800040101010101" pitchFamily="2" charset="-122"/>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标题 1"/>
          <p:cNvSpPr txBox="1"/>
          <p:nvPr/>
        </p:nvSpPr>
        <p:spPr>
          <a:xfrm>
            <a:off x="1635576" y="404446"/>
            <a:ext cx="3938748" cy="715742"/>
          </a:xfrm>
          <a:prstGeom prst="rect">
            <a:avLst/>
          </a:prstGeom>
          <a:noFill/>
          <a:ln>
            <a:noFill/>
          </a:ln>
        </p:spPr>
        <p:txBody>
          <a:bodyPr/>
          <a:lstStyle>
            <a:defPPr>
              <a:defRPr lang="zh-CN"/>
            </a:defPPr>
            <a:lvl1pPr defTabSz="866775">
              <a:lnSpc>
                <a:spcPct val="90000"/>
              </a:lnSpc>
              <a:spcBef>
                <a:spcPct val="0"/>
              </a:spcBef>
              <a:buNone/>
              <a:defRPr sz="4000" b="1">
                <a:solidFill>
                  <a:srgbClr val="FFFF00"/>
                </a:solidFill>
                <a:latin typeface="华文新魏" panose="02010800040101010101" pitchFamily="2" charset="-122"/>
                <a:ea typeface="华文新魏" panose="02010800040101010101" pitchFamily="2" charset="-122"/>
                <a:cs typeface="+mj-cs"/>
              </a:defRPr>
            </a:lvl1pPr>
          </a:lstStyle>
          <a:p>
            <a:endParaRPr lang="en-US" altLang="zh-CN" dirty="0"/>
          </a:p>
          <a:p>
            <a:endParaRPr lang="zh-CN" altLang="en-US" dirty="0"/>
          </a:p>
        </p:txBody>
      </p:sp>
      <p:sp>
        <p:nvSpPr>
          <p:cNvPr id="4" name="矩形 3"/>
          <p:cNvSpPr/>
          <p:nvPr/>
        </p:nvSpPr>
        <p:spPr>
          <a:xfrm>
            <a:off x="1047603" y="2618844"/>
            <a:ext cx="10360204" cy="2862322"/>
          </a:xfrm>
          <a:prstGeom prst="rect">
            <a:avLst/>
          </a:prstGeom>
        </p:spPr>
        <p:txBody>
          <a:bodyPr wrap="square">
            <a:spAutoFit/>
          </a:bodyPr>
          <a:lstStyle/>
          <a:p>
            <a:pPr>
              <a:lnSpc>
                <a:spcPct val="150000"/>
              </a:lnSpc>
            </a:pPr>
            <a:r>
              <a:rPr lang="zh-CN" altLang="en-US" sz="2000" b="1" dirty="0" smtClean="0">
                <a:latin typeface="楷体" panose="02010609060101010101" pitchFamily="49" charset="-122"/>
                <a:ea typeface="楷体" panose="02010609060101010101" pitchFamily="49" charset="-122"/>
              </a:rPr>
              <a:t>华东师范大学研究生教育以</a:t>
            </a:r>
            <a:r>
              <a:rPr lang="zh-CN" altLang="en-US" sz="2000" b="1" dirty="0">
                <a:latin typeface="楷体" panose="02010609060101010101" pitchFamily="49" charset="-122"/>
                <a:ea typeface="楷体" panose="02010609060101010101" pitchFamily="49" charset="-122"/>
              </a:rPr>
              <a:t>习近平新时代中国特色社会主义思想为指导，全面贯彻</a:t>
            </a:r>
            <a:r>
              <a:rPr lang="zh-CN" altLang="en-US" sz="2000" b="1" dirty="0" smtClean="0">
                <a:latin typeface="楷体" panose="02010609060101010101" pitchFamily="49" charset="-122"/>
                <a:ea typeface="楷体" panose="02010609060101010101" pitchFamily="49" charset="-122"/>
              </a:rPr>
              <a:t>党的教育方针</a:t>
            </a:r>
            <a:r>
              <a:rPr lang="zh-CN" altLang="en-US" sz="2000" b="1" dirty="0">
                <a:latin typeface="楷体" panose="02010609060101010101" pitchFamily="49" charset="-122"/>
                <a:ea typeface="楷体" panose="02010609060101010101" pitchFamily="49" charset="-122"/>
              </a:rPr>
              <a:t>，落实全国研究生教育会议精神</a:t>
            </a:r>
            <a:r>
              <a:rPr lang="zh-CN" altLang="en-US" sz="2000" b="1" dirty="0" smtClean="0">
                <a:latin typeface="楷体" panose="02010609060101010101" pitchFamily="49" charset="-122"/>
                <a:ea typeface="楷体" panose="02010609060101010101" pitchFamily="49" charset="-122"/>
              </a:rPr>
              <a:t>，践行</a:t>
            </a:r>
            <a:r>
              <a:rPr lang="zh-CN" altLang="en-US" sz="2000" b="1" dirty="0">
                <a:latin typeface="楷体" panose="02010609060101010101" pitchFamily="49" charset="-122"/>
                <a:ea typeface="楷体" panose="02010609060101010101" pitchFamily="49" charset="-122"/>
              </a:rPr>
              <a:t>学校“育人、文明、发展”三大使命，</a:t>
            </a:r>
            <a:r>
              <a:rPr lang="zh-CN" altLang="en-US" sz="2000" b="1" dirty="0" smtClean="0">
                <a:latin typeface="楷体" panose="02010609060101010101" pitchFamily="49" charset="-122"/>
                <a:ea typeface="楷体" panose="02010609060101010101" pitchFamily="49" charset="-122"/>
              </a:rPr>
              <a:t>以</a:t>
            </a:r>
            <a:r>
              <a:rPr lang="zh-CN" altLang="en-US" sz="2000" b="1" dirty="0">
                <a:latin typeface="楷体" panose="02010609060101010101" pitchFamily="49" charset="-122"/>
                <a:ea typeface="楷体" panose="02010609060101010101" pitchFamily="49" charset="-122"/>
              </a:rPr>
              <a:t>立德树人、服务需求、提高质量、追求卓越</a:t>
            </a:r>
            <a:r>
              <a:rPr lang="zh-CN" altLang="en-US" sz="2000" b="1" dirty="0" smtClean="0">
                <a:latin typeface="楷体" panose="02010609060101010101" pitchFamily="49" charset="-122"/>
                <a:ea typeface="楷体" panose="02010609060101010101" pitchFamily="49" charset="-122"/>
              </a:rPr>
              <a:t>为发展主线，</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更新观念、改变思维</a:t>
            </a:r>
            <a:r>
              <a:rPr lang="zh-CN" altLang="zh-CN" sz="2000" b="1" kern="100" dirty="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altLang="en-US" sz="2000" b="1" dirty="0" smtClean="0">
                <a:latin typeface="楷体" panose="02010609060101010101" pitchFamily="49" charset="-122"/>
                <a:ea typeface="楷体" panose="02010609060101010101" pitchFamily="49" charset="-122"/>
              </a:rPr>
              <a:t>面向</a:t>
            </a:r>
            <a:r>
              <a:rPr lang="zh-CN" altLang="en-US" sz="2000" b="1" dirty="0">
                <a:latin typeface="楷体" panose="02010609060101010101" pitchFamily="49" charset="-122"/>
                <a:ea typeface="楷体" panose="02010609060101010101" pitchFamily="49" charset="-122"/>
              </a:rPr>
              <a:t>世界科技竞争最前沿，面向经济社会发展主战场，面向人民群众新需求，面向国家治理大战略</a:t>
            </a:r>
            <a:r>
              <a:rPr lang="zh-CN" altLang="en-US" sz="2000" b="1" dirty="0" smtClean="0">
                <a:latin typeface="楷体" panose="02010609060101010101" pitchFamily="49" charset="-122"/>
                <a:ea typeface="楷体" panose="02010609060101010101" pitchFamily="49" charset="-122"/>
              </a:rPr>
              <a:t>，围绕</a:t>
            </a:r>
            <a:r>
              <a:rPr lang="zh-CN" altLang="en-US" sz="2000" b="1" dirty="0">
                <a:latin typeface="楷体" panose="02010609060101010101" pitchFamily="49" charset="-122"/>
                <a:ea typeface="楷体" panose="02010609060101010101" pitchFamily="49" charset="-122"/>
              </a:rPr>
              <a:t>价值塑造、知识创造、思维提升、能力达成、精神</a:t>
            </a:r>
            <a:r>
              <a:rPr lang="zh-CN" altLang="en-US" sz="2000" b="1" dirty="0" smtClean="0">
                <a:latin typeface="楷体" panose="02010609060101010101" pitchFamily="49" charset="-122"/>
                <a:ea typeface="楷体" panose="02010609060101010101" pitchFamily="49" charset="-122"/>
              </a:rPr>
              <a:t>养成五方面要素</a:t>
            </a:r>
            <a:r>
              <a:rPr lang="zh-CN" altLang="en-US" sz="2000" b="1" dirty="0">
                <a:latin typeface="楷体" panose="02010609060101010101" pitchFamily="49" charset="-122"/>
                <a:ea typeface="楷体" panose="02010609060101010101" pitchFamily="49" charset="-122"/>
              </a:rPr>
              <a:t>，按照世界一流卓越育人</a:t>
            </a:r>
            <a:r>
              <a:rPr lang="zh-CN" altLang="en-US" sz="2000" b="1" dirty="0" smtClean="0">
                <a:latin typeface="楷体" panose="02010609060101010101" pitchFamily="49" charset="-122"/>
                <a:ea typeface="楷体" panose="02010609060101010101" pitchFamily="49" charset="-122"/>
              </a:rPr>
              <a:t>标准，</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深刻变革</a:t>
            </a:r>
            <a:r>
              <a:rPr lang="zh-CN" altLang="en-US" sz="2000" b="1" kern="100" dirty="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研究生</a:t>
            </a:r>
            <a:r>
              <a:rPr lang="zh-CN" altLang="zh-CN" sz="2000" b="1" kern="100" dirty="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育</a:t>
            </a:r>
            <a:r>
              <a:rPr lang="zh-CN" altLang="zh-CN" sz="2000" b="1" kern="1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人</a:t>
            </a:r>
            <a:r>
              <a:rPr lang="zh-CN" altLang="zh-CN" sz="2000" b="1" kern="100" dirty="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模式</a:t>
            </a:r>
            <a:r>
              <a:rPr lang="zh-CN" altLang="en-US" sz="2000" b="1" kern="100" dirty="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altLang="zh-CN" sz="2000" b="1" kern="100" dirty="0" smtClean="0">
                <a:solidFill>
                  <a:srgbClr val="000000"/>
                </a:solidFill>
                <a:latin typeface="楷体" panose="02010609060101010101" pitchFamily="49" charset="-122"/>
                <a:ea typeface="楷体" panose="02010609060101010101" pitchFamily="49" charset="-122"/>
                <a:cs typeface="Times New Roman" panose="02020603050405020304" pitchFamily="18" charset="0"/>
              </a:rPr>
              <a:t>加速培养“自由而全面”的</a:t>
            </a:r>
            <a:r>
              <a:rPr lang="zh-CN" altLang="en-US" sz="2000" b="1" dirty="0" smtClean="0">
                <a:latin typeface="楷体" panose="02010609060101010101" pitchFamily="49" charset="-122"/>
                <a:ea typeface="楷体" panose="02010609060101010101" pitchFamily="49" charset="-122"/>
              </a:rPr>
              <a:t>国家急需卓越</a:t>
            </a:r>
            <a:r>
              <a:rPr lang="zh-CN" altLang="en-US" sz="2000" b="1" dirty="0">
                <a:latin typeface="楷体" panose="02010609060101010101" pitchFamily="49" charset="-122"/>
                <a:ea typeface="楷体" panose="02010609060101010101" pitchFamily="49" charset="-122"/>
              </a:rPr>
              <a:t>人才</a:t>
            </a:r>
            <a:r>
              <a:rPr lang="zh-CN" altLang="en-US" sz="2000" b="1" dirty="0" smtClean="0">
                <a:latin typeface="楷体" panose="02010609060101010101" pitchFamily="49" charset="-122"/>
                <a:ea typeface="楷体" panose="02010609060101010101" pitchFamily="49" charset="-122"/>
              </a:rPr>
              <a:t>。</a:t>
            </a:r>
            <a:endParaRPr lang="zh-CN" altLang="en-US" sz="2000" b="1" dirty="0">
              <a:latin typeface="楷体" panose="02010609060101010101" pitchFamily="49" charset="-122"/>
              <a:ea typeface="楷体" panose="02010609060101010101" pitchFamily="49" charset="-122"/>
            </a:endParaRPr>
          </a:p>
        </p:txBody>
      </p:sp>
      <p:sp>
        <p:nvSpPr>
          <p:cNvPr id="10" name="矩形 9"/>
          <p:cNvSpPr/>
          <p:nvPr/>
        </p:nvSpPr>
        <p:spPr>
          <a:xfrm>
            <a:off x="1881808" y="473998"/>
            <a:ext cx="4916557" cy="650691"/>
          </a:xfrm>
          <a:prstGeom prst="rect">
            <a:avLst/>
          </a:prstGeom>
        </p:spPr>
        <p:txBody>
          <a:bodyPr wrap="square">
            <a:spAutoFit/>
          </a:bodyPr>
          <a:lstStyle/>
          <a:p>
            <a:pPr defTabSz="866775">
              <a:lnSpc>
                <a:spcPct val="90000"/>
              </a:lnSpc>
              <a:spcBef>
                <a:spcPct val="0"/>
              </a:spcBef>
            </a:pPr>
            <a:r>
              <a:rPr lang="zh-CN" altLang="en-US" sz="4000" b="1" dirty="0" smtClean="0">
                <a:solidFill>
                  <a:srgbClr val="FFFF00"/>
                </a:solidFill>
                <a:latin typeface="华文新魏" panose="02010800040101010101" pitchFamily="2" charset="-122"/>
                <a:ea typeface="华文新魏" panose="02010800040101010101" pitchFamily="2" charset="-122"/>
                <a:cs typeface="+mj-cs"/>
              </a:rPr>
              <a:t>研究生教育</a:t>
            </a:r>
            <a:endParaRPr lang="zh-CN" altLang="en-US" sz="4000" b="1" dirty="0">
              <a:solidFill>
                <a:srgbClr val="FFFF00"/>
              </a:solidFill>
              <a:latin typeface="华文新魏" panose="02010800040101010101" pitchFamily="2" charset="-122"/>
              <a:ea typeface="华文新魏" panose="02010800040101010101" pitchFamily="2" charset="-122"/>
              <a:cs typeface="+mj-c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669" y="-67377"/>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Rectangle 2"/>
          <p:cNvSpPr txBox="1"/>
          <p:nvPr/>
        </p:nvSpPr>
        <p:spPr>
          <a:xfrm>
            <a:off x="1424353" y="208535"/>
            <a:ext cx="6936612" cy="86374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sz="3600" b="1" kern="0" dirty="0">
                <a:solidFill>
                  <a:srgbClr val="FFFF00"/>
                </a:solidFill>
              </a:rPr>
              <a:t> </a:t>
            </a:r>
            <a:r>
              <a:rPr lang="zh-CN" altLang="en-US" b="1" kern="0" dirty="0">
                <a:solidFill>
                  <a:srgbClr val="FFFF00"/>
                </a:solidFill>
                <a:latin typeface="华文新魏" panose="02010800040101010101" pitchFamily="2" charset="-122"/>
                <a:ea typeface="华文新魏" panose="02010800040101010101" pitchFamily="2" charset="-122"/>
              </a:rPr>
              <a:t>五、培养环节与考核要求</a:t>
            </a:r>
            <a:endParaRPr lang="zh-CN" altLang="zh-CN" b="0" kern="0" dirty="0">
              <a:solidFill>
                <a:srgbClr val="FFFF00"/>
              </a:solidFill>
              <a:latin typeface="华文新魏" panose="02010800040101010101" pitchFamily="2" charset="-122"/>
              <a:ea typeface="华文新魏" panose="02010800040101010101" pitchFamily="2" charset="-122"/>
            </a:endParaRPr>
          </a:p>
        </p:txBody>
      </p:sp>
      <p:sp>
        <p:nvSpPr>
          <p:cNvPr id="44" name="副标题 5"/>
          <p:cNvSpPr txBox="1"/>
          <p:nvPr/>
        </p:nvSpPr>
        <p:spPr bwMode="auto">
          <a:xfrm>
            <a:off x="449733" y="1714220"/>
            <a:ext cx="11503124" cy="5237784"/>
          </a:xfrm>
          <a:prstGeom prst="rect">
            <a:avLst/>
          </a:prstGeom>
        </p:spPr>
        <p:txBody>
          <a:bodyPr vert="horz" wrap="square" lIns="91440" tIns="45720" rIns="91440" bIns="45720" numCol="1" anchor="t" anchorCtr="0" compatLnSpc="1"/>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457200" indent="-457200" defTabSz="914400" eaLnBrk="0" fontAlgn="base" hangingPunct="0">
              <a:lnSpc>
                <a:spcPct val="100000"/>
              </a:lnSpc>
              <a:spcBef>
                <a:spcPct val="20000"/>
              </a:spcBef>
              <a:spcAft>
                <a:spcPct val="0"/>
              </a:spcAft>
              <a:buFontTx/>
              <a:buNone/>
              <a:defRPr/>
            </a:pPr>
            <a:endParaRPr lang="en-US" altLang="zh-CN" sz="2800" b="1" kern="0" dirty="0">
              <a:latin typeface="楷体" panose="02010609060101010101" pitchFamily="49" charset="-122"/>
              <a:ea typeface="楷体" panose="02010609060101010101" pitchFamily="49" charset="-122"/>
            </a:endParaRPr>
          </a:p>
        </p:txBody>
      </p:sp>
      <p:graphicFrame>
        <p:nvGraphicFramePr>
          <p:cNvPr id="6" name="图示 5"/>
          <p:cNvGraphicFramePr/>
          <p:nvPr/>
        </p:nvGraphicFramePr>
        <p:xfrm>
          <a:off x="5435458" y="1391974"/>
          <a:ext cx="7385484" cy="4745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文本框 2"/>
          <p:cNvSpPr txBox="1"/>
          <p:nvPr/>
        </p:nvSpPr>
        <p:spPr>
          <a:xfrm>
            <a:off x="449733" y="2136701"/>
            <a:ext cx="6132902" cy="3939540"/>
          </a:xfrm>
          <a:prstGeom prst="rect">
            <a:avLst/>
          </a:prstGeom>
          <a:noFill/>
        </p:spPr>
        <p:txBody>
          <a:bodyPr wrap="square" rtlCol="0">
            <a:spAutoFit/>
          </a:bodyPr>
          <a:lstStyle/>
          <a:p>
            <a:pPr>
              <a:lnSpc>
                <a:spcPts val="3000"/>
              </a:lnSpc>
            </a:pPr>
            <a:r>
              <a:rPr lang="en-US" altLang="zh-CN" sz="2200" dirty="0">
                <a:latin typeface="楷体" panose="02010609060101010101" pitchFamily="49" charset="-122"/>
                <a:ea typeface="楷体" panose="02010609060101010101" pitchFamily="49" charset="-122"/>
              </a:rPr>
              <a:t>    1</a:t>
            </a:r>
            <a:r>
              <a:rPr lang="zh-CN" altLang="en-US" sz="2200" dirty="0" smtClean="0">
                <a:latin typeface="楷体" panose="02010609060101010101" pitchFamily="49" charset="-122"/>
                <a:ea typeface="楷体" panose="02010609060101010101" pitchFamily="49" charset="-122"/>
              </a:rPr>
              <a:t>、强化</a:t>
            </a:r>
            <a:r>
              <a:rPr lang="zh-CN" altLang="zh-CN" sz="2200" dirty="0" smtClean="0">
                <a:latin typeface="楷体" panose="02010609060101010101" pitchFamily="49" charset="-122"/>
                <a:ea typeface="楷体" panose="02010609060101010101" pitchFamily="49" charset="-122"/>
              </a:rPr>
              <a:t>培养过程</a:t>
            </a:r>
            <a:r>
              <a:rPr lang="zh-CN" altLang="en-US" sz="2200" dirty="0" smtClean="0">
                <a:latin typeface="楷体" panose="02010609060101010101" pitchFamily="49" charset="-122"/>
                <a:ea typeface="楷体" panose="02010609060101010101" pitchFamily="49" charset="-122"/>
              </a:rPr>
              <a:t>质量</a:t>
            </a:r>
            <a:r>
              <a:rPr lang="zh-CN" altLang="zh-CN" sz="2200" dirty="0" smtClean="0">
                <a:latin typeface="楷体" panose="02010609060101010101" pitchFamily="49" charset="-122"/>
                <a:ea typeface="楷体" panose="02010609060101010101" pitchFamily="49" charset="-122"/>
              </a:rPr>
              <a:t>管理</a:t>
            </a:r>
            <a:r>
              <a:rPr lang="zh-CN" altLang="en-US" sz="2200" dirty="0" smtClean="0">
                <a:latin typeface="楷体" panose="02010609060101010101" pitchFamily="49" charset="-122"/>
                <a:ea typeface="楷体" panose="02010609060101010101" pitchFamily="49" charset="-122"/>
              </a:rPr>
              <a:t>，明确资格</a:t>
            </a:r>
            <a:r>
              <a:rPr lang="zh-CN" altLang="en-US" sz="2200" dirty="0">
                <a:latin typeface="楷体" panose="02010609060101010101" pitchFamily="49" charset="-122"/>
                <a:ea typeface="楷体" panose="02010609060101010101" pitchFamily="49" charset="-122"/>
              </a:rPr>
              <a:t>考试、开题</a:t>
            </a:r>
            <a:r>
              <a:rPr lang="zh-CN" altLang="en-US" sz="2200" dirty="0" smtClean="0">
                <a:latin typeface="楷体" panose="02010609060101010101" pitchFamily="49" charset="-122"/>
                <a:ea typeface="楷体" panose="02010609060101010101" pitchFamily="49" charset="-122"/>
              </a:rPr>
              <a:t>报告、中期考核等关键环节的准入条件、考核内容及程序，</a:t>
            </a:r>
            <a:r>
              <a:rPr lang="zh-CN" altLang="en-US" sz="2200" b="1" dirty="0">
                <a:solidFill>
                  <a:srgbClr val="C00000"/>
                </a:solidFill>
                <a:latin typeface="楷体" panose="02010609060101010101" pitchFamily="49" charset="-122"/>
                <a:ea typeface="楷体" panose="02010609060101010101" pitchFamily="49" charset="-122"/>
              </a:rPr>
              <a:t>实行分流淘汰制度</a:t>
            </a:r>
            <a:r>
              <a:rPr lang="zh-CN" altLang="en-US" sz="2200" dirty="0">
                <a:latin typeface="楷体" panose="02010609060101010101" pitchFamily="49" charset="-122"/>
                <a:ea typeface="楷体" panose="02010609060101010101" pitchFamily="49" charset="-122"/>
              </a:rPr>
              <a:t>。</a:t>
            </a:r>
            <a:endParaRPr lang="en-US" altLang="zh-CN" sz="2200" dirty="0">
              <a:latin typeface="楷体" panose="02010609060101010101" pitchFamily="49" charset="-122"/>
              <a:ea typeface="楷体" panose="02010609060101010101" pitchFamily="49" charset="-122"/>
            </a:endParaRPr>
          </a:p>
          <a:p>
            <a:pPr>
              <a:lnSpc>
                <a:spcPts val="3000"/>
              </a:lnSpc>
            </a:pPr>
            <a:r>
              <a:rPr lang="en-US" altLang="zh-CN" sz="2200" dirty="0">
                <a:latin typeface="楷体" panose="02010609060101010101" pitchFamily="49" charset="-122"/>
                <a:ea typeface="楷体" panose="02010609060101010101" pitchFamily="49" charset="-122"/>
              </a:rPr>
              <a:t>    2</a:t>
            </a:r>
            <a:r>
              <a:rPr lang="zh-CN" altLang="en-US" sz="2200" dirty="0">
                <a:latin typeface="楷体" panose="02010609060101010101" pitchFamily="49" charset="-122"/>
                <a:ea typeface="楷体" panose="02010609060101010101" pitchFamily="49" charset="-122"/>
              </a:rPr>
              <a:t>、根据各</a:t>
            </a:r>
            <a:r>
              <a:rPr lang="zh-CN" altLang="zh-CN" sz="2200" dirty="0">
                <a:latin typeface="楷体" panose="02010609060101010101" pitchFamily="49" charset="-122"/>
                <a:ea typeface="楷体" panose="02010609060101010101" pitchFamily="49" charset="-122"/>
              </a:rPr>
              <a:t>院系</a:t>
            </a:r>
            <a:r>
              <a:rPr lang="zh-CN" altLang="zh-CN" sz="2200" b="1" dirty="0">
                <a:solidFill>
                  <a:srgbClr val="C00000"/>
                </a:solidFill>
                <a:latin typeface="楷体" panose="02010609060101010101" pitchFamily="49" charset="-122"/>
                <a:ea typeface="楷体" panose="02010609060101010101" pitchFamily="49" charset="-122"/>
              </a:rPr>
              <a:t>制定</a:t>
            </a:r>
            <a:r>
              <a:rPr lang="zh-CN" altLang="en-US" sz="2200" b="1" dirty="0">
                <a:solidFill>
                  <a:srgbClr val="C00000"/>
                </a:solidFill>
                <a:latin typeface="楷体" panose="02010609060101010101" pitchFamily="49" charset="-122"/>
                <a:ea typeface="楷体" panose="02010609060101010101" pitchFamily="49" charset="-122"/>
              </a:rPr>
              <a:t>的</a:t>
            </a:r>
            <a:r>
              <a:rPr lang="zh-CN" altLang="zh-CN" sz="2200" b="1" dirty="0">
                <a:solidFill>
                  <a:srgbClr val="C00000"/>
                </a:solidFill>
                <a:latin typeface="楷体" panose="02010609060101010101" pitchFamily="49" charset="-122"/>
                <a:ea typeface="楷体" panose="02010609060101010101" pitchFamily="49" charset="-122"/>
              </a:rPr>
              <a:t>实施细则</a:t>
            </a:r>
            <a:r>
              <a:rPr lang="zh-CN" altLang="en-US" sz="2200" b="1" dirty="0">
                <a:solidFill>
                  <a:srgbClr val="C00000"/>
                </a:solidFill>
                <a:latin typeface="楷体" panose="02010609060101010101" pitchFamily="49" charset="-122"/>
                <a:ea typeface="楷体" panose="02010609060101010101" pitchFamily="49" charset="-122"/>
              </a:rPr>
              <a:t>组织实施</a:t>
            </a:r>
            <a:r>
              <a:rPr lang="zh-CN" altLang="zh-CN" sz="2200" dirty="0" smtClean="0">
                <a:latin typeface="楷体" panose="02010609060101010101" pitchFamily="49" charset="-122"/>
                <a:ea typeface="楷体" panose="02010609060101010101" pitchFamily="49" charset="-122"/>
              </a:rPr>
              <a:t>，淘汰</a:t>
            </a:r>
            <a:r>
              <a:rPr lang="zh-CN" altLang="zh-CN" sz="2200" dirty="0">
                <a:latin typeface="楷体" panose="02010609060101010101" pitchFamily="49" charset="-122"/>
                <a:ea typeface="楷体" panose="02010609060101010101" pitchFamily="49" charset="-122"/>
              </a:rPr>
              <a:t>比例由各分委会自行</a:t>
            </a:r>
            <a:r>
              <a:rPr lang="zh-CN" altLang="zh-CN" sz="2200" dirty="0" smtClean="0">
                <a:latin typeface="楷体" panose="02010609060101010101" pitchFamily="49" charset="-122"/>
                <a:ea typeface="楷体" panose="02010609060101010101" pitchFamily="49" charset="-122"/>
              </a:rPr>
              <a:t>确</a:t>
            </a:r>
            <a:r>
              <a:rPr lang="zh-CN" altLang="en-US" sz="2200" dirty="0" smtClean="0">
                <a:latin typeface="楷体" panose="02010609060101010101" pitchFamily="49" charset="-122"/>
                <a:ea typeface="楷体" panose="02010609060101010101" pitchFamily="49" charset="-122"/>
              </a:rPr>
              <a:t>定，对不适合攻读学位的研究生及早分流。</a:t>
            </a:r>
            <a:r>
              <a:rPr lang="en-US" altLang="zh-CN" sz="2200" dirty="0" smtClean="0">
                <a:latin typeface="楷体" panose="02010609060101010101" pitchFamily="49" charset="-122"/>
                <a:ea typeface="楷体" panose="02010609060101010101" pitchFamily="49" charset="-122"/>
              </a:rPr>
              <a:t> </a:t>
            </a:r>
            <a:endParaRPr lang="en-US" altLang="zh-CN" sz="2200" dirty="0">
              <a:latin typeface="楷体" panose="02010609060101010101" pitchFamily="49" charset="-122"/>
              <a:ea typeface="楷体" panose="02010609060101010101" pitchFamily="49" charset="-122"/>
            </a:endParaRPr>
          </a:p>
          <a:p>
            <a:pPr>
              <a:lnSpc>
                <a:spcPts val="3000"/>
              </a:lnSpc>
            </a:pPr>
            <a:r>
              <a:rPr lang="en-US" altLang="zh-CN" sz="2200" dirty="0">
                <a:latin typeface="楷体" panose="02010609060101010101" pitchFamily="49" charset="-122"/>
                <a:ea typeface="楷体" panose="02010609060101010101" pitchFamily="49" charset="-122"/>
              </a:rPr>
              <a:t>    3</a:t>
            </a:r>
            <a:r>
              <a:rPr lang="zh-CN" altLang="en-US" sz="2200" dirty="0">
                <a:latin typeface="楷体" panose="02010609060101010101" pitchFamily="49" charset="-122"/>
                <a:ea typeface="楷体" panose="02010609060101010101" pitchFamily="49" charset="-122"/>
              </a:rPr>
              <a:t>、培养环节考核实行信息化管理，研究生系统如实记录考核情况</a:t>
            </a:r>
            <a:r>
              <a:rPr lang="zh-CN" altLang="en-US" sz="2200" dirty="0" smtClean="0">
                <a:latin typeface="楷体" panose="02010609060101010101" pitchFamily="49" charset="-122"/>
                <a:ea typeface="楷体" panose="02010609060101010101" pitchFamily="49" charset="-122"/>
              </a:rPr>
              <a:t>。</a:t>
            </a:r>
            <a:endParaRPr lang="en-US" altLang="zh-CN" sz="2200" dirty="0" smtClean="0">
              <a:latin typeface="楷体" panose="02010609060101010101" pitchFamily="49" charset="-122"/>
              <a:ea typeface="楷体" panose="02010609060101010101" pitchFamily="49" charset="-122"/>
            </a:endParaRPr>
          </a:p>
          <a:p>
            <a:pPr>
              <a:lnSpc>
                <a:spcPts val="3000"/>
              </a:lnSpc>
            </a:pPr>
            <a:r>
              <a:rPr lang="en-US" altLang="zh-CN" sz="2200" dirty="0">
                <a:latin typeface="楷体" panose="02010609060101010101" pitchFamily="49" charset="-122"/>
                <a:ea typeface="楷体" panose="02010609060101010101" pitchFamily="49" charset="-122"/>
              </a:rPr>
              <a:t> </a:t>
            </a:r>
            <a:r>
              <a:rPr lang="en-US" altLang="zh-CN" sz="2200" dirty="0" smtClean="0">
                <a:latin typeface="楷体" panose="02010609060101010101" pitchFamily="49" charset="-122"/>
                <a:ea typeface="楷体" panose="02010609060101010101" pitchFamily="49" charset="-122"/>
              </a:rPr>
              <a:t>   4</a:t>
            </a:r>
            <a:r>
              <a:rPr lang="zh-CN" altLang="en-US" sz="2200" dirty="0" smtClean="0">
                <a:latin typeface="楷体" panose="02010609060101010101" pitchFamily="49" charset="-122"/>
                <a:ea typeface="楷体" panose="02010609060101010101" pitchFamily="49" charset="-122"/>
              </a:rPr>
              <a:t>、各学科培养环节考核要求以各自学科培养方案中的规定执行。</a:t>
            </a:r>
            <a:endParaRPr lang="zh-CN" altLang="en-US" sz="2200" dirty="0">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635575" y="2612704"/>
            <a:ext cx="9632647" cy="3217809"/>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1</a:t>
            </a:r>
            <a:r>
              <a:rPr lang="zh-CN" altLang="en-US" sz="2300" b="1" dirty="0">
                <a:solidFill>
                  <a:srgbClr val="0070C0"/>
                </a:solidFill>
                <a:latin typeface="楷体" panose="02010609060101010101" pitchFamily="49" charset="-122"/>
                <a:ea typeface="楷体" panose="02010609060101010101" pitchFamily="49" charset="-122"/>
              </a:rPr>
              <a:t>、考核时间</a:t>
            </a:r>
            <a:r>
              <a:rPr lang="zh-CN" altLang="en-US" sz="2000" dirty="0">
                <a:solidFill>
                  <a:prstClr val="black"/>
                </a:solidFill>
                <a:latin typeface="楷体" panose="02010609060101010101" pitchFamily="49" charset="-122"/>
                <a:ea typeface="楷体" panose="02010609060101010101" pitchFamily="49" charset="-122"/>
              </a:rPr>
              <a:t>：每学年末。</a:t>
            </a:r>
            <a:endParaRPr lang="en-US" altLang="zh-CN" sz="2000" dirty="0">
              <a:solidFill>
                <a:prstClr val="black"/>
              </a:solidFill>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2</a:t>
            </a:r>
            <a:r>
              <a:rPr lang="zh-CN" altLang="en-US" sz="2300" b="1" dirty="0">
                <a:solidFill>
                  <a:srgbClr val="0070C0"/>
                </a:solidFill>
                <a:latin typeface="楷体" panose="02010609060101010101" pitchFamily="49" charset="-122"/>
                <a:ea typeface="楷体" panose="02010609060101010101" pitchFamily="49" charset="-122"/>
              </a:rPr>
              <a:t>、考核形式</a:t>
            </a:r>
            <a:r>
              <a:rPr lang="zh-CN" altLang="en-US" sz="2000" b="1" dirty="0">
                <a:latin typeface="楷体" panose="02010609060101010101" pitchFamily="49" charset="-122"/>
                <a:ea typeface="楷体" panose="02010609060101010101" pitchFamily="49" charset="-122"/>
                <a:sym typeface="Wingdings" panose="05000000000000000000" pitchFamily="2" charset="2"/>
              </a:rPr>
              <a:t>：</a:t>
            </a:r>
            <a:endParaRPr lang="en-US" altLang="zh-CN" sz="2000" b="1" dirty="0">
              <a:latin typeface="楷体" panose="02010609060101010101" pitchFamily="49" charset="-122"/>
              <a:ea typeface="楷体" panose="02010609060101010101" pitchFamily="49" charset="-122"/>
              <a:sym typeface="Wingdings" panose="05000000000000000000" pitchFamily="2" charset="2"/>
            </a:endParaRPr>
          </a:p>
          <a:p>
            <a:pPr marL="0" indent="0">
              <a:lnSpc>
                <a:spcPct val="150000"/>
              </a:lnSpc>
              <a:spcBef>
                <a:spcPts val="0"/>
              </a:spcBef>
              <a:buNone/>
            </a:pPr>
            <a:r>
              <a:rPr lang="zh-CN" altLang="en-US" sz="2000" dirty="0">
                <a:solidFill>
                  <a:prstClr val="black"/>
                </a:solidFill>
                <a:latin typeface="楷体" panose="02010609060101010101" pitchFamily="49" charset="-122"/>
                <a:ea typeface="楷体" panose="02010609060101010101" pitchFamily="49" charset="-122"/>
                <a:sym typeface="Wingdings" panose="05000000000000000000" pitchFamily="2" charset="2"/>
              </a:rPr>
              <a:t>   </a:t>
            </a:r>
            <a:r>
              <a:rPr lang="zh-CN" altLang="en-US" sz="2000" dirty="0" smtClean="0">
                <a:solidFill>
                  <a:prstClr val="black"/>
                </a:solidFill>
                <a:latin typeface="楷体" panose="02010609060101010101" pitchFamily="49" charset="-122"/>
                <a:ea typeface="楷体" panose="02010609060101010101" pitchFamily="49" charset="-122"/>
                <a:sym typeface="Wingdings" panose="05000000000000000000" pitchFamily="2" charset="2"/>
              </a:rPr>
              <a:t>根据各院系实施细则进行。</a:t>
            </a:r>
            <a:endParaRPr lang="en-US" altLang="zh-CN" sz="2000" dirty="0" smtClean="0">
              <a:solidFill>
                <a:prstClr val="black"/>
              </a:solidFill>
              <a:latin typeface="楷体" panose="02010609060101010101" pitchFamily="49" charset="-122"/>
              <a:ea typeface="楷体" panose="02010609060101010101" pitchFamily="49" charset="-122"/>
              <a:sym typeface="Wingdings" panose="05000000000000000000" pitchFamily="2" charset="2"/>
            </a:endParaRPr>
          </a:p>
          <a:p>
            <a:pPr marL="0" indent="0">
              <a:lnSpc>
                <a:spcPct val="150000"/>
              </a:lnSpc>
              <a:spcBef>
                <a:spcPts val="0"/>
              </a:spcBef>
              <a:buNone/>
            </a:pPr>
            <a:r>
              <a:rPr lang="en-US" altLang="zh-CN" sz="2300" b="1" dirty="0" smtClean="0">
                <a:solidFill>
                  <a:srgbClr val="0070C0"/>
                </a:solidFill>
                <a:latin typeface="楷体" panose="02010609060101010101" pitchFamily="49" charset="-122"/>
                <a:ea typeface="楷体" panose="02010609060101010101" pitchFamily="49" charset="-122"/>
              </a:rPr>
              <a:t>3</a:t>
            </a:r>
            <a:r>
              <a:rPr lang="zh-CN" altLang="en-US" sz="2300" b="1" dirty="0">
                <a:solidFill>
                  <a:srgbClr val="0070C0"/>
                </a:solidFill>
                <a:latin typeface="楷体" panose="02010609060101010101" pitchFamily="49" charset="-122"/>
                <a:ea typeface="楷体" panose="02010609060101010101" pitchFamily="49" charset="-122"/>
              </a:rPr>
              <a:t>、考核结果</a:t>
            </a:r>
            <a:r>
              <a:rPr lang="zh-CN" altLang="en-US" sz="2300" b="1" dirty="0">
                <a:latin typeface="楷体" panose="02010609060101010101" pitchFamily="49" charset="-122"/>
                <a:ea typeface="楷体" panose="02010609060101010101" pitchFamily="49" charset="-122"/>
              </a:rPr>
              <a:t>：</a:t>
            </a:r>
            <a:endParaRPr lang="en-US" altLang="zh-CN" sz="2300" b="1" dirty="0">
              <a:latin typeface="楷体" panose="02010609060101010101" pitchFamily="49" charset="-122"/>
              <a:ea typeface="楷体" panose="02010609060101010101" pitchFamily="49" charset="-122"/>
            </a:endParaRPr>
          </a:p>
          <a:p>
            <a:pPr marL="0" indent="0">
              <a:lnSpc>
                <a:spcPct val="150000"/>
              </a:lnSpc>
              <a:spcBef>
                <a:spcPts val="0"/>
              </a:spcBef>
              <a:buNone/>
            </a:pPr>
            <a:r>
              <a:rPr lang="zh-CN" altLang="en-US" sz="2000" dirty="0">
                <a:solidFill>
                  <a:prstClr val="black"/>
                </a:solidFill>
                <a:latin typeface="楷体" panose="02010609060101010101" pitchFamily="49" charset="-122"/>
                <a:ea typeface="楷体" panose="02010609060101010101" pitchFamily="49" charset="-122"/>
              </a:rPr>
              <a:t>   （</a:t>
            </a:r>
            <a:r>
              <a:rPr lang="en-US" altLang="zh-CN" sz="2000" dirty="0">
                <a:solidFill>
                  <a:prstClr val="black"/>
                </a:solidFill>
                <a:latin typeface="楷体" panose="02010609060101010101" pitchFamily="49" charset="-122"/>
                <a:ea typeface="楷体" panose="02010609060101010101" pitchFamily="49" charset="-122"/>
              </a:rPr>
              <a:t>1</a:t>
            </a:r>
            <a:r>
              <a:rPr lang="zh-CN" altLang="en-US" sz="2000" dirty="0">
                <a:solidFill>
                  <a:prstClr val="black"/>
                </a:solidFill>
                <a:latin typeface="楷体" panose="02010609060101010101" pitchFamily="49" charset="-122"/>
                <a:ea typeface="楷体" panose="02010609060101010101" pitchFamily="49" charset="-122"/>
              </a:rPr>
              <a:t>）第一次考核未通过者，须申请第二次考核，成绩如实记载；</a:t>
            </a:r>
            <a:endParaRPr lang="en-US" altLang="zh-CN" sz="2000" dirty="0">
              <a:solidFill>
                <a:prstClr val="black"/>
              </a:solidFill>
              <a:latin typeface="楷体" panose="02010609060101010101" pitchFamily="49" charset="-122"/>
              <a:ea typeface="楷体" panose="02010609060101010101" pitchFamily="49" charset="-122"/>
            </a:endParaRPr>
          </a:p>
          <a:p>
            <a:pPr marL="0" indent="0">
              <a:lnSpc>
                <a:spcPct val="150000"/>
              </a:lnSpc>
              <a:spcBef>
                <a:spcPts val="0"/>
              </a:spcBef>
              <a:buNone/>
            </a:pPr>
            <a:r>
              <a:rPr lang="zh-CN" altLang="en-US" sz="2000" dirty="0">
                <a:solidFill>
                  <a:prstClr val="black"/>
                </a:solidFill>
                <a:latin typeface="楷体" panose="02010609060101010101" pitchFamily="49" charset="-122"/>
                <a:ea typeface="楷体" panose="02010609060101010101" pitchFamily="49" charset="-122"/>
              </a:rPr>
              <a:t>   （</a:t>
            </a:r>
            <a:r>
              <a:rPr lang="en-US" altLang="zh-CN" sz="2000" dirty="0">
                <a:solidFill>
                  <a:prstClr val="black"/>
                </a:solidFill>
                <a:latin typeface="楷体" panose="02010609060101010101" pitchFamily="49" charset="-122"/>
                <a:ea typeface="楷体" panose="02010609060101010101" pitchFamily="49" charset="-122"/>
              </a:rPr>
              <a:t>2</a:t>
            </a:r>
            <a:r>
              <a:rPr lang="zh-CN" altLang="en-US" sz="2000" dirty="0">
                <a:solidFill>
                  <a:prstClr val="black"/>
                </a:solidFill>
                <a:latin typeface="楷体" panose="02010609060101010101" pitchFamily="49" charset="-122"/>
                <a:ea typeface="楷体" panose="02010609060101010101" pitchFamily="49" charset="-122"/>
              </a:rPr>
              <a:t>）年度报告通过次数</a:t>
            </a:r>
            <a:r>
              <a:rPr lang="en-US" altLang="zh-CN" sz="2000" dirty="0">
                <a:solidFill>
                  <a:prstClr val="black"/>
                </a:solidFill>
                <a:latin typeface="楷体" panose="02010609060101010101" pitchFamily="49" charset="-122"/>
                <a:ea typeface="楷体" panose="02010609060101010101" pitchFamily="49" charset="-122"/>
              </a:rPr>
              <a:t>=</a:t>
            </a:r>
            <a:r>
              <a:rPr lang="zh-CN" altLang="en-US" sz="2000" dirty="0">
                <a:solidFill>
                  <a:prstClr val="black"/>
                </a:solidFill>
                <a:latin typeface="楷体" panose="02010609060101010101" pitchFamily="49" charset="-122"/>
                <a:ea typeface="楷体" panose="02010609060101010101" pitchFamily="49" charset="-122"/>
              </a:rPr>
              <a:t>在校年数</a:t>
            </a:r>
            <a:r>
              <a:rPr lang="en-US" altLang="zh-CN" sz="2000" dirty="0">
                <a:solidFill>
                  <a:prstClr val="black"/>
                </a:solidFill>
                <a:latin typeface="楷体" panose="02010609060101010101" pitchFamily="49" charset="-122"/>
                <a:ea typeface="楷体" panose="02010609060101010101" pitchFamily="49" charset="-122"/>
              </a:rPr>
              <a:t>-1</a:t>
            </a:r>
            <a:r>
              <a:rPr lang="zh-CN" altLang="en-US" sz="2000" dirty="0">
                <a:solidFill>
                  <a:prstClr val="black"/>
                </a:solidFill>
                <a:latin typeface="楷体" panose="02010609060101010101" pitchFamily="49" charset="-122"/>
                <a:ea typeface="楷体" panose="02010609060101010101" pitchFamily="49" charset="-122"/>
              </a:rPr>
              <a:t>，考核未达标者，不能进行预答辩。</a:t>
            </a:r>
            <a:endParaRPr lang="zh-CN" altLang="en-US" sz="2400" dirty="0">
              <a:solidFill>
                <a:srgbClr val="FF0000"/>
              </a:solidFill>
              <a:latin typeface="楷体" panose="02010609060101010101" pitchFamily="49" charset="-122"/>
              <a:ea typeface="楷体" panose="02010609060101010101" pitchFamily="49" charset="-122"/>
            </a:endParaRPr>
          </a:p>
        </p:txBody>
      </p:sp>
      <p:sp>
        <p:nvSpPr>
          <p:cNvPr id="10" name="Rectangle 2"/>
          <p:cNvSpPr txBox="1"/>
          <p:nvPr/>
        </p:nvSpPr>
        <p:spPr>
          <a:xfrm>
            <a:off x="1505145" y="229102"/>
            <a:ext cx="6580076" cy="728345"/>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五、培养环节与考核要求</a:t>
            </a:r>
            <a:endParaRPr lang="zh-CN" altLang="zh-CN" kern="0" dirty="0">
              <a:solidFill>
                <a:srgbClr val="FFFF00"/>
              </a:solidFill>
              <a:latin typeface="华文新魏" panose="02010800040101010101" pitchFamily="2" charset="-122"/>
              <a:ea typeface="华文新魏" panose="02010800040101010101" pitchFamily="2" charset="-122"/>
            </a:endParaRPr>
          </a:p>
        </p:txBody>
      </p:sp>
      <p:sp>
        <p:nvSpPr>
          <p:cNvPr id="3" name="文本框 2"/>
          <p:cNvSpPr txBox="1"/>
          <p:nvPr/>
        </p:nvSpPr>
        <p:spPr>
          <a:xfrm>
            <a:off x="8393979" y="1572300"/>
            <a:ext cx="2874243" cy="553998"/>
          </a:xfrm>
          <a:prstGeom prst="rect">
            <a:avLst/>
          </a:prstGeom>
          <a:noFill/>
        </p:spPr>
        <p:txBody>
          <a:bodyPr wrap="square" rtlCol="0">
            <a:spAutoFit/>
          </a:bodyPr>
          <a:lstStyle/>
          <a:p>
            <a:r>
              <a:rPr lang="zh-CN" altLang="en-US" sz="3000" b="1" dirty="0">
                <a:solidFill>
                  <a:srgbClr val="0070C0"/>
                </a:solidFill>
                <a:latin typeface="楷体" panose="02010609060101010101" pitchFamily="49" charset="-122"/>
                <a:ea typeface="楷体" panose="02010609060101010101" pitchFamily="49" charset="-122"/>
              </a:rPr>
              <a:t>（一）年度报告</a:t>
            </a:r>
            <a:endParaRPr lang="zh-CN" altLang="en-US" sz="3000" b="1" dirty="0">
              <a:solidFill>
                <a:srgbClr val="0070C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740691" y="2628231"/>
            <a:ext cx="9453490" cy="2807591"/>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lnSpc>
                <a:spcPct val="150000"/>
              </a:lnSpc>
              <a:buNone/>
            </a:pPr>
            <a:r>
              <a:rPr lang="en-US" altLang="zh-CN" sz="2300" b="1" dirty="0">
                <a:solidFill>
                  <a:srgbClr val="0070C0"/>
                </a:solidFill>
                <a:latin typeface="楷体" panose="02010609060101010101" pitchFamily="49" charset="-122"/>
                <a:ea typeface="楷体" panose="02010609060101010101" pitchFamily="49" charset="-122"/>
              </a:rPr>
              <a:t>1</a:t>
            </a:r>
            <a:r>
              <a:rPr lang="zh-CN" altLang="en-US" sz="2300" b="1" dirty="0">
                <a:solidFill>
                  <a:srgbClr val="0070C0"/>
                </a:solidFill>
                <a:latin typeface="楷体" panose="02010609060101010101" pitchFamily="49" charset="-122"/>
                <a:ea typeface="楷体" panose="02010609060101010101" pitchFamily="49" charset="-122"/>
              </a:rPr>
              <a:t>、考核时间</a:t>
            </a:r>
            <a:r>
              <a:rPr lang="zh-CN" altLang="en-US" sz="2000" dirty="0">
                <a:solidFill>
                  <a:prstClr val="black"/>
                </a:solidFill>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普博生、硕博连读生：第三学期；本科直博生：第五学期</a:t>
            </a:r>
            <a:r>
              <a:rPr lang="zh-CN" altLang="en-US" sz="2000" dirty="0">
                <a:solidFill>
                  <a:prstClr val="black"/>
                </a:solidFill>
                <a:latin typeface="楷体" panose="02010609060101010101" pitchFamily="49" charset="-122"/>
                <a:ea typeface="楷体" panose="02010609060101010101" pitchFamily="49" charset="-122"/>
              </a:rPr>
              <a:t>。</a:t>
            </a:r>
            <a:endParaRPr lang="en-US" altLang="zh-CN" sz="2000" dirty="0">
              <a:solidFill>
                <a:prstClr val="black"/>
              </a:solidFill>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2</a:t>
            </a:r>
            <a:r>
              <a:rPr lang="zh-CN" altLang="en-US" sz="2300" b="1" dirty="0" smtClean="0">
                <a:solidFill>
                  <a:srgbClr val="0070C0"/>
                </a:solidFill>
                <a:latin typeface="楷体" panose="02010609060101010101" pitchFamily="49" charset="-122"/>
                <a:ea typeface="楷体" panose="02010609060101010101" pitchFamily="49" charset="-122"/>
              </a:rPr>
              <a:t>、准入条件与考核内容</a:t>
            </a:r>
            <a:r>
              <a:rPr lang="zh-CN" altLang="en-US" sz="2000" dirty="0" smtClean="0">
                <a:latin typeface="楷体" panose="02010609060101010101" pitchFamily="49" charset="-122"/>
                <a:ea typeface="楷体" panose="02010609060101010101" pitchFamily="49" charset="-122"/>
                <a:sym typeface="Wingdings" panose="05000000000000000000" pitchFamily="2" charset="2"/>
              </a:rPr>
              <a:t>：</a:t>
            </a:r>
            <a:r>
              <a:rPr lang="zh-CN" altLang="en-US" sz="2000" dirty="0" smtClean="0">
                <a:solidFill>
                  <a:prstClr val="black"/>
                </a:solidFill>
                <a:latin typeface="楷体" panose="02010609060101010101" pitchFamily="49" charset="-122"/>
                <a:ea typeface="楷体" panose="02010609060101010101" pitchFamily="49" charset="-122"/>
                <a:sym typeface="Wingdings" panose="05000000000000000000" pitchFamily="2" charset="2"/>
              </a:rPr>
              <a:t>详见各学科培养方案；</a:t>
            </a:r>
            <a:endParaRPr lang="en-US" altLang="zh-CN" sz="2000" dirty="0">
              <a:solidFill>
                <a:prstClr val="black"/>
              </a:solidFill>
              <a:latin typeface="楷体" panose="02010609060101010101" pitchFamily="49" charset="-122"/>
              <a:ea typeface="楷体" panose="02010609060101010101" pitchFamily="49" charset="-122"/>
              <a:sym typeface="Wingdings" panose="05000000000000000000" pitchFamily="2" charset="2"/>
            </a:endParaRPr>
          </a:p>
          <a:p>
            <a:pPr marL="0" indent="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3</a:t>
            </a:r>
            <a:r>
              <a:rPr lang="zh-CN" altLang="en-US" sz="2300" b="1" dirty="0">
                <a:solidFill>
                  <a:srgbClr val="0070C0"/>
                </a:solidFill>
                <a:latin typeface="楷体" panose="02010609060101010101" pitchFamily="49" charset="-122"/>
                <a:ea typeface="楷体" panose="02010609060101010101" pitchFamily="49" charset="-122"/>
              </a:rPr>
              <a:t>、考核结果</a:t>
            </a:r>
            <a:r>
              <a:rPr lang="zh-CN" altLang="en-US" sz="2300" dirty="0">
                <a:latin typeface="楷体" panose="02010609060101010101" pitchFamily="49" charset="-122"/>
                <a:ea typeface="楷体" panose="02010609060101010101" pitchFamily="49" charset="-122"/>
              </a:rPr>
              <a:t>：</a:t>
            </a:r>
            <a:endParaRPr lang="en-US" altLang="zh-CN" sz="2300" dirty="0">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300" dirty="0">
                <a:solidFill>
                  <a:prstClr val="black"/>
                </a:solidFill>
                <a:latin typeface="楷体" panose="02010609060101010101" pitchFamily="49" charset="-122"/>
                <a:ea typeface="楷体" panose="02010609060101010101" pitchFamily="49" charset="-122"/>
              </a:rPr>
              <a:t>   </a:t>
            </a:r>
            <a:r>
              <a:rPr lang="zh-CN" altLang="en-US" sz="2000" dirty="0">
                <a:solidFill>
                  <a:prstClr val="black"/>
                </a:solidFill>
                <a:latin typeface="楷体" panose="02010609060101010101" pitchFamily="49" charset="-122"/>
                <a:ea typeface="楷体" panose="02010609060101010101" pitchFamily="49" charset="-122"/>
              </a:rPr>
              <a:t>每位博士生有</a:t>
            </a:r>
            <a:r>
              <a:rPr lang="en-US" altLang="zh-CN" sz="2000" dirty="0">
                <a:solidFill>
                  <a:prstClr val="black"/>
                </a:solidFill>
                <a:latin typeface="楷体" panose="02010609060101010101" pitchFamily="49" charset="-122"/>
                <a:ea typeface="楷体" panose="02010609060101010101" pitchFamily="49" charset="-122"/>
              </a:rPr>
              <a:t>2</a:t>
            </a:r>
            <a:r>
              <a:rPr lang="zh-CN" altLang="en-US" sz="2000" dirty="0">
                <a:solidFill>
                  <a:prstClr val="black"/>
                </a:solidFill>
                <a:latin typeface="楷体" panose="02010609060101010101" pitchFamily="49" charset="-122"/>
                <a:ea typeface="楷体" panose="02010609060101010101" pitchFamily="49" charset="-122"/>
              </a:rPr>
              <a:t>次考试机会；</a:t>
            </a:r>
            <a:r>
              <a:rPr lang="en-US" altLang="zh-CN" sz="2000" dirty="0">
                <a:solidFill>
                  <a:prstClr val="black"/>
                </a:solidFill>
                <a:latin typeface="楷体" panose="02010609060101010101" pitchFamily="49" charset="-122"/>
                <a:ea typeface="楷体" panose="02010609060101010101" pitchFamily="49" charset="-122"/>
              </a:rPr>
              <a:t>2</a:t>
            </a:r>
            <a:r>
              <a:rPr lang="zh-CN" altLang="en-US" sz="2000" dirty="0">
                <a:solidFill>
                  <a:prstClr val="black"/>
                </a:solidFill>
                <a:latin typeface="楷体" panose="02010609060101010101" pitchFamily="49" charset="-122"/>
                <a:ea typeface="楷体" panose="02010609060101010101" pitchFamily="49" charset="-122"/>
              </a:rPr>
              <a:t>次考试均未通过者，普博生按</a:t>
            </a:r>
            <a:r>
              <a:rPr lang="zh-CN" altLang="en-US" sz="2300" b="1" dirty="0">
                <a:solidFill>
                  <a:srgbClr val="FF0000"/>
                </a:solidFill>
                <a:latin typeface="楷体" panose="02010609060101010101" pitchFamily="49" charset="-122"/>
                <a:ea typeface="楷体" panose="02010609060101010101" pitchFamily="49" charset="-122"/>
              </a:rPr>
              <a:t>肄业</a:t>
            </a:r>
            <a:r>
              <a:rPr lang="zh-CN" altLang="en-US" sz="2000" dirty="0">
                <a:solidFill>
                  <a:prstClr val="black"/>
                </a:solidFill>
                <a:latin typeface="楷体" panose="02010609060101010101" pitchFamily="49" charset="-122"/>
                <a:ea typeface="楷体" panose="02010609060101010101" pitchFamily="49" charset="-122"/>
              </a:rPr>
              <a:t>处理；硕博连读生和本科直博生</a:t>
            </a:r>
            <a:r>
              <a:rPr lang="zh-CN" altLang="en-US" sz="2300" b="1" dirty="0">
                <a:solidFill>
                  <a:srgbClr val="FF0000"/>
                </a:solidFill>
                <a:latin typeface="楷体" panose="02010609060101010101" pitchFamily="49" charset="-122"/>
                <a:ea typeface="楷体" panose="02010609060101010101" pitchFamily="49" charset="-122"/>
              </a:rPr>
              <a:t>可转为硕士培养</a:t>
            </a:r>
            <a:r>
              <a:rPr lang="zh-CN" altLang="en-US" sz="2400" dirty="0">
                <a:solidFill>
                  <a:prstClr val="black"/>
                </a:solidFill>
                <a:latin typeface="楷体" panose="02010609060101010101" pitchFamily="49" charset="-122"/>
                <a:ea typeface="楷体" panose="02010609060101010101" pitchFamily="49" charset="-122"/>
              </a:rPr>
              <a:t>。</a:t>
            </a:r>
            <a:endParaRPr lang="zh-CN" altLang="en-US" sz="2400" dirty="0">
              <a:solidFill>
                <a:prstClr val="black"/>
              </a:solidFill>
              <a:latin typeface="楷体" panose="02010609060101010101" pitchFamily="49" charset="-122"/>
              <a:ea typeface="楷体" panose="02010609060101010101" pitchFamily="49" charset="-122"/>
            </a:endParaRPr>
          </a:p>
        </p:txBody>
      </p:sp>
      <p:sp>
        <p:nvSpPr>
          <p:cNvPr id="10" name="Rectangle 2"/>
          <p:cNvSpPr txBox="1"/>
          <p:nvPr/>
        </p:nvSpPr>
        <p:spPr>
          <a:xfrm>
            <a:off x="1505145" y="206206"/>
            <a:ext cx="6580076" cy="87051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五、培养环节与考核要求</a:t>
            </a:r>
            <a:endParaRPr lang="zh-CN" altLang="zh-CN" kern="0" dirty="0">
              <a:solidFill>
                <a:srgbClr val="FFFF00"/>
              </a:solidFill>
              <a:latin typeface="华文新魏" panose="02010800040101010101" pitchFamily="2" charset="-122"/>
              <a:ea typeface="华文新魏" panose="02010800040101010101" pitchFamily="2" charset="-122"/>
            </a:endParaRPr>
          </a:p>
        </p:txBody>
      </p:sp>
      <p:sp>
        <p:nvSpPr>
          <p:cNvPr id="3" name="文本框 2"/>
          <p:cNvSpPr txBox="1"/>
          <p:nvPr/>
        </p:nvSpPr>
        <p:spPr>
          <a:xfrm>
            <a:off x="8085221" y="1516690"/>
            <a:ext cx="3108960" cy="553998"/>
          </a:xfrm>
          <a:prstGeom prst="rect">
            <a:avLst/>
          </a:prstGeom>
          <a:noFill/>
        </p:spPr>
        <p:txBody>
          <a:bodyPr wrap="square" rtlCol="0">
            <a:spAutoFit/>
          </a:bodyPr>
          <a:lstStyle/>
          <a:p>
            <a:pPr algn="ctr"/>
            <a:r>
              <a:rPr lang="zh-CN" altLang="en-US" sz="3000" b="1" dirty="0">
                <a:solidFill>
                  <a:srgbClr val="0070C0"/>
                </a:solidFill>
                <a:latin typeface="楷体" panose="02010609060101010101" pitchFamily="49" charset="-122"/>
                <a:ea typeface="楷体" panose="02010609060101010101" pitchFamily="49" charset="-122"/>
              </a:rPr>
              <a:t>（二）资格考试</a:t>
            </a:r>
            <a:endParaRPr lang="zh-CN" altLang="en-US" sz="3000" dirty="0">
              <a:solidFill>
                <a:srgbClr val="0070C0"/>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635574" y="2530086"/>
            <a:ext cx="9829595" cy="3691883"/>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lvl="0" indent="0" defTabSz="866775">
              <a:lnSpc>
                <a:spcPct val="150000"/>
              </a:lnSpc>
              <a:spcBef>
                <a:spcPts val="0"/>
              </a:spcBef>
              <a:buNone/>
              <a:defRPr/>
            </a:pPr>
            <a:r>
              <a:rPr lang="en-US" altLang="zh-CN" sz="2300" b="1" dirty="0">
                <a:solidFill>
                  <a:srgbClr val="0070C0"/>
                </a:solidFill>
                <a:latin typeface="楷体" panose="02010609060101010101" pitchFamily="49" charset="-122"/>
                <a:ea typeface="楷体" panose="02010609060101010101" pitchFamily="49" charset="-122"/>
              </a:rPr>
              <a:t>1</a:t>
            </a:r>
            <a:r>
              <a:rPr lang="zh-CN" altLang="en-US" sz="2300" b="1" dirty="0">
                <a:solidFill>
                  <a:srgbClr val="0070C0"/>
                </a:solidFill>
                <a:latin typeface="楷体" panose="02010609060101010101" pitchFamily="49" charset="-122"/>
                <a:ea typeface="楷体" panose="02010609060101010101" pitchFamily="49" charset="-122"/>
              </a:rPr>
              <a:t>、考核时间</a:t>
            </a:r>
            <a:r>
              <a:rPr lang="zh-CN" altLang="en-US" sz="2000" dirty="0">
                <a:solidFill>
                  <a:prstClr val="black"/>
                </a:solidFill>
                <a:latin typeface="楷体" panose="02010609060101010101" pitchFamily="49" charset="-122"/>
                <a:ea typeface="楷体" panose="02010609060101010101" pitchFamily="49" charset="-122"/>
              </a:rPr>
              <a:t>：</a:t>
            </a:r>
            <a:endParaRPr lang="en-US" altLang="zh-CN" sz="2000" dirty="0">
              <a:solidFill>
                <a:prstClr val="black"/>
              </a:solidFill>
              <a:latin typeface="楷体" panose="02010609060101010101" pitchFamily="49" charset="-122"/>
              <a:ea typeface="楷体" panose="02010609060101010101" pitchFamily="49" charset="-122"/>
            </a:endParaRPr>
          </a:p>
          <a:p>
            <a:pPr marL="0" lvl="0" indent="0" defTabSz="866775">
              <a:lnSpc>
                <a:spcPct val="150000"/>
              </a:lnSpc>
              <a:spcBef>
                <a:spcPts val="0"/>
              </a:spcBef>
              <a:buNone/>
              <a:defRPr/>
            </a:pPr>
            <a:r>
              <a:rPr lang="en-US" altLang="zh-CN" sz="2000" dirty="0">
                <a:solidFill>
                  <a:prstClr val="black"/>
                </a:solidFill>
                <a:latin typeface="楷体" panose="02010609060101010101" pitchFamily="49" charset="-122"/>
                <a:ea typeface="楷体" panose="02010609060101010101" pitchFamily="49" charset="-122"/>
              </a:rPr>
              <a:t>    </a:t>
            </a:r>
            <a:r>
              <a:rPr lang="zh-CN" altLang="en-US" sz="2000" dirty="0">
                <a:latin typeface="楷体" panose="02010609060101010101" pitchFamily="49" charset="-122"/>
                <a:ea typeface="楷体" panose="02010609060101010101" pitchFamily="49" charset="-122"/>
              </a:rPr>
              <a:t>普博生、硕博连读生：第二学年结束前完成；本科直博生：第三学年结束前完成。</a:t>
            </a:r>
            <a:endParaRPr lang="zh-CN" altLang="en-US" sz="2000" dirty="0">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2</a:t>
            </a:r>
            <a:r>
              <a:rPr lang="zh-CN" altLang="en-US" sz="2300" b="1" dirty="0">
                <a:solidFill>
                  <a:srgbClr val="0070C0"/>
                </a:solidFill>
                <a:latin typeface="楷体" panose="02010609060101010101" pitchFamily="49" charset="-122"/>
                <a:ea typeface="楷体" panose="02010609060101010101" pitchFamily="49" charset="-122"/>
              </a:rPr>
              <a:t>、准入条件与考核内容：</a:t>
            </a:r>
            <a:r>
              <a:rPr lang="zh-CN" altLang="en-US" sz="2000" dirty="0">
                <a:latin typeface="楷体" panose="02010609060101010101" pitchFamily="49" charset="-122"/>
                <a:ea typeface="楷体" panose="02010609060101010101" pitchFamily="49" charset="-122"/>
              </a:rPr>
              <a:t>详见各学科培养方案；</a:t>
            </a:r>
            <a:endParaRPr lang="zh-CN" altLang="en-US" sz="2000" dirty="0">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300" b="1" dirty="0" smtClean="0">
                <a:solidFill>
                  <a:srgbClr val="0070C0"/>
                </a:solidFill>
                <a:latin typeface="楷体" panose="02010609060101010101" pitchFamily="49" charset="-122"/>
                <a:ea typeface="楷体" panose="02010609060101010101" pitchFamily="49" charset="-122"/>
              </a:rPr>
              <a:t>3</a:t>
            </a:r>
            <a:r>
              <a:rPr lang="zh-CN" altLang="en-US" sz="2300" b="1" dirty="0">
                <a:solidFill>
                  <a:srgbClr val="0070C0"/>
                </a:solidFill>
                <a:latin typeface="楷体" panose="02010609060101010101" pitchFamily="49" charset="-122"/>
                <a:ea typeface="楷体" panose="02010609060101010101" pitchFamily="49" charset="-122"/>
              </a:rPr>
              <a:t>、考核结果</a:t>
            </a:r>
            <a:r>
              <a:rPr lang="zh-CN" altLang="en-US" sz="2300" dirty="0">
                <a:latin typeface="楷体" panose="02010609060101010101" pitchFamily="49" charset="-122"/>
                <a:ea typeface="楷体" panose="02010609060101010101" pitchFamily="49" charset="-122"/>
              </a:rPr>
              <a:t>：</a:t>
            </a:r>
            <a:endParaRPr lang="en-US" altLang="zh-CN" sz="2300" dirty="0">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000" dirty="0">
                <a:solidFill>
                  <a:prstClr val="black"/>
                </a:solidFill>
                <a:latin typeface="楷体" panose="02010609060101010101" pitchFamily="49" charset="-122"/>
                <a:ea typeface="楷体" panose="02010609060101010101" pitchFamily="49" charset="-122"/>
              </a:rPr>
              <a:t>   </a:t>
            </a:r>
            <a:r>
              <a:rPr lang="zh-CN" altLang="en-US" sz="2000" dirty="0">
                <a:solidFill>
                  <a:prstClr val="black"/>
                </a:solidFill>
                <a:latin typeface="楷体" panose="02010609060101010101" pitchFamily="49" charset="-122"/>
                <a:ea typeface="楷体" panose="02010609060101010101" pitchFamily="49" charset="-122"/>
              </a:rPr>
              <a:t>（</a:t>
            </a:r>
            <a:r>
              <a:rPr lang="en-US" altLang="zh-CN" sz="2000" dirty="0">
                <a:solidFill>
                  <a:prstClr val="black"/>
                </a:solidFill>
                <a:latin typeface="楷体" panose="02010609060101010101" pitchFamily="49" charset="-122"/>
                <a:ea typeface="楷体" panose="02010609060101010101" pitchFamily="49" charset="-122"/>
              </a:rPr>
              <a:t>1</a:t>
            </a:r>
            <a:r>
              <a:rPr lang="zh-CN" altLang="en-US" sz="2000" dirty="0">
                <a:solidFill>
                  <a:prstClr val="black"/>
                </a:solidFill>
                <a:latin typeface="楷体" panose="02010609060101010101" pitchFamily="49" charset="-122"/>
                <a:ea typeface="楷体" panose="02010609060101010101" pitchFamily="49" charset="-122"/>
              </a:rPr>
              <a:t>）每位博士生有</a:t>
            </a:r>
            <a:r>
              <a:rPr lang="en-US" altLang="zh-CN" sz="2000" dirty="0">
                <a:solidFill>
                  <a:prstClr val="black"/>
                </a:solidFill>
                <a:latin typeface="楷体" panose="02010609060101010101" pitchFamily="49" charset="-122"/>
                <a:ea typeface="楷体" panose="02010609060101010101" pitchFamily="49" charset="-122"/>
              </a:rPr>
              <a:t>2</a:t>
            </a:r>
            <a:r>
              <a:rPr lang="zh-CN" altLang="en-US" sz="2000" dirty="0">
                <a:solidFill>
                  <a:prstClr val="black"/>
                </a:solidFill>
                <a:latin typeface="楷体" panose="02010609060101010101" pitchFamily="49" charset="-122"/>
                <a:ea typeface="楷体" panose="02010609060101010101" pitchFamily="49" charset="-122"/>
              </a:rPr>
              <a:t>次开题机会，</a:t>
            </a:r>
            <a:r>
              <a:rPr lang="en-US" altLang="zh-CN" sz="2000" dirty="0">
                <a:solidFill>
                  <a:prstClr val="black"/>
                </a:solidFill>
                <a:latin typeface="楷体" panose="02010609060101010101" pitchFamily="49" charset="-122"/>
                <a:ea typeface="楷体" panose="02010609060101010101" pitchFamily="49" charset="-122"/>
              </a:rPr>
              <a:t>2</a:t>
            </a:r>
            <a:r>
              <a:rPr lang="zh-CN" altLang="en-US" sz="2000" dirty="0">
                <a:solidFill>
                  <a:prstClr val="black"/>
                </a:solidFill>
                <a:latin typeface="楷体" panose="02010609060101010101" pitchFamily="49" charset="-122"/>
                <a:ea typeface="楷体" panose="02010609060101010101" pitchFamily="49" charset="-122"/>
              </a:rPr>
              <a:t>次考试均未通过者，按</a:t>
            </a:r>
            <a:r>
              <a:rPr lang="zh-CN" altLang="en-US" sz="2300" b="1" dirty="0">
                <a:solidFill>
                  <a:srgbClr val="FF0000"/>
                </a:solidFill>
                <a:latin typeface="楷体" panose="02010609060101010101" pitchFamily="49" charset="-122"/>
                <a:ea typeface="楷体" panose="02010609060101010101" pitchFamily="49" charset="-122"/>
              </a:rPr>
              <a:t>肄业</a:t>
            </a:r>
            <a:r>
              <a:rPr lang="zh-CN" altLang="en-US" sz="2000" dirty="0">
                <a:solidFill>
                  <a:prstClr val="black"/>
                </a:solidFill>
                <a:latin typeface="楷体" panose="02010609060101010101" pitchFamily="49" charset="-122"/>
                <a:ea typeface="楷体" panose="02010609060101010101" pitchFamily="49" charset="-122"/>
              </a:rPr>
              <a:t>处理；</a:t>
            </a:r>
            <a:endParaRPr lang="en-US" altLang="zh-CN" sz="2000" dirty="0">
              <a:solidFill>
                <a:prstClr val="black"/>
              </a:solidFill>
              <a:latin typeface="楷体" panose="02010609060101010101" pitchFamily="49" charset="-122"/>
              <a:ea typeface="楷体" panose="02010609060101010101" pitchFamily="49" charset="-122"/>
            </a:endParaRPr>
          </a:p>
          <a:p>
            <a:pPr marL="0" indent="0">
              <a:lnSpc>
                <a:spcPct val="150000"/>
              </a:lnSpc>
              <a:spcBef>
                <a:spcPts val="0"/>
              </a:spcBef>
              <a:buNone/>
            </a:pPr>
            <a:r>
              <a:rPr lang="zh-CN" altLang="en-US" sz="2000" dirty="0">
                <a:solidFill>
                  <a:prstClr val="black"/>
                </a:solidFill>
                <a:latin typeface="楷体" panose="02010609060101010101" pitchFamily="49" charset="-122"/>
                <a:ea typeface="楷体" panose="02010609060101010101" pitchFamily="49" charset="-122"/>
              </a:rPr>
              <a:t>   （</a:t>
            </a:r>
            <a:r>
              <a:rPr lang="en-US" altLang="zh-CN" sz="2000" dirty="0">
                <a:solidFill>
                  <a:prstClr val="black"/>
                </a:solidFill>
                <a:latin typeface="楷体" panose="02010609060101010101" pitchFamily="49" charset="-122"/>
                <a:ea typeface="楷体" panose="02010609060101010101" pitchFamily="49" charset="-122"/>
              </a:rPr>
              <a:t>2</a:t>
            </a:r>
            <a:r>
              <a:rPr lang="zh-CN" altLang="en-US" sz="2000" dirty="0">
                <a:solidFill>
                  <a:prstClr val="black"/>
                </a:solidFill>
                <a:latin typeface="楷体" panose="02010609060101010101" pitchFamily="49" charset="-122"/>
                <a:ea typeface="楷体" panose="02010609060101010101" pitchFamily="49" charset="-122"/>
              </a:rPr>
              <a:t>）</a:t>
            </a:r>
            <a:r>
              <a:rPr lang="zh-CN" altLang="zh-CN" sz="2000" dirty="0">
                <a:solidFill>
                  <a:prstClr val="black"/>
                </a:solidFill>
                <a:latin typeface="楷体" panose="02010609060101010101" pitchFamily="49" charset="-122"/>
                <a:ea typeface="楷体" panose="02010609060101010101" pitchFamily="49" charset="-122"/>
              </a:rPr>
              <a:t>研究过程中，如论文课题出现重大变动的，应重新组织开题</a:t>
            </a:r>
            <a:r>
              <a:rPr lang="zh-CN" altLang="en-US" sz="2000" dirty="0">
                <a:solidFill>
                  <a:prstClr val="black"/>
                </a:solidFill>
                <a:latin typeface="楷体" panose="02010609060101010101" pitchFamily="49" charset="-122"/>
                <a:ea typeface="楷体" panose="02010609060101010101" pitchFamily="49" charset="-122"/>
              </a:rPr>
              <a:t>；</a:t>
            </a:r>
            <a:endParaRPr lang="en-US" altLang="zh-CN" sz="2000" dirty="0">
              <a:solidFill>
                <a:prstClr val="black"/>
              </a:solidFill>
              <a:latin typeface="楷体" panose="02010609060101010101" pitchFamily="49" charset="-122"/>
              <a:ea typeface="楷体" panose="02010609060101010101" pitchFamily="49" charset="-122"/>
            </a:endParaRPr>
          </a:p>
          <a:p>
            <a:pPr marL="0" indent="0">
              <a:lnSpc>
                <a:spcPct val="150000"/>
              </a:lnSpc>
              <a:spcBef>
                <a:spcPts val="0"/>
              </a:spcBef>
              <a:buNone/>
            </a:pPr>
            <a:r>
              <a:rPr lang="zh-CN" altLang="en-US" sz="2000" dirty="0">
                <a:solidFill>
                  <a:prstClr val="black"/>
                </a:solidFill>
                <a:latin typeface="楷体" panose="02010609060101010101" pitchFamily="49" charset="-122"/>
                <a:ea typeface="楷体" panose="02010609060101010101" pitchFamily="49" charset="-122"/>
              </a:rPr>
              <a:t>   （</a:t>
            </a:r>
            <a:r>
              <a:rPr lang="en-US" altLang="zh-CN" sz="2000" dirty="0">
                <a:solidFill>
                  <a:prstClr val="black"/>
                </a:solidFill>
                <a:latin typeface="楷体" panose="02010609060101010101" pitchFamily="49" charset="-122"/>
                <a:ea typeface="楷体" panose="02010609060101010101" pitchFamily="49" charset="-122"/>
              </a:rPr>
              <a:t>3</a:t>
            </a:r>
            <a:r>
              <a:rPr lang="zh-CN" altLang="en-US" sz="2000" dirty="0">
                <a:solidFill>
                  <a:prstClr val="black"/>
                </a:solidFill>
                <a:latin typeface="楷体" panose="02010609060101010101" pitchFamily="49" charset="-122"/>
                <a:ea typeface="楷体" panose="02010609060101010101" pitchFamily="49" charset="-122"/>
              </a:rPr>
              <a:t>）</a:t>
            </a:r>
            <a:r>
              <a:rPr lang="zh-CN" altLang="zh-CN" sz="2000" dirty="0">
                <a:solidFill>
                  <a:prstClr val="black"/>
                </a:solidFill>
                <a:latin typeface="楷体" panose="02010609060101010101" pitchFamily="49" charset="-122"/>
                <a:ea typeface="楷体" panose="02010609060101010101" pitchFamily="49" charset="-122"/>
              </a:rPr>
              <a:t>自开题报告通过至申请论文预答辩</a:t>
            </a:r>
            <a:r>
              <a:rPr lang="zh-CN" altLang="zh-CN" sz="2300" b="1" dirty="0">
                <a:solidFill>
                  <a:srgbClr val="FF0000"/>
                </a:solidFill>
                <a:latin typeface="楷体" panose="02010609060101010101" pitchFamily="49" charset="-122"/>
                <a:ea typeface="楷体" panose="02010609060101010101" pitchFamily="49" charset="-122"/>
              </a:rPr>
              <a:t>应不少于</a:t>
            </a:r>
            <a:r>
              <a:rPr lang="en-US" altLang="zh-CN" sz="2300" b="1" dirty="0">
                <a:solidFill>
                  <a:srgbClr val="FF0000"/>
                </a:solidFill>
                <a:latin typeface="楷体" panose="02010609060101010101" pitchFamily="49" charset="-122"/>
                <a:ea typeface="楷体" panose="02010609060101010101" pitchFamily="49" charset="-122"/>
              </a:rPr>
              <a:t>1</a:t>
            </a:r>
            <a:r>
              <a:rPr lang="zh-CN" altLang="zh-CN" sz="2300" b="1" dirty="0">
                <a:solidFill>
                  <a:srgbClr val="FF0000"/>
                </a:solidFill>
                <a:latin typeface="楷体" panose="02010609060101010101" pitchFamily="49" charset="-122"/>
                <a:ea typeface="楷体" panose="02010609060101010101" pitchFamily="49" charset="-122"/>
              </a:rPr>
              <a:t>年</a:t>
            </a:r>
            <a:r>
              <a:rPr lang="zh-CN" altLang="zh-CN" sz="2400" dirty="0">
                <a:latin typeface="楷体" panose="02010609060101010101" pitchFamily="49" charset="-122"/>
                <a:ea typeface="楷体" panose="02010609060101010101" pitchFamily="49" charset="-122"/>
              </a:rPr>
              <a:t>。</a:t>
            </a:r>
            <a:endParaRPr lang="zh-CN" altLang="en-US" sz="2000" dirty="0">
              <a:latin typeface="楷体" panose="02010609060101010101" pitchFamily="49" charset="-122"/>
              <a:ea typeface="楷体" panose="02010609060101010101" pitchFamily="49" charset="-122"/>
            </a:endParaRPr>
          </a:p>
        </p:txBody>
      </p:sp>
      <p:sp>
        <p:nvSpPr>
          <p:cNvPr id="10" name="Rectangle 2"/>
          <p:cNvSpPr txBox="1"/>
          <p:nvPr/>
        </p:nvSpPr>
        <p:spPr>
          <a:xfrm>
            <a:off x="1505145" y="206206"/>
            <a:ext cx="6580076" cy="87051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五、培养环节与考核要求</a:t>
            </a:r>
            <a:endParaRPr lang="zh-CN" altLang="zh-CN" kern="0" dirty="0">
              <a:solidFill>
                <a:srgbClr val="FFFF00"/>
              </a:solidFill>
              <a:latin typeface="华文新魏" panose="02010800040101010101" pitchFamily="2" charset="-122"/>
              <a:ea typeface="华文新魏" panose="02010800040101010101" pitchFamily="2" charset="-122"/>
            </a:endParaRPr>
          </a:p>
        </p:txBody>
      </p:sp>
      <p:sp>
        <p:nvSpPr>
          <p:cNvPr id="3" name="文本框 2"/>
          <p:cNvSpPr txBox="1"/>
          <p:nvPr/>
        </p:nvSpPr>
        <p:spPr>
          <a:xfrm>
            <a:off x="8336957" y="1474145"/>
            <a:ext cx="3128212" cy="553998"/>
          </a:xfrm>
          <a:prstGeom prst="rect">
            <a:avLst/>
          </a:prstGeom>
          <a:noFill/>
        </p:spPr>
        <p:txBody>
          <a:bodyPr wrap="square" rtlCol="0">
            <a:spAutoFit/>
          </a:bodyPr>
          <a:lstStyle/>
          <a:p>
            <a:pPr algn="ctr"/>
            <a:r>
              <a:rPr lang="zh-CN" altLang="en-US" sz="3000" b="1" dirty="0">
                <a:solidFill>
                  <a:srgbClr val="0070C0"/>
                </a:solidFill>
                <a:latin typeface="楷体" panose="02010609060101010101" pitchFamily="49" charset="-122"/>
                <a:ea typeface="楷体" panose="02010609060101010101" pitchFamily="49" charset="-122"/>
              </a:rPr>
              <a:t>（三）开题报告</a:t>
            </a:r>
            <a:endParaRPr lang="zh-CN" altLang="en-US" sz="3000" dirty="0">
              <a:solidFill>
                <a:srgbClr val="0070C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635575" y="2910089"/>
            <a:ext cx="9928067" cy="2346113"/>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lvl="0" indent="0" defTabSz="866775">
              <a:lnSpc>
                <a:spcPct val="150000"/>
              </a:lnSpc>
              <a:spcBef>
                <a:spcPts val="0"/>
              </a:spcBef>
              <a:buNone/>
              <a:defRPr/>
            </a:pPr>
            <a:r>
              <a:rPr lang="en-US" altLang="zh-CN" sz="2300" b="1" dirty="0">
                <a:solidFill>
                  <a:srgbClr val="0070C0"/>
                </a:solidFill>
                <a:latin typeface="楷体" panose="02010609060101010101" pitchFamily="49" charset="-122"/>
                <a:ea typeface="楷体" panose="02010609060101010101" pitchFamily="49" charset="-122"/>
              </a:rPr>
              <a:t>1</a:t>
            </a:r>
            <a:r>
              <a:rPr lang="zh-CN" altLang="en-US" sz="2300" b="1" dirty="0">
                <a:solidFill>
                  <a:srgbClr val="0070C0"/>
                </a:solidFill>
                <a:latin typeface="楷体" panose="02010609060101010101" pitchFamily="49" charset="-122"/>
                <a:ea typeface="楷体" panose="02010609060101010101" pitchFamily="49" charset="-122"/>
              </a:rPr>
              <a:t>、考核时间</a:t>
            </a:r>
            <a:r>
              <a:rPr lang="zh-CN" altLang="en-US" sz="2000" dirty="0">
                <a:solidFill>
                  <a:prstClr val="black"/>
                </a:solidFill>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中期考核前完成。</a:t>
            </a:r>
            <a:endParaRPr lang="zh-CN" altLang="en-US" sz="2000" dirty="0">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2</a:t>
            </a:r>
            <a:r>
              <a:rPr lang="zh-CN" altLang="en-US" sz="2300" b="1" dirty="0">
                <a:solidFill>
                  <a:srgbClr val="0070C0"/>
                </a:solidFill>
                <a:latin typeface="楷体" panose="02010609060101010101" pitchFamily="49" charset="-122"/>
                <a:ea typeface="楷体" panose="02010609060101010101" pitchFamily="49" charset="-122"/>
              </a:rPr>
              <a:t>、考核形式</a:t>
            </a:r>
            <a:r>
              <a:rPr lang="zh-CN" altLang="en-US" sz="2300" dirty="0">
                <a:latin typeface="楷体" panose="02010609060101010101" pitchFamily="49" charset="-122"/>
                <a:ea typeface="楷体" panose="02010609060101010101" pitchFamily="49" charset="-122"/>
                <a:sym typeface="Wingdings" panose="05000000000000000000" pitchFamily="2" charset="2"/>
              </a:rPr>
              <a:t>：</a:t>
            </a:r>
            <a:endParaRPr lang="en-US" altLang="zh-CN" sz="2300" dirty="0">
              <a:latin typeface="楷体" panose="02010609060101010101" pitchFamily="49" charset="-122"/>
              <a:ea typeface="楷体" panose="02010609060101010101" pitchFamily="49" charset="-122"/>
              <a:sym typeface="Wingdings" panose="05000000000000000000" pitchFamily="2" charset="2"/>
            </a:endParaRPr>
          </a:p>
          <a:p>
            <a:pPr marL="0" indent="0">
              <a:lnSpc>
                <a:spcPct val="150000"/>
              </a:lnSpc>
              <a:spcBef>
                <a:spcPts val="0"/>
              </a:spcBef>
              <a:buNone/>
            </a:pPr>
            <a:r>
              <a:rPr lang="en-US" altLang="zh-CN" sz="2000" b="1" dirty="0">
                <a:solidFill>
                  <a:srgbClr val="0070C0"/>
                </a:solidFill>
                <a:latin typeface="楷体" panose="02010609060101010101" pitchFamily="49" charset="-122"/>
                <a:ea typeface="楷体" panose="02010609060101010101" pitchFamily="49" charset="-122"/>
                <a:sym typeface="Wingdings" panose="05000000000000000000" pitchFamily="2" charset="2"/>
              </a:rPr>
              <a:t> </a:t>
            </a:r>
            <a:r>
              <a:rPr lang="zh-CN" altLang="en-US" sz="2000" dirty="0">
                <a:latin typeface="楷体" panose="02010609060101010101" pitchFamily="49" charset="-122"/>
                <a:ea typeface="楷体" panose="02010609060101010101" pitchFamily="49" charset="-122"/>
              </a:rPr>
              <a:t>参加</a:t>
            </a:r>
            <a:r>
              <a:rPr lang="zh-CN" altLang="zh-CN" sz="2000" dirty="0">
                <a:latin typeface="楷体" panose="02010609060101010101" pitchFamily="49" charset="-122"/>
                <a:ea typeface="楷体" panose="02010609060101010101" pitchFamily="49" charset="-122"/>
              </a:rPr>
              <a:t>各类学术会议、学术讲座和学科竞赛等</a:t>
            </a:r>
            <a:r>
              <a:rPr lang="zh-CN" altLang="en-US" sz="2000" dirty="0">
                <a:latin typeface="楷体" panose="02010609060101010101" pitchFamily="49" charset="-122"/>
                <a:ea typeface="楷体" panose="02010609060101010101" pitchFamily="49" charset="-122"/>
              </a:rPr>
              <a:t>，具体以</a:t>
            </a:r>
            <a:r>
              <a:rPr lang="zh-CN" altLang="zh-CN" sz="2000" dirty="0">
                <a:latin typeface="楷体" panose="02010609060101010101" pitchFamily="49" charset="-122"/>
                <a:ea typeface="楷体" panose="02010609060101010101" pitchFamily="49" charset="-122"/>
              </a:rPr>
              <a:t>所在学科</a:t>
            </a:r>
            <a:r>
              <a:rPr lang="zh-CN" altLang="en-US" sz="2000" dirty="0">
                <a:latin typeface="楷体" panose="02010609060101010101" pitchFamily="49" charset="-122"/>
                <a:ea typeface="楷体" panose="02010609060101010101" pitchFamily="49" charset="-122"/>
              </a:rPr>
              <a:t>专业</a:t>
            </a:r>
            <a:r>
              <a:rPr lang="zh-CN" altLang="zh-CN" sz="2000" dirty="0">
                <a:latin typeface="楷体" panose="02010609060101010101" pitchFamily="49" charset="-122"/>
                <a:ea typeface="楷体" panose="02010609060101010101" pitchFamily="49" charset="-122"/>
              </a:rPr>
              <a:t>培养方案</a:t>
            </a:r>
            <a:r>
              <a:rPr lang="zh-CN" altLang="en-US" sz="2000" dirty="0">
                <a:latin typeface="楷体" panose="02010609060101010101" pitchFamily="49" charset="-122"/>
                <a:ea typeface="楷体" panose="02010609060101010101" pitchFamily="49" charset="-122"/>
              </a:rPr>
              <a:t>规定为准。</a:t>
            </a:r>
            <a:endParaRPr lang="en-US" altLang="zh-CN" sz="2000" dirty="0">
              <a:latin typeface="楷体" panose="02010609060101010101" pitchFamily="49" charset="-122"/>
              <a:ea typeface="楷体" panose="02010609060101010101" pitchFamily="49" charset="-122"/>
              <a:sym typeface="Wingdings" panose="05000000000000000000" pitchFamily="2" charset="2"/>
            </a:endParaRPr>
          </a:p>
          <a:p>
            <a:pPr marL="0" indent="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3</a:t>
            </a:r>
            <a:r>
              <a:rPr lang="zh-CN" altLang="en-US" sz="2300" b="1" dirty="0">
                <a:solidFill>
                  <a:srgbClr val="0070C0"/>
                </a:solidFill>
                <a:latin typeface="楷体" panose="02010609060101010101" pitchFamily="49" charset="-122"/>
                <a:ea typeface="楷体" panose="02010609060101010101" pitchFamily="49" charset="-122"/>
              </a:rPr>
              <a:t>、考核结果</a:t>
            </a:r>
            <a:r>
              <a:rPr lang="zh-CN" altLang="en-US" sz="2300"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考核不通过者，中期考核为不通过。</a:t>
            </a:r>
            <a:endParaRPr lang="zh-CN" altLang="en-US" sz="2000" dirty="0">
              <a:solidFill>
                <a:prstClr val="black"/>
              </a:solidFill>
              <a:latin typeface="楷体" panose="02010609060101010101" pitchFamily="49" charset="-122"/>
              <a:ea typeface="楷体" panose="02010609060101010101" pitchFamily="49" charset="-122"/>
            </a:endParaRPr>
          </a:p>
        </p:txBody>
      </p:sp>
      <p:sp>
        <p:nvSpPr>
          <p:cNvPr id="10" name="Rectangle 2"/>
          <p:cNvSpPr txBox="1"/>
          <p:nvPr/>
        </p:nvSpPr>
        <p:spPr>
          <a:xfrm>
            <a:off x="1505145" y="206206"/>
            <a:ext cx="6580076" cy="87051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五、培养环节与考核要求</a:t>
            </a:r>
            <a:endParaRPr lang="zh-CN" altLang="zh-CN" kern="0" dirty="0">
              <a:solidFill>
                <a:srgbClr val="FFFF00"/>
              </a:solidFill>
              <a:latin typeface="华文新魏" panose="02010800040101010101" pitchFamily="2" charset="-122"/>
              <a:ea typeface="华文新魏" panose="02010800040101010101" pitchFamily="2" charset="-122"/>
            </a:endParaRPr>
          </a:p>
        </p:txBody>
      </p:sp>
      <p:sp>
        <p:nvSpPr>
          <p:cNvPr id="3" name="文本框 2"/>
          <p:cNvSpPr txBox="1"/>
          <p:nvPr/>
        </p:nvSpPr>
        <p:spPr>
          <a:xfrm>
            <a:off x="8085221" y="1758105"/>
            <a:ext cx="3351813" cy="553998"/>
          </a:xfrm>
          <a:prstGeom prst="rect">
            <a:avLst/>
          </a:prstGeom>
          <a:noFill/>
        </p:spPr>
        <p:txBody>
          <a:bodyPr wrap="square" rtlCol="0">
            <a:spAutoFit/>
          </a:bodyPr>
          <a:lstStyle/>
          <a:p>
            <a:pPr algn="ctr"/>
            <a:r>
              <a:rPr lang="zh-CN" altLang="en-US" sz="3000" b="1" dirty="0">
                <a:solidFill>
                  <a:srgbClr val="0070C0"/>
                </a:solidFill>
                <a:latin typeface="楷体" panose="02010609060101010101" pitchFamily="49" charset="-122"/>
                <a:ea typeface="楷体" panose="02010609060101010101" pitchFamily="49" charset="-122"/>
              </a:rPr>
              <a:t>（四）学术活动</a:t>
            </a:r>
            <a:endParaRPr lang="zh-CN" altLang="en-US" sz="3000" dirty="0">
              <a:solidFill>
                <a:srgbClr val="0070C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635575" y="2704073"/>
            <a:ext cx="9745188" cy="3266332"/>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lvl="0" indent="0" defTabSz="866775">
              <a:lnSpc>
                <a:spcPct val="150000"/>
              </a:lnSpc>
              <a:spcBef>
                <a:spcPts val="0"/>
              </a:spcBef>
              <a:buNone/>
              <a:defRPr/>
            </a:pPr>
            <a:r>
              <a:rPr lang="en-US" altLang="zh-CN" sz="2300" b="1" dirty="0">
                <a:solidFill>
                  <a:srgbClr val="0070C0"/>
                </a:solidFill>
                <a:latin typeface="楷体" panose="02010609060101010101" pitchFamily="49" charset="-122"/>
                <a:ea typeface="楷体" panose="02010609060101010101" pitchFamily="49" charset="-122"/>
              </a:rPr>
              <a:t>1</a:t>
            </a:r>
            <a:r>
              <a:rPr lang="zh-CN" altLang="en-US" sz="2300" b="1" dirty="0">
                <a:solidFill>
                  <a:srgbClr val="0070C0"/>
                </a:solidFill>
                <a:latin typeface="楷体" panose="02010609060101010101" pitchFamily="49" charset="-122"/>
                <a:ea typeface="楷体" panose="02010609060101010101" pitchFamily="49" charset="-122"/>
              </a:rPr>
              <a:t>、考核时间</a:t>
            </a:r>
            <a:r>
              <a:rPr lang="zh-CN" altLang="en-US" sz="2300" dirty="0">
                <a:latin typeface="楷体" panose="02010609060101010101" pitchFamily="49" charset="-122"/>
                <a:ea typeface="楷体" panose="02010609060101010101" pitchFamily="49" charset="-122"/>
              </a:rPr>
              <a:t>：</a:t>
            </a:r>
            <a:endParaRPr lang="en-US" altLang="zh-CN" sz="2300" dirty="0">
              <a:latin typeface="楷体" panose="02010609060101010101" pitchFamily="49" charset="-122"/>
              <a:ea typeface="楷体" panose="02010609060101010101" pitchFamily="49" charset="-122"/>
            </a:endParaRPr>
          </a:p>
          <a:p>
            <a:pPr marL="0" lvl="0" indent="0" defTabSz="866775">
              <a:lnSpc>
                <a:spcPct val="150000"/>
              </a:lnSpc>
              <a:spcBef>
                <a:spcPts val="0"/>
              </a:spcBef>
              <a:buNone/>
              <a:defRPr/>
            </a:pPr>
            <a:r>
              <a:rPr lang="en-US" altLang="zh-CN" sz="2000" dirty="0">
                <a:solidFill>
                  <a:srgbClr val="0070C0"/>
                </a:solidFill>
                <a:latin typeface="楷体" panose="02010609060101010101" pitchFamily="49" charset="-122"/>
                <a:ea typeface="楷体" panose="02010609060101010101" pitchFamily="49" charset="-122"/>
              </a:rPr>
              <a:t>    </a:t>
            </a:r>
            <a:r>
              <a:rPr lang="zh-CN" altLang="en-US" sz="2000" dirty="0">
                <a:latin typeface="楷体" panose="02010609060101010101" pitchFamily="49" charset="-122"/>
                <a:ea typeface="楷体" panose="02010609060101010101" pitchFamily="49" charset="-122"/>
              </a:rPr>
              <a:t>普博生、硕博连读在第二学年结束前完成。本科直博生在第三学年结束前完成。</a:t>
            </a:r>
            <a:endParaRPr lang="zh-CN" altLang="en-US" sz="2000" dirty="0">
              <a:latin typeface="楷体" panose="02010609060101010101" pitchFamily="49" charset="-122"/>
              <a:ea typeface="楷体" panose="02010609060101010101" pitchFamily="49" charset="-122"/>
            </a:endParaRPr>
          </a:p>
          <a:p>
            <a:pPr marL="0" lvl="0" indent="0" defTabSz="91440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2</a:t>
            </a:r>
            <a:r>
              <a:rPr lang="zh-CN" altLang="en-US" sz="2300" b="1" dirty="0" smtClean="0">
                <a:solidFill>
                  <a:srgbClr val="0070C0"/>
                </a:solidFill>
                <a:latin typeface="楷体" panose="02010609060101010101" pitchFamily="49" charset="-122"/>
                <a:ea typeface="楷体" panose="02010609060101010101" pitchFamily="49" charset="-122"/>
              </a:rPr>
              <a:t>、</a:t>
            </a:r>
            <a:r>
              <a:rPr lang="zh-CN" altLang="en-US" sz="2300" b="1" dirty="0">
                <a:solidFill>
                  <a:srgbClr val="0070C0"/>
                </a:solidFill>
                <a:latin typeface="楷体" panose="02010609060101010101" pitchFamily="49" charset="-122"/>
                <a:ea typeface="楷体" panose="02010609060101010101" pitchFamily="49" charset="-122"/>
              </a:rPr>
              <a:t>准入条件与考核内容：</a:t>
            </a:r>
            <a:r>
              <a:rPr lang="zh-CN" altLang="en-US" sz="2000" dirty="0">
                <a:solidFill>
                  <a:prstClr val="black"/>
                </a:solidFill>
                <a:latin typeface="楷体" panose="02010609060101010101" pitchFamily="49" charset="-122"/>
                <a:ea typeface="楷体" panose="02010609060101010101" pitchFamily="49" charset="-122"/>
              </a:rPr>
              <a:t>详见各学科培养方案；</a:t>
            </a:r>
            <a:endParaRPr lang="zh-CN" altLang="en-US" sz="2000" dirty="0">
              <a:solidFill>
                <a:prstClr val="black"/>
              </a:solidFill>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300" b="1" dirty="0" smtClean="0">
                <a:solidFill>
                  <a:srgbClr val="0070C0"/>
                </a:solidFill>
                <a:latin typeface="楷体" panose="02010609060101010101" pitchFamily="49" charset="-122"/>
                <a:ea typeface="楷体" panose="02010609060101010101" pitchFamily="49" charset="-122"/>
              </a:rPr>
              <a:t>3</a:t>
            </a:r>
            <a:r>
              <a:rPr lang="zh-CN" altLang="en-US" sz="2300" b="1" dirty="0">
                <a:solidFill>
                  <a:srgbClr val="0070C0"/>
                </a:solidFill>
                <a:latin typeface="楷体" panose="02010609060101010101" pitchFamily="49" charset="-122"/>
                <a:ea typeface="楷体" panose="02010609060101010101" pitchFamily="49" charset="-122"/>
              </a:rPr>
              <a:t>、考核结果</a:t>
            </a:r>
            <a:r>
              <a:rPr lang="zh-CN" altLang="en-US" sz="2300"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sym typeface="Wingdings" panose="05000000000000000000" pitchFamily="2" charset="2"/>
              </a:rPr>
              <a:t>中期考核通过者，方可申请论文预答辩。</a:t>
            </a:r>
            <a:endParaRPr lang="zh-CN" altLang="en-US" sz="2000" dirty="0">
              <a:latin typeface="楷体" panose="02010609060101010101" pitchFamily="49" charset="-122"/>
              <a:ea typeface="楷体" panose="02010609060101010101" pitchFamily="49" charset="-122"/>
            </a:endParaRPr>
          </a:p>
        </p:txBody>
      </p:sp>
      <p:sp>
        <p:nvSpPr>
          <p:cNvPr id="10" name="Rectangle 2"/>
          <p:cNvSpPr txBox="1"/>
          <p:nvPr/>
        </p:nvSpPr>
        <p:spPr>
          <a:xfrm>
            <a:off x="1505145" y="206206"/>
            <a:ext cx="6580076" cy="87051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五、培养环节与考核要求</a:t>
            </a:r>
            <a:endParaRPr lang="zh-CN" altLang="zh-CN" kern="0" dirty="0">
              <a:solidFill>
                <a:srgbClr val="FFFF00"/>
              </a:solidFill>
              <a:latin typeface="华文新魏" panose="02010800040101010101" pitchFamily="2" charset="-122"/>
              <a:ea typeface="华文新魏" panose="02010800040101010101" pitchFamily="2" charset="-122"/>
            </a:endParaRPr>
          </a:p>
        </p:txBody>
      </p:sp>
      <p:sp>
        <p:nvSpPr>
          <p:cNvPr id="3" name="文本框 2"/>
          <p:cNvSpPr txBox="1"/>
          <p:nvPr/>
        </p:nvSpPr>
        <p:spPr>
          <a:xfrm>
            <a:off x="8268101" y="1682765"/>
            <a:ext cx="2986053" cy="553998"/>
          </a:xfrm>
          <a:prstGeom prst="rect">
            <a:avLst/>
          </a:prstGeom>
          <a:noFill/>
        </p:spPr>
        <p:txBody>
          <a:bodyPr wrap="square" rtlCol="0">
            <a:spAutoFit/>
          </a:bodyPr>
          <a:lstStyle/>
          <a:p>
            <a:pPr algn="ctr"/>
            <a:r>
              <a:rPr lang="zh-CN" altLang="en-US" sz="3000" b="1" dirty="0">
                <a:solidFill>
                  <a:srgbClr val="0070C0"/>
                </a:solidFill>
                <a:latin typeface="楷体" panose="02010609060101010101" pitchFamily="49" charset="-122"/>
                <a:ea typeface="楷体" panose="02010609060101010101" pitchFamily="49" charset="-122"/>
              </a:rPr>
              <a:t>（五）中期考核</a:t>
            </a:r>
            <a:endParaRPr lang="zh-CN" altLang="en-US" sz="3000" dirty="0">
              <a:solidFill>
                <a:srgbClr val="0070C0"/>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635574" y="2746969"/>
            <a:ext cx="9407563" cy="2688853"/>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lvl="0" indent="0" defTabSz="866775">
              <a:lnSpc>
                <a:spcPct val="150000"/>
              </a:lnSpc>
              <a:spcBef>
                <a:spcPts val="0"/>
              </a:spcBef>
              <a:buNone/>
              <a:defRPr/>
            </a:pPr>
            <a:r>
              <a:rPr lang="en-US" altLang="zh-CN" sz="2300" b="1" dirty="0">
                <a:solidFill>
                  <a:srgbClr val="0070C0"/>
                </a:solidFill>
                <a:latin typeface="楷体" panose="02010609060101010101" pitchFamily="49" charset="-122"/>
                <a:ea typeface="楷体" panose="02010609060101010101" pitchFamily="49" charset="-122"/>
              </a:rPr>
              <a:t>1</a:t>
            </a:r>
            <a:r>
              <a:rPr lang="zh-CN" altLang="en-US" sz="2300" b="1" dirty="0">
                <a:solidFill>
                  <a:srgbClr val="0070C0"/>
                </a:solidFill>
                <a:latin typeface="楷体" panose="02010609060101010101" pitchFamily="49" charset="-122"/>
                <a:ea typeface="楷体" panose="02010609060101010101" pitchFamily="49" charset="-122"/>
              </a:rPr>
              <a:t>、考核时间</a:t>
            </a:r>
            <a:r>
              <a:rPr lang="zh-CN" altLang="en-US" sz="2000" dirty="0">
                <a:solidFill>
                  <a:prstClr val="black"/>
                </a:solidFill>
                <a:latin typeface="楷体" panose="02010609060101010101" pitchFamily="49" charset="-122"/>
                <a:ea typeface="楷体" panose="02010609060101010101" pitchFamily="49" charset="-122"/>
              </a:rPr>
              <a:t>：最迟于论文</a:t>
            </a:r>
            <a:r>
              <a:rPr lang="zh-CN" altLang="en-US" sz="2000" dirty="0">
                <a:latin typeface="楷体" panose="02010609060101010101" pitchFamily="49" charset="-122"/>
                <a:ea typeface="楷体" panose="02010609060101010101" pitchFamily="49" charset="-122"/>
              </a:rPr>
              <a:t>盲审前</a:t>
            </a:r>
            <a:r>
              <a:rPr lang="en-US" altLang="zh-CN" sz="2000" dirty="0">
                <a:latin typeface="楷体" panose="02010609060101010101" pitchFamily="49" charset="-122"/>
                <a:ea typeface="楷体" panose="02010609060101010101" pitchFamily="49" charset="-122"/>
              </a:rPr>
              <a:t>1</a:t>
            </a:r>
            <a:r>
              <a:rPr lang="zh-CN" altLang="en-US" sz="2000" dirty="0">
                <a:latin typeface="楷体" panose="02010609060101010101" pitchFamily="49" charset="-122"/>
                <a:ea typeface="楷体" panose="02010609060101010101" pitchFamily="49" charset="-122"/>
              </a:rPr>
              <a:t>个月完成。</a:t>
            </a:r>
            <a:endParaRPr lang="zh-CN" altLang="en-US" sz="2000" dirty="0">
              <a:latin typeface="楷体" panose="02010609060101010101" pitchFamily="49" charset="-122"/>
              <a:ea typeface="楷体" panose="02010609060101010101" pitchFamily="49" charset="-122"/>
            </a:endParaRPr>
          </a:p>
          <a:p>
            <a:pPr marL="0" lvl="0" indent="0" defTabSz="914400">
              <a:lnSpc>
                <a:spcPct val="150000"/>
              </a:lnSpc>
              <a:spcBef>
                <a:spcPts val="0"/>
              </a:spcBef>
              <a:buNone/>
            </a:pPr>
            <a:r>
              <a:rPr lang="en-US" altLang="zh-CN" sz="2300" b="1" dirty="0">
                <a:solidFill>
                  <a:srgbClr val="0070C0"/>
                </a:solidFill>
                <a:latin typeface="楷体" panose="02010609060101010101" pitchFamily="49" charset="-122"/>
                <a:ea typeface="楷体" panose="02010609060101010101" pitchFamily="49" charset="-122"/>
              </a:rPr>
              <a:t>2</a:t>
            </a:r>
            <a:r>
              <a:rPr lang="zh-CN" altLang="en-US" sz="2300" b="1" dirty="0" smtClean="0">
                <a:solidFill>
                  <a:srgbClr val="0070C0"/>
                </a:solidFill>
                <a:latin typeface="楷体" panose="02010609060101010101" pitchFamily="49" charset="-122"/>
                <a:ea typeface="楷体" panose="02010609060101010101" pitchFamily="49" charset="-122"/>
              </a:rPr>
              <a:t>、</a:t>
            </a:r>
            <a:r>
              <a:rPr lang="zh-CN" altLang="en-US" sz="2300" b="1" dirty="0">
                <a:solidFill>
                  <a:srgbClr val="0070C0"/>
                </a:solidFill>
                <a:latin typeface="楷体" panose="02010609060101010101" pitchFamily="49" charset="-122"/>
                <a:ea typeface="楷体" panose="02010609060101010101" pitchFamily="49" charset="-122"/>
              </a:rPr>
              <a:t>准入条件与考核内容：</a:t>
            </a:r>
            <a:r>
              <a:rPr lang="zh-CN" altLang="en-US" sz="2000" dirty="0">
                <a:solidFill>
                  <a:prstClr val="black"/>
                </a:solidFill>
                <a:latin typeface="楷体" panose="02010609060101010101" pitchFamily="49" charset="-122"/>
                <a:ea typeface="楷体" panose="02010609060101010101" pitchFamily="49" charset="-122"/>
              </a:rPr>
              <a:t>详见各学科培养方案；</a:t>
            </a:r>
            <a:endParaRPr lang="zh-CN" altLang="en-US" sz="2000" dirty="0">
              <a:solidFill>
                <a:prstClr val="black"/>
              </a:solidFill>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300" b="1" dirty="0" smtClean="0">
                <a:solidFill>
                  <a:srgbClr val="0070C0"/>
                </a:solidFill>
                <a:latin typeface="楷体" panose="02010609060101010101" pitchFamily="49" charset="-122"/>
                <a:ea typeface="楷体" panose="02010609060101010101" pitchFamily="49" charset="-122"/>
              </a:rPr>
              <a:t>3</a:t>
            </a:r>
            <a:r>
              <a:rPr lang="zh-CN" altLang="en-US" sz="2300" b="1" dirty="0">
                <a:solidFill>
                  <a:srgbClr val="0070C0"/>
                </a:solidFill>
                <a:latin typeface="楷体" panose="02010609060101010101" pitchFamily="49" charset="-122"/>
                <a:ea typeface="楷体" panose="02010609060101010101" pitchFamily="49" charset="-122"/>
              </a:rPr>
              <a:t>、考核结果</a:t>
            </a:r>
            <a:r>
              <a:rPr lang="zh-CN" altLang="en-US" sz="2300" dirty="0">
                <a:latin typeface="楷体" panose="02010609060101010101" pitchFamily="49" charset="-122"/>
                <a:ea typeface="楷体" panose="02010609060101010101" pitchFamily="49" charset="-122"/>
              </a:rPr>
              <a:t>：</a:t>
            </a:r>
            <a:endParaRPr lang="en-US" altLang="zh-CN" sz="2300" dirty="0">
              <a:latin typeface="楷体" panose="02010609060101010101" pitchFamily="49" charset="-122"/>
              <a:ea typeface="楷体" panose="02010609060101010101" pitchFamily="49" charset="-122"/>
            </a:endParaRPr>
          </a:p>
          <a:p>
            <a:pPr marL="0" indent="0">
              <a:lnSpc>
                <a:spcPct val="150000"/>
              </a:lnSpc>
              <a:spcBef>
                <a:spcPts val="0"/>
              </a:spcBef>
              <a:buNone/>
            </a:pPr>
            <a:r>
              <a:rPr lang="zh-CN" altLang="en-US" sz="2000" dirty="0">
                <a:latin typeface="楷体" panose="02010609060101010101" pitchFamily="49" charset="-122"/>
                <a:ea typeface="楷体" panose="02010609060101010101" pitchFamily="49" charset="-122"/>
              </a:rPr>
              <a:t>   （</a:t>
            </a:r>
            <a:r>
              <a:rPr lang="en-US" altLang="zh-CN" sz="2000" dirty="0">
                <a:latin typeface="楷体" panose="02010609060101010101" pitchFamily="49" charset="-122"/>
                <a:ea typeface="楷体" panose="02010609060101010101" pitchFamily="49" charset="-122"/>
              </a:rPr>
              <a:t>1</a:t>
            </a:r>
            <a:r>
              <a:rPr lang="zh-CN" altLang="en-US" sz="2000" dirty="0">
                <a:latin typeface="楷体" panose="02010609060101010101" pitchFamily="49" charset="-122"/>
                <a:ea typeface="楷体" panose="02010609060101010101" pitchFamily="49" charset="-122"/>
              </a:rPr>
              <a:t>）第一次预答辩未通过者，进行第二次预答辩；</a:t>
            </a:r>
            <a:r>
              <a:rPr lang="en-US" altLang="zh-CN" sz="2000" dirty="0">
                <a:latin typeface="楷体" panose="02010609060101010101" pitchFamily="49" charset="-122"/>
                <a:ea typeface="楷体" panose="02010609060101010101" pitchFamily="49" charset="-122"/>
              </a:rPr>
              <a:t>2</a:t>
            </a:r>
            <a:r>
              <a:rPr lang="zh-CN" altLang="en-US" sz="2000" dirty="0">
                <a:latin typeface="楷体" panose="02010609060101010101" pitchFamily="49" charset="-122"/>
                <a:ea typeface="楷体" panose="02010609060101010101" pitchFamily="49" charset="-122"/>
              </a:rPr>
              <a:t>次间隔时间不少于</a:t>
            </a:r>
            <a:r>
              <a:rPr lang="en-US" altLang="zh-CN" sz="2000" dirty="0">
                <a:latin typeface="楷体" panose="02010609060101010101" pitchFamily="49" charset="-122"/>
                <a:ea typeface="楷体" panose="02010609060101010101" pitchFamily="49" charset="-122"/>
              </a:rPr>
              <a:t>3</a:t>
            </a:r>
            <a:r>
              <a:rPr lang="zh-CN" altLang="en-US" sz="2000" dirty="0">
                <a:latin typeface="楷体" panose="02010609060101010101" pitchFamily="49" charset="-122"/>
                <a:ea typeface="楷体" panose="02010609060101010101" pitchFamily="49" charset="-122"/>
              </a:rPr>
              <a:t>个月；</a:t>
            </a:r>
            <a:endParaRPr lang="en-US" altLang="zh-CN" sz="2000" dirty="0">
              <a:latin typeface="楷体" panose="02010609060101010101" pitchFamily="49" charset="-122"/>
              <a:ea typeface="楷体" panose="02010609060101010101" pitchFamily="49" charset="-122"/>
            </a:endParaRPr>
          </a:p>
          <a:p>
            <a:pPr marL="0" indent="0">
              <a:lnSpc>
                <a:spcPct val="150000"/>
              </a:lnSpc>
              <a:spcBef>
                <a:spcPts val="0"/>
              </a:spcBef>
              <a:buNone/>
            </a:pPr>
            <a:r>
              <a:rPr lang="zh-CN" altLang="en-US" sz="2000" dirty="0">
                <a:latin typeface="楷体" panose="02010609060101010101" pitchFamily="49" charset="-122"/>
                <a:ea typeface="楷体" panose="02010609060101010101" pitchFamily="49" charset="-122"/>
              </a:rPr>
              <a:t>   （</a:t>
            </a:r>
            <a:r>
              <a:rPr lang="en-US" altLang="zh-CN" sz="2000" dirty="0">
                <a:latin typeface="楷体" panose="02010609060101010101" pitchFamily="49" charset="-122"/>
                <a:ea typeface="楷体" panose="02010609060101010101" pitchFamily="49" charset="-122"/>
              </a:rPr>
              <a:t>2</a:t>
            </a:r>
            <a:r>
              <a:rPr lang="zh-CN" altLang="en-US" sz="2000" dirty="0">
                <a:latin typeface="楷体" panose="02010609060101010101" pitchFamily="49" charset="-122"/>
                <a:ea typeface="楷体" panose="02010609060101010101" pitchFamily="49" charset="-122"/>
              </a:rPr>
              <a:t>）预答辩未通过者，不能进行论文盲审。</a:t>
            </a:r>
            <a:endParaRPr lang="zh-CN" altLang="en-US" sz="2000" dirty="0">
              <a:solidFill>
                <a:prstClr val="black"/>
              </a:solidFill>
              <a:latin typeface="楷体" panose="02010609060101010101" pitchFamily="49" charset="-122"/>
              <a:ea typeface="楷体" panose="02010609060101010101" pitchFamily="49" charset="-122"/>
            </a:endParaRPr>
          </a:p>
        </p:txBody>
      </p:sp>
      <p:sp>
        <p:nvSpPr>
          <p:cNvPr id="10" name="Rectangle 2"/>
          <p:cNvSpPr txBox="1"/>
          <p:nvPr/>
        </p:nvSpPr>
        <p:spPr>
          <a:xfrm>
            <a:off x="1505145" y="206206"/>
            <a:ext cx="6580076" cy="87051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五、培养环节与考核要求</a:t>
            </a:r>
            <a:endParaRPr lang="zh-CN" altLang="zh-CN" kern="0" dirty="0">
              <a:solidFill>
                <a:srgbClr val="FFFF00"/>
              </a:solidFill>
              <a:latin typeface="华文新魏" panose="02010800040101010101" pitchFamily="2" charset="-122"/>
              <a:ea typeface="华文新魏" panose="02010800040101010101" pitchFamily="2" charset="-122"/>
            </a:endParaRPr>
          </a:p>
        </p:txBody>
      </p:sp>
      <p:sp>
        <p:nvSpPr>
          <p:cNvPr id="3" name="文本框 2"/>
          <p:cNvSpPr txBox="1"/>
          <p:nvPr/>
        </p:nvSpPr>
        <p:spPr>
          <a:xfrm>
            <a:off x="5832910" y="1646360"/>
            <a:ext cx="4999213" cy="553998"/>
          </a:xfrm>
          <a:prstGeom prst="rect">
            <a:avLst/>
          </a:prstGeom>
          <a:noFill/>
        </p:spPr>
        <p:txBody>
          <a:bodyPr wrap="square" rtlCol="0">
            <a:spAutoFit/>
          </a:bodyPr>
          <a:lstStyle/>
          <a:p>
            <a:pPr algn="r"/>
            <a:r>
              <a:rPr lang="zh-CN" altLang="en-US" sz="3000" b="1" dirty="0">
                <a:solidFill>
                  <a:srgbClr val="0070C0"/>
                </a:solidFill>
                <a:latin typeface="楷体" panose="02010609060101010101" pitchFamily="49" charset="-122"/>
                <a:ea typeface="楷体" panose="02010609060101010101" pitchFamily="49" charset="-122"/>
              </a:rPr>
              <a:t>（六）论文预答辩</a:t>
            </a:r>
            <a:endParaRPr lang="zh-CN" altLang="en-US" sz="3000" dirty="0">
              <a:solidFill>
                <a:srgbClr val="0070C0"/>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19919" y="377"/>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655159" y="2343525"/>
            <a:ext cx="9675450" cy="3921248"/>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lvl="0" indent="0" defTabSz="866775">
              <a:lnSpc>
                <a:spcPct val="150000"/>
              </a:lnSpc>
              <a:spcBef>
                <a:spcPts val="0"/>
              </a:spcBef>
              <a:buNone/>
              <a:defRPr/>
            </a:pPr>
            <a:r>
              <a:rPr lang="en-US" altLang="zh-CN" sz="2300" b="1" dirty="0">
                <a:solidFill>
                  <a:srgbClr val="0070C0"/>
                </a:solidFill>
                <a:latin typeface="楷体" panose="02010609060101010101" pitchFamily="49" charset="-122"/>
                <a:ea typeface="楷体" panose="02010609060101010101" pitchFamily="49" charset="-122"/>
              </a:rPr>
              <a:t>1</a:t>
            </a:r>
            <a:r>
              <a:rPr lang="zh-CN" altLang="en-US" sz="2300" b="1" dirty="0">
                <a:solidFill>
                  <a:srgbClr val="0070C0"/>
                </a:solidFill>
                <a:latin typeface="楷体" panose="02010609060101010101" pitchFamily="49" charset="-122"/>
                <a:ea typeface="楷体" panose="02010609060101010101" pitchFamily="49" charset="-122"/>
              </a:rPr>
              <a:t>、科研训练</a:t>
            </a:r>
            <a:endParaRPr lang="en-US" altLang="zh-CN" sz="2300" b="1" dirty="0">
              <a:solidFill>
                <a:srgbClr val="0070C0"/>
              </a:solidFill>
              <a:latin typeface="楷体" panose="02010609060101010101" pitchFamily="49" charset="-122"/>
              <a:ea typeface="楷体" panose="02010609060101010101" pitchFamily="49" charset="-122"/>
            </a:endParaRPr>
          </a:p>
          <a:p>
            <a:pPr marL="0" lvl="0" indent="0" defTabSz="866775">
              <a:lnSpc>
                <a:spcPct val="150000"/>
              </a:lnSpc>
              <a:spcBef>
                <a:spcPts val="0"/>
              </a:spcBef>
              <a:buNone/>
              <a:defRPr/>
            </a:pPr>
            <a:r>
              <a:rPr lang="en-US" altLang="zh-CN" sz="2300" b="1" dirty="0">
                <a:solidFill>
                  <a:srgbClr val="0070C0"/>
                </a:solidFill>
                <a:latin typeface="楷体" panose="02010609060101010101" pitchFamily="49" charset="-122"/>
                <a:ea typeface="楷体" panose="02010609060101010101" pitchFamily="49" charset="-122"/>
              </a:rPr>
              <a:t>  </a:t>
            </a:r>
            <a:r>
              <a:rPr lang="zh-CN" altLang="en-US" sz="2000" dirty="0">
                <a:latin typeface="楷体" panose="02010609060101010101" pitchFamily="49" charset="-122"/>
                <a:ea typeface="楷体" panose="02010609060101010101" pitchFamily="49" charset="-122"/>
              </a:rPr>
              <a:t>（</a:t>
            </a:r>
            <a:r>
              <a:rPr lang="en-US" altLang="zh-CN" sz="2000" dirty="0">
                <a:latin typeface="楷体" panose="02010609060101010101" pitchFamily="49" charset="-122"/>
                <a:ea typeface="楷体" panose="02010609060101010101" pitchFamily="49" charset="-122"/>
              </a:rPr>
              <a:t>1</a:t>
            </a:r>
            <a:r>
              <a:rPr lang="zh-CN" altLang="en-US" sz="2000" dirty="0">
                <a:latin typeface="楷体" panose="02010609060101010101" pitchFamily="49" charset="-122"/>
                <a:ea typeface="楷体" panose="02010609060101010101" pitchFamily="49" charset="-122"/>
              </a:rPr>
              <a:t>）</a:t>
            </a:r>
            <a:r>
              <a:rPr lang="zh-CN" altLang="zh-CN" sz="2000" dirty="0">
                <a:latin typeface="楷体" panose="02010609060101010101" pitchFamily="49" charset="-122"/>
                <a:ea typeface="楷体" panose="02010609060101010101" pitchFamily="49" charset="-122"/>
              </a:rPr>
              <a:t>博士生在导师或导师组的指导下，通过独立开展科研或参加导师的科研课题等方式，提高科学研究、学术创新、学术鉴别、学术交流等能力</a:t>
            </a:r>
            <a:r>
              <a:rPr lang="zh-CN" altLang="en-US" sz="2000" dirty="0">
                <a:latin typeface="楷体" panose="02010609060101010101" pitchFamily="49" charset="-122"/>
                <a:ea typeface="楷体" panose="02010609060101010101" pitchFamily="49" charset="-122"/>
              </a:rPr>
              <a:t>。</a:t>
            </a:r>
            <a:endParaRPr lang="en-US" altLang="zh-CN" sz="2000" dirty="0">
              <a:latin typeface="楷体" panose="02010609060101010101" pitchFamily="49" charset="-122"/>
              <a:ea typeface="楷体" panose="02010609060101010101" pitchFamily="49" charset="-122"/>
            </a:endParaRPr>
          </a:p>
          <a:p>
            <a:pPr marL="0" lvl="0" indent="0" defTabSz="866775">
              <a:lnSpc>
                <a:spcPct val="150000"/>
              </a:lnSpc>
              <a:spcBef>
                <a:spcPts val="0"/>
              </a:spcBef>
              <a:buNone/>
              <a:defRPr/>
            </a:pPr>
            <a:r>
              <a:rPr lang="en-US" altLang="zh-CN" sz="2000" dirty="0">
                <a:latin typeface="楷体" panose="02010609060101010101" pitchFamily="49" charset="-122"/>
                <a:ea typeface="楷体" panose="02010609060101010101" pitchFamily="49" charset="-122"/>
              </a:rPr>
              <a:t>  </a:t>
            </a:r>
            <a:r>
              <a:rPr lang="zh-CN" altLang="en-US" sz="2000" dirty="0">
                <a:latin typeface="楷体" panose="02010609060101010101" pitchFamily="49" charset="-122"/>
                <a:ea typeface="楷体" panose="02010609060101010101" pitchFamily="49" charset="-122"/>
              </a:rPr>
              <a:t>（</a:t>
            </a:r>
            <a:r>
              <a:rPr lang="en-US" altLang="zh-CN" sz="2000" dirty="0">
                <a:latin typeface="楷体" panose="02010609060101010101" pitchFamily="49" charset="-122"/>
                <a:ea typeface="楷体" panose="02010609060101010101" pitchFamily="49" charset="-122"/>
              </a:rPr>
              <a:t>2</a:t>
            </a:r>
            <a:r>
              <a:rPr lang="zh-CN" altLang="en-US" sz="2000" dirty="0">
                <a:latin typeface="楷体" panose="02010609060101010101" pitchFamily="49" charset="-122"/>
                <a:ea typeface="楷体" panose="02010609060101010101" pitchFamily="49" charset="-122"/>
              </a:rPr>
              <a:t>）学校设立专项经费，支持博士生科研创新，主要项目：</a:t>
            </a:r>
            <a:endParaRPr lang="en-US" altLang="zh-CN" sz="2000" dirty="0">
              <a:latin typeface="楷体" panose="02010609060101010101" pitchFamily="49" charset="-122"/>
              <a:ea typeface="楷体" panose="02010609060101010101" pitchFamily="49" charset="-122"/>
            </a:endParaRPr>
          </a:p>
          <a:p>
            <a:pPr marL="0" indent="457200">
              <a:lnSpc>
                <a:spcPct val="150000"/>
              </a:lnSpc>
              <a:spcBef>
                <a:spcPts val="0"/>
              </a:spcBef>
              <a:buNone/>
            </a:pPr>
            <a:r>
              <a:rPr lang="zh-CN" altLang="en-US" sz="2000" b="1" dirty="0">
                <a:solidFill>
                  <a:srgbClr val="C00000"/>
                </a:solidFill>
                <a:latin typeface="楷体" panose="02010609060101010101" pitchFamily="49" charset="-122"/>
                <a:ea typeface="楷体" panose="02010609060101010101" pitchFamily="49" charset="-122"/>
                <a:sym typeface="Wingdings" panose="05000000000000000000" pitchFamily="2" charset="2"/>
              </a:rPr>
              <a:t>未来科学家（优秀学者）培育</a:t>
            </a:r>
            <a:r>
              <a:rPr lang="zh-CN" altLang="en-US" sz="2000" b="1" dirty="0" smtClean="0">
                <a:solidFill>
                  <a:srgbClr val="C00000"/>
                </a:solidFill>
                <a:latin typeface="楷体" panose="02010609060101010101" pitchFamily="49" charset="-122"/>
                <a:ea typeface="楷体" panose="02010609060101010101" pitchFamily="49" charset="-122"/>
                <a:sym typeface="Wingdings" panose="05000000000000000000" pitchFamily="2" charset="2"/>
              </a:rPr>
              <a:t>计划、优秀</a:t>
            </a:r>
            <a:r>
              <a:rPr lang="zh-CN" altLang="en-US" sz="2000" b="1" dirty="0">
                <a:solidFill>
                  <a:srgbClr val="C00000"/>
                </a:solidFill>
                <a:latin typeface="楷体" panose="02010609060101010101" pitchFamily="49" charset="-122"/>
                <a:ea typeface="楷体" panose="02010609060101010101" pitchFamily="49" charset="-122"/>
                <a:sym typeface="Wingdings" panose="05000000000000000000" pitchFamily="2" charset="2"/>
              </a:rPr>
              <a:t>博士生科研能力提升</a:t>
            </a:r>
            <a:r>
              <a:rPr lang="zh-CN" altLang="en-US" sz="2000" b="1" dirty="0" smtClean="0">
                <a:solidFill>
                  <a:srgbClr val="C00000"/>
                </a:solidFill>
                <a:latin typeface="楷体" panose="02010609060101010101" pitchFamily="49" charset="-122"/>
                <a:ea typeface="楷体" panose="02010609060101010101" pitchFamily="49" charset="-122"/>
                <a:sym typeface="Wingdings" panose="05000000000000000000" pitchFamily="2" charset="2"/>
              </a:rPr>
              <a:t>计划：</a:t>
            </a:r>
            <a:endParaRPr lang="zh-CN" altLang="en-US" sz="2000" b="1" dirty="0">
              <a:solidFill>
                <a:srgbClr val="C00000"/>
              </a:solidFill>
              <a:latin typeface="楷体" panose="02010609060101010101" pitchFamily="49" charset="-122"/>
              <a:ea typeface="楷体" panose="02010609060101010101" pitchFamily="49" charset="-122"/>
              <a:sym typeface="Wingdings" panose="05000000000000000000" pitchFamily="2" charset="2"/>
            </a:endParaRPr>
          </a:p>
          <a:p>
            <a:pPr marL="0" indent="457200">
              <a:lnSpc>
                <a:spcPct val="150000"/>
              </a:lnSpc>
              <a:spcBef>
                <a:spcPts val="0"/>
              </a:spcBef>
              <a:buNone/>
            </a:pPr>
            <a:r>
              <a:rPr lang="zh-CN" altLang="en-US" sz="2000" b="1" dirty="0">
                <a:solidFill>
                  <a:srgbClr val="C00000"/>
                </a:solidFill>
                <a:latin typeface="楷体" panose="02010609060101010101" pitchFamily="49" charset="-122"/>
                <a:ea typeface="楷体" panose="02010609060101010101" pitchFamily="49" charset="-122"/>
                <a:sym typeface="Wingdings" panose="05000000000000000000" pitchFamily="2" charset="2"/>
              </a:rPr>
              <a:t> </a:t>
            </a:r>
            <a:r>
              <a:rPr lang="zh-CN" altLang="en-US" sz="2000" dirty="0" smtClean="0">
                <a:latin typeface="楷体" panose="02010609060101010101" pitchFamily="49" charset="-122"/>
                <a:ea typeface="楷体" panose="02010609060101010101" pitchFamily="49" charset="-122"/>
              </a:rPr>
              <a:t>每年</a:t>
            </a:r>
            <a:r>
              <a:rPr lang="zh-CN" altLang="en-US" sz="2000" dirty="0">
                <a:latin typeface="楷体" panose="02010609060101010101" pitchFamily="49" charset="-122"/>
                <a:ea typeface="楷体" panose="02010609060101010101" pitchFamily="49" charset="-122"/>
              </a:rPr>
              <a:t>立项评审，资助博士生进行科学研究</a:t>
            </a:r>
            <a:r>
              <a:rPr lang="zh-CN" altLang="en-US" sz="2000" dirty="0" smtClean="0">
                <a:latin typeface="楷体" panose="02010609060101010101" pitchFamily="49" charset="-122"/>
                <a:ea typeface="楷体" panose="02010609060101010101" pitchFamily="49" charset="-122"/>
              </a:rPr>
              <a:t>，培育产出</a:t>
            </a:r>
            <a:r>
              <a:rPr lang="zh-CN" altLang="en-US" sz="2000" dirty="0">
                <a:latin typeface="楷体" panose="02010609060101010101" pitchFamily="49" charset="-122"/>
                <a:ea typeface="楷体" panose="02010609060101010101" pitchFamily="49" charset="-122"/>
              </a:rPr>
              <a:t>高水平和原创性成果，</a:t>
            </a:r>
            <a:r>
              <a:rPr lang="zh-CN" altLang="en-US" sz="2000" dirty="0" smtClean="0">
                <a:latin typeface="楷体" panose="02010609060101010101" pitchFamily="49" charset="-122"/>
                <a:ea typeface="楷体" panose="02010609060101010101" pitchFamily="49" charset="-122"/>
              </a:rPr>
              <a:t>探索形成</a:t>
            </a:r>
            <a:r>
              <a:rPr lang="zh-CN" altLang="en-US" sz="2000" dirty="0">
                <a:latin typeface="楷体" panose="02010609060101010101" pitchFamily="49" charset="-122"/>
                <a:ea typeface="楷体" panose="02010609060101010101" pitchFamily="49" charset="-122"/>
              </a:rPr>
              <a:t>高层次拔尖创新卓越人才培养的</a:t>
            </a:r>
            <a:r>
              <a:rPr lang="zh-CN" altLang="en-US" sz="2000" dirty="0" smtClean="0">
                <a:latin typeface="楷体" panose="02010609060101010101" pitchFamily="49" charset="-122"/>
                <a:ea typeface="楷体" panose="02010609060101010101" pitchFamily="49" charset="-122"/>
              </a:rPr>
              <a:t>有益经验。</a:t>
            </a:r>
            <a:endParaRPr lang="en-US" altLang="zh-CN" sz="2000" dirty="0" smtClean="0">
              <a:latin typeface="楷体" panose="02010609060101010101" pitchFamily="49" charset="-122"/>
              <a:ea typeface="楷体" panose="02010609060101010101" pitchFamily="49" charset="-122"/>
            </a:endParaRPr>
          </a:p>
          <a:p>
            <a:pPr marL="0" indent="0">
              <a:lnSpc>
                <a:spcPct val="150000"/>
              </a:lnSpc>
              <a:spcBef>
                <a:spcPts val="0"/>
              </a:spcBef>
              <a:buNone/>
            </a:pPr>
            <a:r>
              <a:rPr lang="zh-CN" altLang="en-US" sz="2000" dirty="0" smtClean="0">
                <a:latin typeface="楷体" panose="02010609060101010101" pitchFamily="49" charset="-122"/>
                <a:ea typeface="楷体" panose="02010609060101010101" pitchFamily="49" charset="-122"/>
              </a:rPr>
              <a:t>   </a:t>
            </a:r>
            <a:endParaRPr lang="zh-CN" altLang="en-US" sz="2000" dirty="0">
              <a:solidFill>
                <a:prstClr val="black"/>
              </a:solidFill>
              <a:latin typeface="楷体" panose="02010609060101010101" pitchFamily="49" charset="-122"/>
              <a:ea typeface="楷体" panose="02010609060101010101" pitchFamily="49" charset="-122"/>
            </a:endParaRPr>
          </a:p>
        </p:txBody>
      </p:sp>
      <p:sp>
        <p:nvSpPr>
          <p:cNvPr id="10" name="Rectangle 2"/>
          <p:cNvSpPr txBox="1"/>
          <p:nvPr/>
        </p:nvSpPr>
        <p:spPr>
          <a:xfrm>
            <a:off x="1505145" y="206394"/>
            <a:ext cx="6580076" cy="870322"/>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五、培养环节与考核要求</a:t>
            </a:r>
            <a:endParaRPr lang="zh-CN" altLang="zh-CN" kern="0" dirty="0">
              <a:solidFill>
                <a:srgbClr val="FFFF00"/>
              </a:solidFill>
              <a:latin typeface="华文新魏" panose="02010800040101010101" pitchFamily="2" charset="-122"/>
              <a:ea typeface="华文新魏" panose="02010800040101010101" pitchFamily="2" charset="-122"/>
            </a:endParaRPr>
          </a:p>
        </p:txBody>
      </p:sp>
      <p:sp>
        <p:nvSpPr>
          <p:cNvPr id="3" name="文本框 2"/>
          <p:cNvSpPr txBox="1"/>
          <p:nvPr/>
        </p:nvSpPr>
        <p:spPr>
          <a:xfrm>
            <a:off x="6241774" y="1502456"/>
            <a:ext cx="5088835" cy="553998"/>
          </a:xfrm>
          <a:prstGeom prst="rect">
            <a:avLst/>
          </a:prstGeom>
          <a:noFill/>
        </p:spPr>
        <p:txBody>
          <a:bodyPr wrap="square" rtlCol="0">
            <a:spAutoFit/>
          </a:bodyPr>
          <a:lstStyle/>
          <a:p>
            <a:pPr algn="r"/>
            <a:r>
              <a:rPr lang="zh-CN" altLang="en-US" sz="3000" b="1" dirty="0">
                <a:solidFill>
                  <a:srgbClr val="0070C0"/>
                </a:solidFill>
                <a:latin typeface="楷体" panose="02010609060101010101" pitchFamily="49" charset="-122"/>
                <a:ea typeface="楷体" panose="02010609060101010101" pitchFamily="49" charset="-122"/>
              </a:rPr>
              <a:t>（七）科研训练与成果要求</a:t>
            </a:r>
            <a:endParaRPr lang="zh-CN" altLang="en-US" sz="3000" dirty="0">
              <a:solidFill>
                <a:srgbClr val="0070C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41" name="内容占位符 2"/>
          <p:cNvSpPr txBox="1"/>
          <p:nvPr/>
        </p:nvSpPr>
        <p:spPr>
          <a:xfrm>
            <a:off x="1131965" y="1987766"/>
            <a:ext cx="9928069" cy="3771427"/>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lvl="0" indent="0" defTabSz="866775">
              <a:lnSpc>
                <a:spcPct val="150000"/>
              </a:lnSpc>
              <a:spcBef>
                <a:spcPts val="0"/>
              </a:spcBef>
              <a:buNone/>
              <a:defRPr/>
            </a:pPr>
            <a:r>
              <a:rPr lang="en-US" altLang="zh-CN" sz="2000" b="1" dirty="0">
                <a:solidFill>
                  <a:srgbClr val="0070C0"/>
                </a:solidFill>
                <a:latin typeface="楷体" panose="02010609060101010101" pitchFamily="49" charset="-122"/>
                <a:ea typeface="楷体" panose="02010609060101010101" pitchFamily="49" charset="-122"/>
              </a:rPr>
              <a:t>    </a:t>
            </a:r>
            <a:r>
              <a:rPr lang="en-US" altLang="zh-CN" sz="2400" b="1" dirty="0">
                <a:solidFill>
                  <a:srgbClr val="0070C0"/>
                </a:solidFill>
                <a:latin typeface="楷体" panose="02010609060101010101" pitchFamily="49" charset="-122"/>
                <a:ea typeface="楷体" panose="02010609060101010101" pitchFamily="49" charset="-122"/>
              </a:rPr>
              <a:t>2</a:t>
            </a:r>
            <a:r>
              <a:rPr lang="zh-CN" altLang="en-US" sz="2400" b="1" dirty="0">
                <a:solidFill>
                  <a:srgbClr val="0070C0"/>
                </a:solidFill>
                <a:latin typeface="楷体" panose="02010609060101010101" pitchFamily="49" charset="-122"/>
                <a:ea typeface="楷体" panose="02010609060101010101" pitchFamily="49" charset="-122"/>
              </a:rPr>
              <a:t>、科研成果学校基本</a:t>
            </a:r>
            <a:r>
              <a:rPr lang="zh-CN" altLang="en-US" sz="2400" b="1" dirty="0" smtClean="0">
                <a:solidFill>
                  <a:srgbClr val="0070C0"/>
                </a:solidFill>
                <a:latin typeface="楷体" panose="02010609060101010101" pitchFamily="49" charset="-122"/>
                <a:ea typeface="楷体" panose="02010609060101010101" pitchFamily="49" charset="-122"/>
              </a:rPr>
              <a:t>要求：</a:t>
            </a:r>
            <a:r>
              <a:rPr lang="zh-CN" altLang="en-US" sz="2400" b="1" dirty="0">
                <a:solidFill>
                  <a:srgbClr val="0070C0"/>
                </a:solidFill>
                <a:latin typeface="楷体" panose="02010609060101010101" pitchFamily="49" charset="-122"/>
                <a:ea typeface="楷体" panose="02010609060101010101" pitchFamily="49" charset="-122"/>
              </a:rPr>
              <a:t>建立分类</a:t>
            </a:r>
            <a:r>
              <a:rPr lang="zh-CN" altLang="en-US" sz="2400" b="1" dirty="0" smtClean="0">
                <a:solidFill>
                  <a:srgbClr val="0070C0"/>
                </a:solidFill>
                <a:latin typeface="楷体" panose="02010609060101010101" pitchFamily="49" charset="-122"/>
                <a:ea typeface="楷体" panose="02010609060101010101" pitchFamily="49" charset="-122"/>
              </a:rPr>
              <a:t>多维的科研成果评价标准</a:t>
            </a:r>
            <a:endParaRPr lang="en-US" altLang="zh-CN" sz="2400" b="1" dirty="0">
              <a:solidFill>
                <a:srgbClr val="0070C0"/>
              </a:solidFill>
              <a:latin typeface="楷体" panose="02010609060101010101" pitchFamily="49" charset="-122"/>
              <a:ea typeface="楷体" panose="02010609060101010101" pitchFamily="49" charset="-122"/>
            </a:endParaRPr>
          </a:p>
          <a:p>
            <a:pPr marL="0" indent="457200" fontAlgn="base">
              <a:lnSpc>
                <a:spcPct val="150000"/>
              </a:lnSpc>
              <a:spcBef>
                <a:spcPts val="0"/>
              </a:spcBef>
              <a:spcAft>
                <a:spcPct val="0"/>
              </a:spcAft>
              <a:buNone/>
              <a:defRPr/>
            </a:pPr>
            <a:r>
              <a:rPr lang="zh-CN" altLang="en-US" sz="2400" b="1" dirty="0">
                <a:solidFill>
                  <a:srgbClr val="0070C0"/>
                </a:solidFill>
                <a:latin typeface="楷体" panose="02010609060101010101" pitchFamily="49" charset="-122"/>
                <a:ea typeface="楷体" panose="02010609060101010101" pitchFamily="49" charset="-122"/>
              </a:rPr>
              <a:t>（</a:t>
            </a:r>
            <a:r>
              <a:rPr lang="en-US" altLang="zh-CN" sz="2400" b="1" dirty="0">
                <a:solidFill>
                  <a:srgbClr val="0070C0"/>
                </a:solidFill>
                <a:latin typeface="楷体" panose="02010609060101010101" pitchFamily="49" charset="-122"/>
                <a:ea typeface="楷体" panose="02010609060101010101" pitchFamily="49" charset="-122"/>
              </a:rPr>
              <a:t>1</a:t>
            </a:r>
            <a:r>
              <a:rPr lang="zh-CN" altLang="en-US" sz="2400" b="1" dirty="0">
                <a:solidFill>
                  <a:srgbClr val="0070C0"/>
                </a:solidFill>
                <a:latin typeface="楷体" panose="02010609060101010101" pitchFamily="49" charset="-122"/>
                <a:ea typeface="楷体" panose="02010609060101010101" pitchFamily="49" charset="-122"/>
              </a:rPr>
              <a:t>）学校不对科研成果作统一要求，</a:t>
            </a:r>
            <a:r>
              <a:rPr lang="zh-CN" altLang="en-US" sz="2000" dirty="0">
                <a:latin typeface="楷体" panose="02010609060101010101" pitchFamily="49" charset="-122"/>
                <a:ea typeface="楷体" panose="02010609060101010101" pitchFamily="49" charset="-122"/>
              </a:rPr>
              <a:t>由各院系以世界一流大学建设所需和卓越人才标准要求，合理制定符合本学科专业特点和人才培养目标的多元化创新科研成果要求，并经校学位评定委员会核准后作为博士生申请学位的条件。</a:t>
            </a:r>
            <a:endParaRPr lang="en-US" altLang="zh-CN" sz="2000" dirty="0">
              <a:latin typeface="楷体" panose="02010609060101010101" pitchFamily="49" charset="-122"/>
              <a:ea typeface="楷体" panose="02010609060101010101" pitchFamily="49" charset="-122"/>
            </a:endParaRPr>
          </a:p>
          <a:p>
            <a:pPr marL="0" indent="457200" fontAlgn="base">
              <a:lnSpc>
                <a:spcPct val="150000"/>
              </a:lnSpc>
              <a:spcBef>
                <a:spcPts val="0"/>
              </a:spcBef>
              <a:spcAft>
                <a:spcPct val="0"/>
              </a:spcAft>
              <a:buNone/>
              <a:defRPr/>
            </a:pPr>
            <a:r>
              <a:rPr lang="zh-CN" altLang="en-US" sz="2000" b="1" dirty="0">
                <a:latin typeface="楷体" panose="02010609060101010101" pitchFamily="49" charset="-122"/>
                <a:ea typeface="楷体" panose="02010609060101010101" pitchFamily="49" charset="-122"/>
              </a:rPr>
              <a:t>科研创新成果，主要包括（但不限于）：</a:t>
            </a:r>
            <a:r>
              <a:rPr lang="zh-CN" altLang="en-US" sz="2000" dirty="0">
                <a:latin typeface="楷体" panose="02010609060101010101" pitchFamily="49" charset="-122"/>
                <a:ea typeface="楷体" panose="02010609060101010101" pitchFamily="49" charset="-122"/>
              </a:rPr>
              <a:t>高水平原创性论文、科研项目重要贡献、创新性装备开发、创新创业竞赛获奖，以及发明专利、学术专著、重要理论性文章和决策咨询报告、重大国际学术会议报告等其他形式成果。</a:t>
            </a:r>
            <a:endParaRPr lang="en-US" altLang="zh-CN" sz="2000" dirty="0">
              <a:latin typeface="楷体" panose="02010609060101010101" pitchFamily="49" charset="-122"/>
              <a:ea typeface="楷体" panose="02010609060101010101" pitchFamily="49" charset="-122"/>
            </a:endParaRPr>
          </a:p>
          <a:p>
            <a:pPr marL="0" indent="457200" fontAlgn="base">
              <a:lnSpc>
                <a:spcPct val="150000"/>
              </a:lnSpc>
              <a:spcBef>
                <a:spcPts val="0"/>
              </a:spcBef>
              <a:spcAft>
                <a:spcPct val="0"/>
              </a:spcAft>
              <a:buNone/>
              <a:defRPr/>
            </a:pPr>
            <a:r>
              <a:rPr lang="zh-CN" altLang="en-US" sz="2400" b="1" dirty="0">
                <a:solidFill>
                  <a:srgbClr val="0070C0"/>
                </a:solidFill>
                <a:latin typeface="楷体" panose="02010609060101010101" pitchFamily="49" charset="-122"/>
                <a:ea typeface="楷体" panose="02010609060101010101" pitchFamily="49" charset="-122"/>
              </a:rPr>
              <a:t>（</a:t>
            </a:r>
            <a:r>
              <a:rPr lang="en-US" altLang="zh-CN" sz="2400" b="1" dirty="0">
                <a:solidFill>
                  <a:srgbClr val="0070C0"/>
                </a:solidFill>
                <a:latin typeface="楷体" panose="02010609060101010101" pitchFamily="49" charset="-122"/>
                <a:ea typeface="楷体" panose="02010609060101010101" pitchFamily="49" charset="-122"/>
              </a:rPr>
              <a:t>2</a:t>
            </a:r>
            <a:r>
              <a:rPr lang="zh-CN" altLang="en-US" sz="2400" b="1" dirty="0">
                <a:solidFill>
                  <a:srgbClr val="0070C0"/>
                </a:solidFill>
                <a:latin typeface="楷体" panose="02010609060101010101" pitchFamily="49" charset="-122"/>
                <a:ea typeface="楷体" panose="02010609060101010101" pitchFamily="49" charset="-122"/>
              </a:rPr>
              <a:t>）各学科专业申请学位的科研成果</a:t>
            </a:r>
            <a:r>
              <a:rPr lang="zh-CN" altLang="en-US" sz="2400" b="1" dirty="0" smtClean="0">
                <a:solidFill>
                  <a:srgbClr val="0070C0"/>
                </a:solidFill>
                <a:latin typeface="楷体" panose="02010609060101010101" pitchFamily="49" charset="-122"/>
                <a:ea typeface="楷体" panose="02010609060101010101" pitchFamily="49" charset="-122"/>
              </a:rPr>
              <a:t>要求，</a:t>
            </a:r>
            <a:r>
              <a:rPr lang="zh-CN" altLang="en-US" sz="2000" dirty="0" smtClean="0">
                <a:latin typeface="楷体" panose="02010609060101010101" pitchFamily="49" charset="-122"/>
                <a:ea typeface="楷体" panose="02010609060101010101" pitchFamily="49" charset="-122"/>
              </a:rPr>
              <a:t>以</a:t>
            </a:r>
            <a:r>
              <a:rPr lang="zh-CN" altLang="en-US" sz="2000" dirty="0">
                <a:latin typeface="楷体" panose="02010609060101010101" pitchFamily="49" charset="-122"/>
                <a:ea typeface="楷体" panose="02010609060101010101" pitchFamily="49" charset="-122"/>
              </a:rPr>
              <a:t>学科培养方案规定为准。</a:t>
            </a:r>
            <a:endParaRPr lang="en-US" altLang="zh-CN" sz="2000" dirty="0">
              <a:latin typeface="楷体" panose="02010609060101010101" pitchFamily="49" charset="-122"/>
              <a:ea typeface="楷体" panose="02010609060101010101" pitchFamily="49" charset="-122"/>
            </a:endParaRPr>
          </a:p>
          <a:p>
            <a:pPr marL="0" indent="457200" fontAlgn="base">
              <a:lnSpc>
                <a:spcPct val="150000"/>
              </a:lnSpc>
              <a:spcBef>
                <a:spcPts val="0"/>
              </a:spcBef>
              <a:spcAft>
                <a:spcPct val="0"/>
              </a:spcAft>
              <a:buNone/>
              <a:defRPr/>
            </a:pPr>
            <a:r>
              <a:rPr lang="zh-CN" altLang="en-US" sz="2400" b="1" dirty="0">
                <a:solidFill>
                  <a:srgbClr val="0070C0"/>
                </a:solidFill>
                <a:latin typeface="楷体" panose="02010609060101010101" pitchFamily="49" charset="-122"/>
                <a:ea typeface="楷体" panose="02010609060101010101" pitchFamily="49" charset="-122"/>
              </a:rPr>
              <a:t>（</a:t>
            </a:r>
            <a:r>
              <a:rPr lang="en-US" altLang="zh-CN" sz="2400" b="1" dirty="0">
                <a:solidFill>
                  <a:srgbClr val="0070C0"/>
                </a:solidFill>
                <a:latin typeface="楷体" panose="02010609060101010101" pitchFamily="49" charset="-122"/>
                <a:ea typeface="楷体" panose="02010609060101010101" pitchFamily="49" charset="-122"/>
              </a:rPr>
              <a:t>3</a:t>
            </a:r>
            <a:r>
              <a:rPr lang="zh-CN" altLang="en-US" sz="2400" b="1" dirty="0">
                <a:solidFill>
                  <a:srgbClr val="0070C0"/>
                </a:solidFill>
                <a:latin typeface="楷体" panose="02010609060101010101" pitchFamily="49" charset="-122"/>
                <a:ea typeface="楷体" panose="02010609060101010101" pitchFamily="49" charset="-122"/>
              </a:rPr>
              <a:t>）科研成果审核时间</a:t>
            </a:r>
            <a:r>
              <a:rPr lang="zh-CN" altLang="en-US" sz="2000" b="1" dirty="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论文盲审前完成。</a:t>
            </a:r>
            <a:endParaRPr lang="zh-CN" altLang="en-US" sz="2000" dirty="0">
              <a:latin typeface="楷体" panose="02010609060101010101" pitchFamily="49" charset="-122"/>
              <a:ea typeface="楷体" panose="02010609060101010101" pitchFamily="49" charset="-122"/>
            </a:endParaRPr>
          </a:p>
        </p:txBody>
      </p:sp>
      <p:sp>
        <p:nvSpPr>
          <p:cNvPr id="10" name="Rectangle 2"/>
          <p:cNvSpPr txBox="1"/>
          <p:nvPr/>
        </p:nvSpPr>
        <p:spPr>
          <a:xfrm>
            <a:off x="1505145" y="206206"/>
            <a:ext cx="6580076" cy="87051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五、培养环节与考核要求</a:t>
            </a:r>
            <a:endParaRPr lang="zh-CN" altLang="zh-CN" kern="0" dirty="0">
              <a:solidFill>
                <a:srgbClr val="FFFF00"/>
              </a:solidFill>
              <a:latin typeface="华文新魏" panose="02010800040101010101" pitchFamily="2" charset="-122"/>
              <a:ea typeface="华文新魏" panose="02010800040101010101" pitchFamily="2" charset="-122"/>
            </a:endParaRPr>
          </a:p>
        </p:txBody>
      </p:sp>
      <p:sp>
        <p:nvSpPr>
          <p:cNvPr id="3" name="文本框 2"/>
          <p:cNvSpPr txBox="1"/>
          <p:nvPr/>
        </p:nvSpPr>
        <p:spPr>
          <a:xfrm>
            <a:off x="6654018" y="1380805"/>
            <a:ext cx="4909625" cy="553998"/>
          </a:xfrm>
          <a:prstGeom prst="rect">
            <a:avLst/>
          </a:prstGeom>
          <a:noFill/>
        </p:spPr>
        <p:txBody>
          <a:bodyPr wrap="square" rtlCol="0">
            <a:spAutoFit/>
          </a:bodyPr>
          <a:lstStyle/>
          <a:p>
            <a:r>
              <a:rPr lang="zh-CN" altLang="en-US" sz="3000" b="1" dirty="0">
                <a:solidFill>
                  <a:srgbClr val="0070C0"/>
                </a:solidFill>
                <a:latin typeface="楷体" panose="02010609060101010101" pitchFamily="49" charset="-122"/>
                <a:ea typeface="楷体" panose="02010609060101010101" pitchFamily="49" charset="-122"/>
              </a:rPr>
              <a:t>（七）科研训练与成果要求</a:t>
            </a:r>
            <a:endParaRPr lang="zh-CN" altLang="en-US" sz="3000" dirty="0">
              <a:solidFill>
                <a:srgbClr val="0070C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副标题 5"/>
          <p:cNvSpPr txBox="1"/>
          <p:nvPr/>
        </p:nvSpPr>
        <p:spPr>
          <a:xfrm>
            <a:off x="1765790" y="2555493"/>
            <a:ext cx="9657176" cy="3412774"/>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lnSpc>
                <a:spcPct val="150000"/>
              </a:lnSpc>
              <a:buNone/>
            </a:pPr>
            <a:r>
              <a:rPr lang="en-US" altLang="zh-CN" sz="2300" b="1" kern="0" dirty="0">
                <a:solidFill>
                  <a:srgbClr val="0070C0"/>
                </a:solidFill>
                <a:latin typeface="楷体" panose="02010609060101010101" pitchFamily="49" charset="-122"/>
                <a:ea typeface="楷体" panose="02010609060101010101" pitchFamily="49" charset="-122"/>
              </a:rPr>
              <a:t>1.</a:t>
            </a:r>
            <a:r>
              <a:rPr lang="zh-CN" altLang="en-US" sz="2300" b="1" kern="0" dirty="0">
                <a:solidFill>
                  <a:srgbClr val="0070C0"/>
                </a:solidFill>
                <a:latin typeface="楷体" panose="02010609060101010101" pitchFamily="49" charset="-122"/>
                <a:ea typeface="楷体" panose="02010609060101010101" pitchFamily="49" charset="-122"/>
              </a:rPr>
              <a:t>学校文件</a:t>
            </a:r>
            <a:r>
              <a:rPr lang="zh-CN" altLang="en-US" sz="2400" kern="0" dirty="0">
                <a:ea typeface="楷体" panose="02010609060101010101" pitchFamily="49" charset="-122"/>
              </a:rPr>
              <a:t>：</a:t>
            </a:r>
            <a:r>
              <a:rPr lang="zh-CN" altLang="en-US" sz="2000" kern="0" dirty="0">
                <a:ea typeface="楷体" panose="02010609060101010101" pitchFamily="49" charset="-122"/>
              </a:rPr>
              <a:t>华东师范大学关于涉及人体、动物实验的课题立项伦理审查和研究生论文中增加伦理审查说明的通知（华师学科</a:t>
            </a:r>
            <a:r>
              <a:rPr lang="en-US" altLang="zh-CN" sz="2000" kern="0" dirty="0">
                <a:ea typeface="楷体" panose="02010609060101010101" pitchFamily="49" charset="-122"/>
              </a:rPr>
              <a:t>〔2015〕1 </a:t>
            </a:r>
            <a:r>
              <a:rPr lang="zh-CN" altLang="en-US" sz="2000" kern="0" dirty="0">
                <a:ea typeface="楷体" panose="02010609060101010101" pitchFamily="49" charset="-122"/>
              </a:rPr>
              <a:t>号）。</a:t>
            </a:r>
            <a:endParaRPr lang="en-US" altLang="zh-CN" sz="2000" kern="0" dirty="0">
              <a:ea typeface="楷体" panose="02010609060101010101" pitchFamily="49" charset="-122"/>
            </a:endParaRPr>
          </a:p>
          <a:p>
            <a:pPr marL="0" indent="0">
              <a:lnSpc>
                <a:spcPct val="150000"/>
              </a:lnSpc>
              <a:buNone/>
            </a:pPr>
            <a:r>
              <a:rPr lang="en-US" altLang="zh-CN" sz="2300" b="1" kern="0" dirty="0">
                <a:solidFill>
                  <a:srgbClr val="0070C0"/>
                </a:solidFill>
                <a:latin typeface="楷体" panose="02010609060101010101" pitchFamily="49" charset="-122"/>
                <a:ea typeface="楷体" panose="02010609060101010101" pitchFamily="49" charset="-122"/>
              </a:rPr>
              <a:t>2.</a:t>
            </a:r>
            <a:r>
              <a:rPr lang="zh-CN" altLang="en-US" sz="2300" b="1" kern="0" dirty="0">
                <a:solidFill>
                  <a:srgbClr val="0070C0"/>
                </a:solidFill>
                <a:latin typeface="楷体" panose="02010609060101010101" pitchFamily="49" charset="-122"/>
                <a:ea typeface="楷体" panose="02010609060101010101" pitchFamily="49" charset="-122"/>
              </a:rPr>
              <a:t>基本要求</a:t>
            </a:r>
            <a:r>
              <a:rPr lang="zh-CN" altLang="en-US" sz="2000" kern="0" dirty="0">
                <a:ea typeface="楷体" panose="02010609060101010101" pitchFamily="49" charset="-122"/>
              </a:rPr>
              <a:t>：</a:t>
            </a:r>
            <a:r>
              <a:rPr lang="zh-CN" altLang="en-US" sz="2000" b="1" kern="0" dirty="0">
                <a:ea typeface="楷体" panose="02010609060101010101" pitchFamily="49" charset="-122"/>
              </a:rPr>
              <a:t>研究生在论文研究中</a:t>
            </a:r>
            <a:r>
              <a:rPr lang="zh-CN" altLang="en-US" sz="2000" kern="0" dirty="0">
                <a:ea typeface="楷体" panose="02010609060101010101" pitchFamily="49" charset="-122"/>
              </a:rPr>
              <a:t>，凡涉及人体、动物实验的研究，均需向学校人体、动物实验伦理委员会递交申请，</a:t>
            </a:r>
            <a:r>
              <a:rPr lang="zh-CN" altLang="en-US" sz="2000" b="1" kern="0" dirty="0">
                <a:ea typeface="楷体" panose="02010609060101010101" pitchFamily="49" charset="-122"/>
              </a:rPr>
              <a:t>经人体、动物伦理委员会审查通过后，方可立项、开题，进入研究阶段。</a:t>
            </a:r>
            <a:endParaRPr lang="en-US" altLang="zh-CN" sz="2000" b="1" kern="0" dirty="0">
              <a:ea typeface="楷体" panose="02010609060101010101" pitchFamily="49" charset="-122"/>
            </a:endParaRPr>
          </a:p>
          <a:p>
            <a:pPr marL="0" indent="0">
              <a:lnSpc>
                <a:spcPct val="150000"/>
              </a:lnSpc>
              <a:buNone/>
            </a:pPr>
            <a:r>
              <a:rPr lang="en-US" altLang="zh-CN" sz="2300" b="1" kern="0" dirty="0">
                <a:solidFill>
                  <a:srgbClr val="0070C0"/>
                </a:solidFill>
                <a:latin typeface="楷体" panose="02010609060101010101" pitchFamily="49" charset="-122"/>
                <a:ea typeface="楷体" panose="02010609060101010101" pitchFamily="49" charset="-122"/>
              </a:rPr>
              <a:t>3.</a:t>
            </a:r>
            <a:r>
              <a:rPr lang="zh-CN" altLang="en-US" sz="2300" b="1" kern="0" dirty="0">
                <a:solidFill>
                  <a:srgbClr val="0070C0"/>
                </a:solidFill>
                <a:latin typeface="楷体" panose="02010609060101010101" pitchFamily="49" charset="-122"/>
                <a:ea typeface="楷体" panose="02010609060101010101" pitchFamily="49" charset="-122"/>
              </a:rPr>
              <a:t>操作指南</a:t>
            </a:r>
            <a:r>
              <a:rPr lang="zh-CN" altLang="en-US" sz="2000" kern="0" dirty="0">
                <a:ea typeface="楷体" panose="02010609060101010101" pitchFamily="49" charset="-122"/>
              </a:rPr>
              <a:t>：详见</a:t>
            </a:r>
            <a:r>
              <a:rPr lang="en-US" altLang="zh-CN" sz="2000" b="1" dirty="0">
                <a:solidFill>
                  <a:srgbClr val="C00000"/>
                </a:solidFill>
                <a:latin typeface="楷体" panose="02010609060101010101" pitchFamily="49" charset="-122"/>
                <a:ea typeface="楷体" panose="02010609060101010101" pitchFamily="49" charset="-122"/>
              </a:rPr>
              <a:t>《</a:t>
            </a:r>
            <a:r>
              <a:rPr lang="zh-CN" altLang="en-US" sz="2000" b="1" dirty="0">
                <a:solidFill>
                  <a:srgbClr val="C00000"/>
                </a:solidFill>
                <a:latin typeface="楷体" panose="02010609060101010101" pitchFamily="49" charset="-122"/>
                <a:ea typeface="楷体" panose="02010609060101010101" pitchFamily="49" charset="-122"/>
              </a:rPr>
              <a:t>研究生手册</a:t>
            </a:r>
            <a:r>
              <a:rPr lang="en-US" altLang="zh-CN" sz="2000" b="1" dirty="0">
                <a:solidFill>
                  <a:srgbClr val="C00000"/>
                </a:solidFill>
                <a:latin typeface="楷体" panose="02010609060101010101" pitchFamily="49" charset="-122"/>
                <a:ea typeface="楷体" panose="02010609060101010101" pitchFamily="49" charset="-122"/>
              </a:rPr>
              <a:t>》</a:t>
            </a:r>
            <a:r>
              <a:rPr lang="zh-CN" altLang="en-US" sz="2000" b="1" dirty="0">
                <a:solidFill>
                  <a:srgbClr val="C00000"/>
                </a:solidFill>
                <a:latin typeface="楷体" panose="02010609060101010101" pitchFamily="49" charset="-122"/>
                <a:ea typeface="楷体" panose="02010609060101010101" pitchFamily="49" charset="-122"/>
              </a:rPr>
              <a:t>（</a:t>
            </a:r>
            <a:r>
              <a:rPr lang="en-US" altLang="zh-CN" sz="2000" b="1" dirty="0" smtClean="0">
                <a:solidFill>
                  <a:srgbClr val="C00000"/>
                </a:solidFill>
                <a:latin typeface="楷体" panose="02010609060101010101" pitchFamily="49" charset="-122"/>
                <a:ea typeface="楷体" panose="02010609060101010101" pitchFamily="49" charset="-122"/>
              </a:rPr>
              <a:t>2021</a:t>
            </a:r>
            <a:r>
              <a:rPr lang="zh-CN" altLang="en-US" sz="2000" b="1" dirty="0" smtClean="0">
                <a:solidFill>
                  <a:srgbClr val="C00000"/>
                </a:solidFill>
                <a:latin typeface="楷体" panose="02010609060101010101" pitchFamily="49" charset="-122"/>
                <a:ea typeface="楷体" panose="02010609060101010101" pitchFamily="49" charset="-122"/>
              </a:rPr>
              <a:t>）</a:t>
            </a:r>
            <a:r>
              <a:rPr lang="zh-CN" altLang="en-US" sz="2000" b="1" dirty="0">
                <a:solidFill>
                  <a:srgbClr val="C00000"/>
                </a:solidFill>
                <a:latin typeface="楷体" panose="02010609060101010101" pitchFamily="49" charset="-122"/>
                <a:ea typeface="楷体" panose="02010609060101010101" pitchFamily="49" charset="-122"/>
              </a:rPr>
              <a:t>。</a:t>
            </a:r>
            <a:endParaRPr lang="zh-CN" altLang="en-US" sz="2000" kern="0" dirty="0">
              <a:ea typeface="楷体" panose="02010609060101010101" pitchFamily="49" charset="-122"/>
            </a:endParaRPr>
          </a:p>
          <a:p>
            <a:pPr marL="0" indent="0">
              <a:buNone/>
            </a:pPr>
            <a:endParaRPr lang="zh-CN" altLang="en-US" sz="2000" kern="0" dirty="0">
              <a:ea typeface="楷体" panose="02010609060101010101" pitchFamily="49" charset="-122"/>
            </a:endParaRPr>
          </a:p>
        </p:txBody>
      </p:sp>
      <p:sp>
        <p:nvSpPr>
          <p:cNvPr id="9" name="Rectangle 2"/>
          <p:cNvSpPr txBox="1"/>
          <p:nvPr/>
        </p:nvSpPr>
        <p:spPr>
          <a:xfrm>
            <a:off x="1765790" y="185147"/>
            <a:ext cx="8645709" cy="742021"/>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六、人体、动物实验伦理审查</a:t>
            </a:r>
            <a:endParaRPr lang="zh-CN" altLang="zh-CN" b="1" kern="0" dirty="0">
              <a:solidFill>
                <a:srgbClr val="FFFF00"/>
              </a:solidFill>
              <a:latin typeface="华文新魏" panose="02010800040101010101" pitchFamily="2" charset="-122"/>
              <a:ea typeface="华文新魏" panose="02010800040101010101" pitchFamily="2"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377"/>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标题 1"/>
          <p:cNvSpPr txBox="1"/>
          <p:nvPr/>
        </p:nvSpPr>
        <p:spPr>
          <a:xfrm>
            <a:off x="1635576" y="404446"/>
            <a:ext cx="3938748" cy="715742"/>
          </a:xfrm>
          <a:prstGeom prst="rect">
            <a:avLst/>
          </a:prstGeom>
          <a:noFill/>
          <a:ln>
            <a:noFill/>
          </a:ln>
        </p:spPr>
        <p:txBody>
          <a:bodyPr/>
          <a:lstStyle>
            <a:defPPr>
              <a:defRPr lang="zh-CN"/>
            </a:defPPr>
            <a:lvl1pPr defTabSz="866775">
              <a:lnSpc>
                <a:spcPct val="90000"/>
              </a:lnSpc>
              <a:spcBef>
                <a:spcPct val="0"/>
              </a:spcBef>
              <a:buNone/>
              <a:defRPr sz="4000" b="1">
                <a:solidFill>
                  <a:srgbClr val="FFFF00"/>
                </a:solidFill>
                <a:latin typeface="华文新魏" panose="02010800040101010101" pitchFamily="2" charset="-122"/>
                <a:ea typeface="华文新魏" panose="02010800040101010101" pitchFamily="2" charset="-122"/>
                <a:cs typeface="+mj-cs"/>
              </a:defRPr>
            </a:lvl1pPr>
          </a:lstStyle>
          <a:p>
            <a:endParaRPr lang="en-US" altLang="zh-CN" dirty="0"/>
          </a:p>
          <a:p>
            <a:endParaRPr lang="zh-CN" altLang="en-US" dirty="0"/>
          </a:p>
        </p:txBody>
      </p:sp>
      <p:grpSp>
        <p:nvGrpSpPr>
          <p:cNvPr id="13" name="组合 12"/>
          <p:cNvGrpSpPr/>
          <p:nvPr/>
        </p:nvGrpSpPr>
        <p:grpSpPr>
          <a:xfrm>
            <a:off x="217178" y="2656419"/>
            <a:ext cx="3092771" cy="2366908"/>
            <a:chOff x="626375" y="2723838"/>
            <a:chExt cx="3092771" cy="2366908"/>
          </a:xfrm>
        </p:grpSpPr>
        <p:cxnSp>
          <p:nvCxnSpPr>
            <p:cNvPr id="10" name="直接连接符 43"/>
            <p:cNvCxnSpPr/>
            <p:nvPr/>
          </p:nvCxnSpPr>
          <p:spPr>
            <a:xfrm>
              <a:off x="626375" y="2831838"/>
              <a:ext cx="3092771"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1" name="直接连接符 45"/>
            <p:cNvCxnSpPr/>
            <p:nvPr/>
          </p:nvCxnSpPr>
          <p:spPr>
            <a:xfrm>
              <a:off x="891832" y="2870164"/>
              <a:ext cx="0" cy="2220582"/>
            </a:xfrm>
            <a:prstGeom prst="line">
              <a:avLst/>
            </a:prstGeom>
          </p:spPr>
          <p:style>
            <a:lnRef idx="1">
              <a:schemeClr val="accent6"/>
            </a:lnRef>
            <a:fillRef idx="0">
              <a:schemeClr val="accent6"/>
            </a:fillRef>
            <a:effectRef idx="0">
              <a:schemeClr val="accent6"/>
            </a:effectRef>
            <a:fontRef idx="minor">
              <a:schemeClr val="tx1"/>
            </a:fontRef>
          </p:style>
        </p:cxnSp>
        <p:sp>
          <p:nvSpPr>
            <p:cNvPr id="12" name="矩形 11"/>
            <p:cNvSpPr/>
            <p:nvPr/>
          </p:nvSpPr>
          <p:spPr>
            <a:xfrm>
              <a:off x="730534" y="2723838"/>
              <a:ext cx="216000" cy="21600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prstClr val="white"/>
                </a:solidFill>
                <a:latin typeface="微软雅黑" panose="020B0503020204020204" pitchFamily="34" charset="-122"/>
              </a:endParaRPr>
            </a:p>
          </p:txBody>
        </p:sp>
      </p:grpSp>
      <p:sp>
        <p:nvSpPr>
          <p:cNvPr id="6" name="文本框 5"/>
          <p:cNvSpPr txBox="1"/>
          <p:nvPr/>
        </p:nvSpPr>
        <p:spPr>
          <a:xfrm>
            <a:off x="542422" y="2885278"/>
            <a:ext cx="11420977" cy="2862322"/>
          </a:xfrm>
          <a:prstGeom prst="rect">
            <a:avLst/>
          </a:prstGeom>
          <a:noFill/>
        </p:spPr>
        <p:txBody>
          <a:bodyPr wrap="square" rtlCol="0">
            <a:spAutoFit/>
          </a:bodyPr>
          <a:lstStyle/>
          <a:p>
            <a:pPr>
              <a:lnSpc>
                <a:spcPct val="150000"/>
              </a:lnSpc>
            </a:pP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1</a:t>
            </a:r>
            <a:r>
              <a:rPr lang="zh-CN" altLang="en-US" sz="2000" b="1" dirty="0" smtClean="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en-US" altLang="zh-CN" sz="2000" b="1" dirty="0" smtClean="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smtClean="0">
                <a:solidFill>
                  <a:prstClr val="black"/>
                </a:solidFill>
                <a:latin typeface="楷体" panose="02010609060101010101" pitchFamily="49" charset="-122"/>
                <a:ea typeface="楷体" panose="02010609060101010101" pitchFamily="49" charset="-122"/>
                <a:cs typeface="楷体" panose="02010609060101010101" pitchFamily="49" charset="-122"/>
              </a:rPr>
              <a:t>华东师范大学研究生卓越育人工作方案（试行）</a:t>
            </a:r>
            <a:r>
              <a:rPr lang="en-US" altLang="zh-CN" sz="2000" b="1" dirty="0" smtClean="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（华</a:t>
            </a:r>
            <a:r>
              <a:rPr lang="zh-CN" altLang="en-US" sz="2000" b="1" dirty="0" smtClean="0">
                <a:solidFill>
                  <a:prstClr val="black"/>
                </a:solidFill>
                <a:latin typeface="楷体" panose="02010609060101010101" pitchFamily="49" charset="-122"/>
                <a:ea typeface="楷体" panose="02010609060101010101" pitchFamily="49" charset="-122"/>
                <a:cs typeface="楷体" panose="02010609060101010101" pitchFamily="49" charset="-122"/>
              </a:rPr>
              <a:t>师委</a:t>
            </a:r>
            <a:r>
              <a:rPr lang="en-US" altLang="zh-CN" sz="2000" b="1" dirty="0" smtClean="0">
                <a:solidFill>
                  <a:prstClr val="black"/>
                </a:solidFill>
                <a:latin typeface="楷体" panose="02010609060101010101" pitchFamily="49" charset="-122"/>
                <a:ea typeface="楷体" panose="02010609060101010101" pitchFamily="49" charset="-122"/>
                <a:cs typeface="楷体" panose="02010609060101010101" pitchFamily="49" charset="-122"/>
              </a:rPr>
              <a:t>〔2020〕31</a:t>
            </a:r>
            <a:r>
              <a:rPr lang="zh-CN" altLang="en-US" sz="2000" b="1" dirty="0" smtClean="0">
                <a:solidFill>
                  <a:prstClr val="black"/>
                </a:solidFill>
                <a:latin typeface="楷体" panose="02010609060101010101" pitchFamily="49" charset="-122"/>
                <a:ea typeface="楷体" panose="02010609060101010101" pitchFamily="49" charset="-122"/>
                <a:cs typeface="楷体" panose="02010609060101010101" pitchFamily="49" charset="-122"/>
              </a:rPr>
              <a:t>号）</a:t>
            </a:r>
            <a:endParaRPr lang="en-US" altLang="zh-CN" sz="2000" b="1" dirty="0" smtClean="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nSpc>
                <a:spcPct val="150000"/>
              </a:lnSpc>
            </a:pPr>
            <a:r>
              <a:rPr lang="en-US" altLang="zh-CN" sz="2000" b="1" dirty="0" smtClean="0">
                <a:solidFill>
                  <a:prstClr val="black"/>
                </a:solidFill>
                <a:latin typeface="楷体" panose="02010609060101010101" pitchFamily="49" charset="-122"/>
                <a:ea typeface="楷体" panose="02010609060101010101" pitchFamily="49" charset="-122"/>
                <a:cs typeface="楷体" panose="02010609060101010101" pitchFamily="49" charset="-122"/>
              </a:rPr>
              <a:t>2</a:t>
            </a:r>
            <a:r>
              <a:rPr lang="zh-CN" altLang="en-US" sz="2000" b="1" dirty="0" smtClean="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en-US" altLang="zh-CN" sz="2000" b="1" dirty="0" smtClean="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华东师范大学博士研究生培养质量提升三年行动计划（</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2019-2021</a:t>
            </a:r>
            <a:r>
              <a:rPr lang="zh-CN"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（华师研</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2019</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〕310</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号）</a:t>
            </a:r>
            <a:endPar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nSpc>
                <a:spcPct val="150000"/>
              </a:lnSpc>
            </a:pPr>
            <a:r>
              <a:rPr lang="en-US" altLang="zh-CN" sz="2000" b="1" dirty="0" smtClean="0">
                <a:solidFill>
                  <a:prstClr val="black"/>
                </a:solidFill>
                <a:latin typeface="楷体" panose="02010609060101010101" pitchFamily="49" charset="-122"/>
                <a:ea typeface="楷体" panose="02010609060101010101" pitchFamily="49" charset="-122"/>
                <a:cs typeface="楷体" panose="02010609060101010101" pitchFamily="49" charset="-122"/>
              </a:rPr>
              <a:t>3</a:t>
            </a:r>
            <a:r>
              <a:rPr lang="zh-CN" altLang="en-US" sz="2000" b="1" dirty="0" smtClean="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《华东师范大学博士研究生培养工作规定》（华师研</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2019</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34</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7</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号）</a:t>
            </a:r>
            <a:endPar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nSpc>
                <a:spcPct val="150000"/>
              </a:lnSpc>
            </a:pPr>
            <a:r>
              <a:rPr lang="en-US" altLang="zh-CN" sz="2000" b="1" dirty="0" smtClean="0">
                <a:solidFill>
                  <a:prstClr val="black"/>
                </a:solidFill>
                <a:latin typeface="楷体" panose="02010609060101010101" pitchFamily="49" charset="-122"/>
                <a:ea typeface="楷体" panose="02010609060101010101" pitchFamily="49" charset="-122"/>
                <a:cs typeface="楷体" panose="02010609060101010101" pitchFamily="49" charset="-122"/>
              </a:rPr>
              <a:t>4</a:t>
            </a:r>
            <a:r>
              <a:rPr lang="zh-CN" altLang="en-US" sz="2000" b="1" dirty="0" smtClean="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《华东师范大学研究生课程学习和成绩管理规定》（华师研</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2019</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349号）</a:t>
            </a:r>
            <a:endPar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nSpc>
                <a:spcPct val="150000"/>
              </a:lnSpc>
            </a:pPr>
            <a:r>
              <a:rPr lang="en-US" altLang="zh-CN" sz="2000" b="1" dirty="0" smtClean="0">
                <a:solidFill>
                  <a:prstClr val="black"/>
                </a:solidFill>
                <a:latin typeface="楷体" panose="02010609060101010101" pitchFamily="49" charset="-122"/>
                <a:ea typeface="楷体" panose="02010609060101010101" pitchFamily="49" charset="-122"/>
              </a:rPr>
              <a:t>5</a:t>
            </a:r>
            <a:r>
              <a:rPr lang="zh-CN" altLang="en-US" sz="2000" b="1" dirty="0" smtClean="0">
                <a:solidFill>
                  <a:prstClr val="black"/>
                </a:solidFill>
                <a:latin typeface="楷体" panose="02010609060101010101" pitchFamily="49" charset="-122"/>
                <a:ea typeface="楷体" panose="02010609060101010101" pitchFamily="49" charset="-122"/>
              </a:rPr>
              <a:t>、</a:t>
            </a:r>
            <a:r>
              <a:rPr lang="en-US" altLang="zh-CN" sz="2000" b="1" dirty="0">
                <a:solidFill>
                  <a:prstClr val="black"/>
                </a:solidFill>
                <a:latin typeface="楷体" panose="02010609060101010101" pitchFamily="49" charset="-122"/>
                <a:ea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rPr>
              <a:t>华东师范大学研究生学籍管理规定</a:t>
            </a:r>
            <a:r>
              <a:rPr lang="en-US" altLang="zh-CN" sz="2000" b="1" dirty="0">
                <a:solidFill>
                  <a:prstClr val="black"/>
                </a:solidFill>
                <a:latin typeface="楷体" panose="02010609060101010101" pitchFamily="49" charset="-122"/>
                <a:ea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rPr>
              <a:t>（华师研</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2019</a:t>
            </a:r>
            <a:r>
              <a:rPr lang="en-US" altLang="zh-CN"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en-US" altLang="zh-CN" sz="2000" b="1" dirty="0">
                <a:solidFill>
                  <a:prstClr val="black"/>
                </a:solidFill>
                <a:latin typeface="楷体" panose="02010609060101010101" pitchFamily="49" charset="-122"/>
                <a:ea typeface="楷体" panose="02010609060101010101" pitchFamily="49" charset="-122"/>
              </a:rPr>
              <a:t>350</a:t>
            </a:r>
            <a:r>
              <a:rPr lang="zh-CN" altLang="en-US" sz="2000" b="1" dirty="0">
                <a:solidFill>
                  <a:prstClr val="black"/>
                </a:solidFill>
                <a:latin typeface="楷体" panose="02010609060101010101" pitchFamily="49" charset="-122"/>
                <a:ea typeface="楷体" panose="02010609060101010101" pitchFamily="49" charset="-122"/>
              </a:rPr>
              <a:t>号）</a:t>
            </a:r>
            <a:endParaRPr lang="en-US" altLang="zh-CN" sz="2000" b="1" dirty="0">
              <a:solidFill>
                <a:prstClr val="black"/>
              </a:solidFill>
              <a:latin typeface="楷体" panose="02010609060101010101" pitchFamily="49" charset="-122"/>
              <a:ea typeface="楷体" panose="02010609060101010101" pitchFamily="49" charset="-122"/>
            </a:endParaRPr>
          </a:p>
          <a:p>
            <a:pPr>
              <a:lnSpc>
                <a:spcPct val="150000"/>
              </a:lnSpc>
            </a:pPr>
            <a:r>
              <a:rPr lang="en-US" altLang="zh-CN" sz="2000" b="1" dirty="0">
                <a:solidFill>
                  <a:prstClr val="black"/>
                </a:solidFill>
                <a:latin typeface="楷体" panose="02010609060101010101" pitchFamily="49" charset="-122"/>
                <a:ea typeface="楷体" panose="02010609060101010101" pitchFamily="49" charset="-122"/>
              </a:rPr>
              <a:t>    …   …    … </a:t>
            </a:r>
            <a:endParaRPr lang="zh-CN" altLang="en-US" sz="1600" b="1" dirty="0">
              <a:solidFill>
                <a:prstClr val="black"/>
              </a:solidFill>
            </a:endParaRPr>
          </a:p>
        </p:txBody>
      </p:sp>
      <p:sp>
        <p:nvSpPr>
          <p:cNvPr id="7" name="矩形 6"/>
          <p:cNvSpPr/>
          <p:nvPr/>
        </p:nvSpPr>
        <p:spPr>
          <a:xfrm>
            <a:off x="1763563" y="488659"/>
            <a:ext cx="4982102" cy="650691"/>
          </a:xfrm>
          <a:prstGeom prst="rect">
            <a:avLst/>
          </a:prstGeom>
        </p:spPr>
        <p:txBody>
          <a:bodyPr wrap="square">
            <a:spAutoFit/>
          </a:bodyPr>
          <a:lstStyle/>
          <a:p>
            <a:pPr defTabSz="866775">
              <a:lnSpc>
                <a:spcPct val="90000"/>
              </a:lnSpc>
              <a:spcBef>
                <a:spcPct val="0"/>
              </a:spcBef>
            </a:pPr>
            <a:r>
              <a:rPr lang="zh-CN" altLang="en-US" sz="4000" b="1" dirty="0">
                <a:solidFill>
                  <a:srgbClr val="FFFF00"/>
                </a:solidFill>
                <a:latin typeface="华文新魏" panose="02010800040101010101" pitchFamily="2" charset="-122"/>
                <a:ea typeface="华文新魏" panose="02010800040101010101" pitchFamily="2" charset="-122"/>
              </a:rPr>
              <a:t>培养基本要求与依据</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0" y="-78064"/>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内容占位符 2"/>
          <p:cNvSpPr txBox="1"/>
          <p:nvPr/>
        </p:nvSpPr>
        <p:spPr>
          <a:xfrm>
            <a:off x="1076157" y="2483655"/>
            <a:ext cx="10767081" cy="3495099"/>
          </a:xfrm>
          <a:prstGeom prst="rect">
            <a:avLst/>
          </a:prstGeom>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lnSpc>
                <a:spcPct val="150000"/>
              </a:lnSpc>
              <a:spcBef>
                <a:spcPts val="0"/>
              </a:spcBef>
              <a:buFont typeface="Arial" panose="020B0604020202020204" pitchFamily="34" charset="0"/>
              <a:buNone/>
              <a:defRPr/>
            </a:pPr>
            <a:r>
              <a:rPr lang="zh-CN" altLang="en-US" sz="2000"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构建多层次、全覆盖的学术交流平台，为研究生开阔学术视野、开展交流对话、促进全面成才提供有力支持：</a:t>
            </a:r>
            <a:endParaRPr lang="zh-CN" altLang="en-US" sz="200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marL="0" indent="0">
              <a:lnSpc>
                <a:spcPct val="150000"/>
              </a:lnSpc>
              <a:spcBef>
                <a:spcPts val="0"/>
              </a:spcBef>
              <a:buFont typeface="Arial" panose="020B0604020202020204" pitchFamily="34" charset="0"/>
              <a:buNone/>
              <a:defRPr/>
            </a:pPr>
            <a:r>
              <a:rPr lang="zh-CN" altLang="en-US"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en-US" altLang="zh-CN"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1</a:t>
            </a:r>
            <a:r>
              <a:rPr lang="zh-CN" altLang="en-US"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zh-CN" altLang="en-US" sz="2000" dirty="0">
                <a:solidFill>
                  <a:prstClr val="black"/>
                </a:solidFill>
                <a:latin typeface="楷体" panose="02010609060101010101" pitchFamily="49" charset="-122"/>
                <a:ea typeface="楷体" panose="02010609060101010101" pitchFamily="49" charset="-122"/>
                <a:cs typeface="楷体" panose="02010609060101010101" pitchFamily="49" charset="-122"/>
              </a:rPr>
              <a:t>学术论坛、暑期学校、学术沙龙；</a:t>
            </a:r>
            <a:endParaRPr lang="zh-CN" altLang="en-US" sz="200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marL="0" indent="0">
              <a:lnSpc>
                <a:spcPct val="150000"/>
              </a:lnSpc>
              <a:spcBef>
                <a:spcPts val="0"/>
              </a:spcBef>
              <a:buFont typeface="Arial" panose="020B0604020202020204" pitchFamily="34" charset="0"/>
              <a:buNone/>
              <a:defRPr/>
            </a:pPr>
            <a:r>
              <a:rPr lang="zh-CN" altLang="en-US"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en-US" altLang="zh-CN"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2</a:t>
            </a:r>
            <a:r>
              <a:rPr lang="zh-CN" altLang="en-US"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zh-CN" altLang="en-US" sz="2000" dirty="0">
                <a:solidFill>
                  <a:prstClr val="black"/>
                </a:solidFill>
                <a:latin typeface="楷体" panose="02010609060101010101" pitchFamily="49" charset="-122"/>
                <a:ea typeface="楷体" panose="02010609060101010101" pitchFamily="49" charset="-122"/>
                <a:cs typeface="楷体" panose="02010609060101010101" pitchFamily="49" charset="-122"/>
              </a:rPr>
              <a:t>联合培养（中法联培等）、海外研修（含国家公派、学校出境访学</a:t>
            </a:r>
            <a:r>
              <a:rPr lang="en-US" altLang="zh-CN" sz="2000" dirty="0">
                <a:solidFill>
                  <a:prstClr val="black"/>
                </a:solidFill>
                <a:latin typeface="楷体" panose="02010609060101010101" pitchFamily="49" charset="-122"/>
                <a:ea typeface="楷体" panose="02010609060101010101" pitchFamily="49" charset="-122"/>
                <a:cs typeface="楷体" panose="02010609060101010101" pitchFamily="49" charset="-122"/>
              </a:rPr>
              <a:t>A/B/C</a:t>
            </a:r>
            <a:r>
              <a:rPr lang="zh-CN" altLang="en-US" sz="2000" dirty="0">
                <a:solidFill>
                  <a:prstClr val="black"/>
                </a:solidFill>
                <a:latin typeface="楷体" panose="02010609060101010101" pitchFamily="49" charset="-122"/>
                <a:ea typeface="楷体" panose="02010609060101010101" pitchFamily="49" charset="-122"/>
                <a:cs typeface="楷体" panose="02010609060101010101" pitchFamily="49" charset="-122"/>
              </a:rPr>
              <a:t>类）、学术会议（列入目录范围的，可享受资助）</a:t>
            </a:r>
            <a:endParaRPr lang="en-US" altLang="zh-CN" sz="200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marL="0" indent="0">
              <a:lnSpc>
                <a:spcPct val="150000"/>
              </a:lnSpc>
              <a:spcBef>
                <a:spcPts val="0"/>
              </a:spcBef>
              <a:buFont typeface="Arial" panose="020B0604020202020204" pitchFamily="34" charset="0"/>
              <a:buNone/>
              <a:defRPr/>
            </a:pPr>
            <a:r>
              <a:rPr lang="zh-CN" altLang="en-US"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en-US" altLang="zh-CN"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3</a:t>
            </a:r>
            <a:r>
              <a:rPr lang="zh-CN" altLang="en-US" sz="2000" b="1" dirty="0">
                <a:solidFill>
                  <a:srgbClr val="C00000"/>
                </a:solidFill>
                <a:latin typeface="楷体" panose="02010609060101010101" pitchFamily="49" charset="-122"/>
                <a:ea typeface="楷体" panose="02010609060101010101" pitchFamily="49" charset="-122"/>
                <a:cs typeface="楷体" panose="02010609060101010101" pitchFamily="49" charset="-122"/>
              </a:rPr>
              <a:t>）</a:t>
            </a:r>
            <a:r>
              <a:rPr lang="zh-CN" altLang="en-US" sz="2000" dirty="0">
                <a:solidFill>
                  <a:prstClr val="black"/>
                </a:solidFill>
                <a:latin typeface="楷体" panose="02010609060101010101" pitchFamily="49" charset="-122"/>
                <a:ea typeface="楷体" panose="02010609060101010101" pitchFamily="49" charset="-122"/>
                <a:cs typeface="楷体" panose="02010609060101010101" pitchFamily="49" charset="-122"/>
              </a:rPr>
              <a:t>学术讲座等</a:t>
            </a:r>
            <a:endParaRPr lang="en-US" altLang="zh-CN" sz="200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marL="0" indent="0">
              <a:lnSpc>
                <a:spcPct val="150000"/>
              </a:lnSpc>
              <a:spcBef>
                <a:spcPts val="0"/>
              </a:spcBef>
              <a:buFont typeface="Arial" panose="020B0604020202020204" pitchFamily="34" charset="0"/>
              <a:buNone/>
              <a:defRPr/>
            </a:pPr>
            <a:r>
              <a:rPr lang="zh-CN" altLang="en-US" sz="2000" b="1" dirty="0">
                <a:solidFill>
                  <a:prstClr val="black"/>
                </a:solidFill>
                <a:latin typeface="楷体" panose="02010609060101010101" pitchFamily="49" charset="-122"/>
                <a:ea typeface="楷体" panose="02010609060101010101" pitchFamily="49" charset="-122"/>
                <a:cs typeface="楷体" panose="02010609060101010101" pitchFamily="49" charset="-122"/>
              </a:rPr>
              <a:t>详请关注：研究生院网站</a:t>
            </a:r>
            <a:r>
              <a:rPr lang="zh-CN" altLang="en-US" sz="2000" b="1" dirty="0">
                <a:solidFill>
                  <a:prstClr val="black"/>
                </a:solidFill>
                <a:latin typeface="Arial Unicode MS" panose="020B0604020202020204" charset="-122"/>
                <a:ea typeface="Arial Unicode MS" panose="020B0604020202020204" charset="-122"/>
                <a:cs typeface="Arial Unicode MS" panose="020B0604020202020204" charset="-122"/>
              </a:rPr>
              <a:t>（</a:t>
            </a:r>
            <a:r>
              <a:rPr lang="en-US" altLang="zh-CN" sz="2000" b="1" dirty="0">
                <a:solidFill>
                  <a:srgbClr val="00B050"/>
                </a:solidFill>
                <a:latin typeface="Arial Unicode MS" panose="020B0604020202020204" charset="-122"/>
                <a:ea typeface="Arial Unicode MS" panose="020B0604020202020204" charset="-122"/>
                <a:cs typeface="Arial Unicode MS" panose="020B0604020202020204" charset="-122"/>
              </a:rPr>
              <a:t>http://www.yjsy.ecnu.edu.cn/</a:t>
            </a:r>
            <a:r>
              <a:rPr lang="zh-CN" altLang="en-US" sz="2000" b="1" dirty="0">
                <a:solidFill>
                  <a:prstClr val="black"/>
                </a:solidFill>
                <a:latin typeface="Arial Unicode MS" panose="020B0604020202020204" charset="-122"/>
                <a:ea typeface="Arial Unicode MS" panose="020B0604020202020204" charset="-122"/>
                <a:cs typeface="Arial Unicode MS" panose="020B0604020202020204" charset="-122"/>
              </a:rPr>
              <a:t>）</a:t>
            </a:r>
            <a:endParaRPr lang="en-US" altLang="zh-CN" sz="2000"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p:txBody>
      </p:sp>
      <p:sp>
        <p:nvSpPr>
          <p:cNvPr id="9" name="标题 1"/>
          <p:cNvSpPr txBox="1"/>
          <p:nvPr/>
        </p:nvSpPr>
        <p:spPr>
          <a:xfrm>
            <a:off x="1635240" y="340236"/>
            <a:ext cx="4725803" cy="647881"/>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400" b="1" dirty="0">
                <a:solidFill>
                  <a:srgbClr val="FFFF00"/>
                </a:solidFill>
                <a:latin typeface="华文新魏" panose="02010800040101010101" pitchFamily="2" charset="-122"/>
                <a:ea typeface="华文新魏" panose="02010800040101010101" pitchFamily="2" charset="-122"/>
              </a:rPr>
              <a:t>七、学术交流</a:t>
            </a:r>
            <a:endParaRPr lang="zh-CN" altLang="en-US" sz="4400" b="1" dirty="0">
              <a:solidFill>
                <a:srgbClr val="FFFF00"/>
              </a:solidFill>
              <a:latin typeface="华文新魏" panose="02010800040101010101" pitchFamily="2" charset="-122"/>
              <a:ea typeface="华文新魏" panose="02010800040101010101" pitchFamily="2" charset="-122"/>
            </a:endParaRPr>
          </a:p>
        </p:txBody>
      </p:sp>
      <p:sp>
        <p:nvSpPr>
          <p:cNvPr id="4" name="矩形 3"/>
          <p:cNvSpPr/>
          <p:nvPr/>
        </p:nvSpPr>
        <p:spPr>
          <a:xfrm>
            <a:off x="4859011" y="1441316"/>
            <a:ext cx="6799384" cy="637675"/>
          </a:xfrm>
          <a:prstGeom prst="rect">
            <a:avLst/>
          </a:prstGeom>
        </p:spPr>
        <p:txBody>
          <a:bodyPr wrap="square">
            <a:spAutoFit/>
          </a:bodyPr>
          <a:lstStyle/>
          <a:p>
            <a:pPr algn="r">
              <a:lnSpc>
                <a:spcPct val="150000"/>
              </a:lnSpc>
              <a:defRPr/>
            </a:pPr>
            <a:r>
              <a:rPr lang="zh-CN" altLang="en-US" sz="2800" b="1" dirty="0">
                <a:solidFill>
                  <a:srgbClr val="C00000"/>
                </a:solidFill>
                <a:latin typeface="楷体" panose="02010609060101010101" pitchFamily="49" charset="-122"/>
                <a:ea typeface="楷体" panose="02010609060101010101" pitchFamily="49" charset="-122"/>
                <a:cs typeface="楷体" panose="02010609060101010101" pitchFamily="49" charset="-122"/>
              </a:rPr>
              <a:t>实施研究生“学术交流计划”</a:t>
            </a:r>
            <a:endParaRPr lang="en-US" altLang="zh-CN" sz="240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669" y="0"/>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2" name="标题 1"/>
          <p:cNvSpPr txBox="1"/>
          <p:nvPr/>
        </p:nvSpPr>
        <p:spPr>
          <a:xfrm>
            <a:off x="1635909" y="479450"/>
            <a:ext cx="3578266" cy="652284"/>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八、学科竞赛</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
        <p:nvSpPr>
          <p:cNvPr id="4" name="矩形 3"/>
          <p:cNvSpPr/>
          <p:nvPr/>
        </p:nvSpPr>
        <p:spPr>
          <a:xfrm>
            <a:off x="3747281" y="1563668"/>
            <a:ext cx="8023337" cy="1198854"/>
          </a:xfrm>
          <a:prstGeom prst="rect">
            <a:avLst/>
          </a:prstGeom>
        </p:spPr>
        <p:txBody>
          <a:bodyPr wrap="square">
            <a:spAutoFit/>
          </a:bodyPr>
          <a:lstStyle/>
          <a:p>
            <a:pPr algn="r">
              <a:lnSpc>
                <a:spcPct val="150000"/>
              </a:lnSpc>
              <a:defRPr/>
            </a:pPr>
            <a:r>
              <a:rPr lang="zh-CN" altLang="en-US" sz="2600" b="1" dirty="0">
                <a:solidFill>
                  <a:prstClr val="black"/>
                </a:solidFill>
                <a:latin typeface="楷体" panose="02010609060101010101" pitchFamily="49" charset="-122"/>
                <a:ea typeface="楷体" panose="02010609060101010101" pitchFamily="49" charset="-122"/>
              </a:rPr>
              <a:t>全国“互联网</a:t>
            </a:r>
            <a:r>
              <a:rPr lang="en-US" altLang="zh-CN" sz="2600" b="1" dirty="0">
                <a:solidFill>
                  <a:prstClr val="black"/>
                </a:solidFill>
                <a:latin typeface="楷体" panose="02010609060101010101" pitchFamily="49" charset="-122"/>
                <a:ea typeface="楷体" panose="02010609060101010101" pitchFamily="49" charset="-122"/>
              </a:rPr>
              <a:t>+</a:t>
            </a:r>
            <a:r>
              <a:rPr lang="zh-CN" altLang="en-US" sz="2600" b="1" dirty="0">
                <a:solidFill>
                  <a:prstClr val="black"/>
                </a:solidFill>
                <a:latin typeface="楷体" panose="02010609060101010101" pitchFamily="49" charset="-122"/>
                <a:ea typeface="楷体" panose="02010609060101010101" pitchFamily="49" charset="-122"/>
              </a:rPr>
              <a:t>”、挑战杯等国内、国际重要赛事</a:t>
            </a:r>
            <a:endParaRPr lang="zh-CN" altLang="en-US" sz="2600" b="1" dirty="0">
              <a:solidFill>
                <a:prstClr val="black"/>
              </a:solidFill>
              <a:latin typeface="楷体" panose="02010609060101010101" pitchFamily="49" charset="-122"/>
              <a:ea typeface="楷体" panose="02010609060101010101" pitchFamily="49" charset="-122"/>
            </a:endParaRPr>
          </a:p>
          <a:p>
            <a:pPr algn="r">
              <a:lnSpc>
                <a:spcPct val="150000"/>
              </a:lnSpc>
              <a:defRPr/>
            </a:pPr>
            <a:r>
              <a:rPr lang="zh-CN" altLang="en-US" sz="2600" b="1" dirty="0">
                <a:solidFill>
                  <a:prstClr val="black"/>
                </a:solidFill>
                <a:latin typeface="楷体" panose="02010609060101010101" pitchFamily="49" charset="-122"/>
                <a:ea typeface="楷体" panose="02010609060101010101" pitchFamily="49" charset="-122"/>
              </a:rPr>
              <a:t>中国研究生</a:t>
            </a:r>
            <a:r>
              <a:rPr lang="zh-CN" altLang="en-US" sz="2600" b="1" dirty="0">
                <a:solidFill>
                  <a:srgbClr val="C00000"/>
                </a:solidFill>
                <a:latin typeface="楷体" panose="02010609060101010101" pitchFamily="49" charset="-122"/>
                <a:ea typeface="楷体" panose="02010609060101010101" pitchFamily="49" charset="-122"/>
              </a:rPr>
              <a:t>创新实践系列十大主题赛事</a:t>
            </a:r>
            <a:endParaRPr lang="en-US" altLang="zh-CN" sz="2600" b="1" dirty="0">
              <a:solidFill>
                <a:srgbClr val="C00000"/>
              </a:solidFill>
              <a:latin typeface="楷体" panose="02010609060101010101" pitchFamily="49" charset="-122"/>
              <a:ea typeface="楷体" panose="02010609060101010101" pitchFamily="49" charset="-122"/>
            </a:endParaRPr>
          </a:p>
        </p:txBody>
      </p:sp>
      <p:sp>
        <p:nvSpPr>
          <p:cNvPr id="6" name="矩形 5"/>
          <p:cNvSpPr/>
          <p:nvPr/>
        </p:nvSpPr>
        <p:spPr>
          <a:xfrm>
            <a:off x="703868" y="2392431"/>
            <a:ext cx="5390794" cy="4196020"/>
          </a:xfrm>
          <a:prstGeom prst="rect">
            <a:avLst/>
          </a:prstGeom>
        </p:spPr>
        <p:txBody>
          <a:bodyPr wrap="square">
            <a:spAutoFit/>
          </a:bodyPr>
          <a:lstStyle/>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1</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、中国研究生电子设计竞赛</a:t>
            </a:r>
            <a:endPar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endParaRP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2</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、中国研究生创“芯”大赛</a:t>
            </a:r>
            <a:endPar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endParaRP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3</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、中国研究生数学建模竞赛</a:t>
            </a:r>
            <a:endPar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endParaRP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4</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、中国研究生公共管理案例大赛</a:t>
            </a:r>
            <a:endPar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endParaRP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5</a:t>
            </a:r>
            <a:r>
              <a:rPr lang="zh-CN" altLang="en-US" sz="2000" dirty="0" smtClean="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000" dirty="0" smtClean="0">
                <a:solidFill>
                  <a:srgbClr val="000000"/>
                </a:solidFill>
                <a:latin typeface="楷体" panose="02010609060101010101" pitchFamily="49" charset="-122"/>
                <a:ea typeface="楷体" panose="02010609060101010101" pitchFamily="49" charset="-122"/>
                <a:cs typeface="楷体" panose="02010609060101010101" pitchFamily="49" charset="-122"/>
              </a:rPr>
              <a:t>中国</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rPr>
              <a:t>研究生人工智能创新大赛</a:t>
            </a:r>
            <a:endPar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endParaRP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6</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、中国研究生智慧城市技术与创意设计大赛</a:t>
            </a:r>
            <a:endPar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endParaRP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7</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a:t>
            </a:r>
            <a:r>
              <a:rPr lang="zh-CN" altLang="en-US" sz="2000" dirty="0" smtClean="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研究生机器人创新设计大赛</a:t>
            </a:r>
            <a:endPar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endParaRP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8</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、中国研究生未来飞行器创新大赛</a:t>
            </a:r>
            <a:endPar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endParaRPr>
          </a:p>
          <a:p>
            <a:pPr eaLnBrk="0" fontAlgn="base" hangingPunct="0">
              <a:lnSpc>
                <a:spcPts val="3200"/>
              </a:lnSpc>
              <a:defRPr/>
            </a:pPr>
            <a:r>
              <a:rPr lang="en-US" altLang="zh-CN"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9</a:t>
            </a:r>
            <a:r>
              <a:rPr lang="zh-CN" altLang="en-US" sz="2000" dirty="0" smtClean="0">
                <a:solidFill>
                  <a:srgbClr val="00000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rPr>
              <a:t>中国研究生装备创新设计</a:t>
            </a:r>
            <a:r>
              <a:rPr lang="zh-CN" altLang="en-US" sz="2000" dirty="0" smtClean="0">
                <a:solidFill>
                  <a:srgbClr val="000000"/>
                </a:solidFill>
                <a:latin typeface="楷体" panose="02010609060101010101" pitchFamily="49" charset="-122"/>
                <a:ea typeface="楷体" panose="02010609060101010101" pitchFamily="49" charset="-122"/>
                <a:cs typeface="楷体" panose="02010609060101010101" pitchFamily="49" charset="-122"/>
              </a:rPr>
              <a:t>大赛</a:t>
            </a:r>
            <a:endParaRPr lang="en-US" altLang="zh-CN" sz="2000" dirty="0" smtClean="0">
              <a:solidFill>
                <a:srgbClr val="000000"/>
              </a:solidFill>
              <a:latin typeface="楷体" panose="02010609060101010101" pitchFamily="49" charset="-122"/>
              <a:ea typeface="楷体" panose="02010609060101010101" pitchFamily="49" charset="-122"/>
              <a:cs typeface="楷体" panose="02010609060101010101" pitchFamily="49" charset="-122"/>
            </a:endParaRPr>
          </a:p>
          <a:p>
            <a:pPr eaLnBrk="0" fontAlgn="base" hangingPunct="0">
              <a:lnSpc>
                <a:spcPts val="3200"/>
              </a:lnSpc>
              <a:defRPr/>
            </a:pPr>
            <a:r>
              <a:rPr lang="en-US" altLang="zh-CN" sz="2000" dirty="0" smtClean="0">
                <a:solidFill>
                  <a:srgbClr val="000000"/>
                </a:solidFill>
                <a:latin typeface="楷体" panose="02010609060101010101" pitchFamily="49" charset="-122"/>
                <a:ea typeface="楷体" panose="02010609060101010101" pitchFamily="49" charset="-122"/>
                <a:cs typeface="楷体" panose="02010609060101010101" pitchFamily="49" charset="-122"/>
              </a:rPr>
              <a:t>10</a:t>
            </a:r>
            <a:r>
              <a:rPr lang="zh-CN" altLang="en-US" sz="2000" dirty="0" smtClean="0">
                <a:solidFill>
                  <a:srgbClr val="000000"/>
                </a:solidFill>
                <a:latin typeface="楷体" panose="02010609060101010101" pitchFamily="49" charset="-122"/>
                <a:ea typeface="楷体" panose="02010609060101010101" pitchFamily="49" charset="-122"/>
                <a:cs typeface="楷体" panose="02010609060101010101" pitchFamily="49" charset="-122"/>
              </a:rPr>
              <a:t>、中国研究生乡村振兴科技强农</a:t>
            </a:r>
            <a:r>
              <a:rPr lang="en-US" altLang="zh-CN" sz="2000" dirty="0" smtClean="0">
                <a:solidFill>
                  <a:srgbClr val="000000"/>
                </a:solidFill>
                <a:latin typeface="楷体" panose="02010609060101010101" pitchFamily="49" charset="-122"/>
                <a:ea typeface="楷体" panose="02010609060101010101" pitchFamily="49" charset="-122"/>
                <a:cs typeface="楷体" panose="02010609060101010101" pitchFamily="49" charset="-122"/>
              </a:rPr>
              <a:t>+</a:t>
            </a:r>
            <a:r>
              <a:rPr lang="zh-CN" altLang="en-US" sz="2000" dirty="0" smtClean="0">
                <a:solidFill>
                  <a:srgbClr val="000000"/>
                </a:solidFill>
                <a:latin typeface="楷体" panose="02010609060101010101" pitchFamily="49" charset="-122"/>
                <a:ea typeface="楷体" panose="02010609060101010101" pitchFamily="49" charset="-122"/>
                <a:cs typeface="楷体" panose="02010609060101010101" pitchFamily="49" charset="-122"/>
              </a:rPr>
              <a:t>创新大赛</a:t>
            </a:r>
            <a:endPar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7" name="矩形 6"/>
          <p:cNvSpPr/>
          <p:nvPr/>
        </p:nvSpPr>
        <p:spPr>
          <a:xfrm>
            <a:off x="7331826" y="3965532"/>
            <a:ext cx="4330727" cy="1615827"/>
          </a:xfrm>
          <a:prstGeom prst="rect">
            <a:avLst/>
          </a:prstGeom>
        </p:spPr>
        <p:txBody>
          <a:bodyPr wrap="square">
            <a:spAutoFit/>
          </a:bodyPr>
          <a:lstStyle/>
          <a:p>
            <a:pPr>
              <a:lnSpc>
                <a:spcPct val="150000"/>
              </a:lnSpc>
              <a:defRPr/>
            </a:pPr>
            <a:r>
              <a:rPr lang="zh-CN" altLang="en-US" sz="2200" kern="0" dirty="0">
                <a:solidFill>
                  <a:prstClr val="black"/>
                </a:solidFill>
                <a:latin typeface="楷体" panose="02010609060101010101" pitchFamily="49" charset="-122"/>
                <a:ea typeface="楷体" panose="02010609060101010101" pitchFamily="49" charset="-122"/>
              </a:rPr>
              <a:t>学校支持研究生积极参加重大学科竞赛，并对</a:t>
            </a:r>
            <a:r>
              <a:rPr lang="zh-CN" altLang="en-US" sz="2200" b="1" kern="0" dirty="0">
                <a:solidFill>
                  <a:srgbClr val="C00000"/>
                </a:solidFill>
                <a:latin typeface="楷体" panose="02010609060101010101" pitchFamily="49" charset="-122"/>
                <a:ea typeface="楷体" panose="02010609060101010101" pitchFamily="49" charset="-122"/>
              </a:rPr>
              <a:t>获奖学生（团队）给予奖励</a:t>
            </a:r>
            <a:r>
              <a:rPr lang="zh-CN" altLang="en-US" sz="2200" kern="0" dirty="0">
                <a:latin typeface="楷体" panose="02010609060101010101" pitchFamily="49" charset="-122"/>
                <a:ea typeface="楷体" panose="02010609060101010101" pitchFamily="49" charset="-122"/>
              </a:rPr>
              <a:t>（由学校认定）</a:t>
            </a:r>
            <a:r>
              <a:rPr lang="zh-CN" altLang="en-US" sz="2200" kern="0" dirty="0" smtClean="0">
                <a:solidFill>
                  <a:prstClr val="black"/>
                </a:solidFill>
                <a:latin typeface="楷体" panose="02010609060101010101" pitchFamily="49" charset="-122"/>
                <a:ea typeface="楷体" panose="02010609060101010101" pitchFamily="49" charset="-122"/>
              </a:rPr>
              <a:t>。</a:t>
            </a:r>
            <a:endParaRPr lang="en-US" altLang="zh-CN" sz="2200" kern="0" dirty="0">
              <a:solidFill>
                <a:prstClr val="black"/>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2" name="标题 1"/>
          <p:cNvSpPr txBox="1"/>
          <p:nvPr/>
        </p:nvSpPr>
        <p:spPr>
          <a:xfrm>
            <a:off x="1635575" y="406268"/>
            <a:ext cx="3690928" cy="835697"/>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400" b="1" dirty="0">
                <a:solidFill>
                  <a:srgbClr val="FFFF00"/>
                </a:solidFill>
                <a:latin typeface="华文新魏" panose="02010800040101010101" pitchFamily="2" charset="-122"/>
                <a:ea typeface="华文新魏" panose="02010800040101010101" pitchFamily="2" charset="-122"/>
              </a:rPr>
              <a:t>八、学科竞赛</a:t>
            </a:r>
            <a:endParaRPr lang="zh-CN" altLang="en-US" sz="4400" b="1" dirty="0">
              <a:solidFill>
                <a:srgbClr val="FFFF00"/>
              </a:solidFill>
              <a:latin typeface="华文新魏" panose="02010800040101010101" pitchFamily="2" charset="-122"/>
              <a:ea typeface="华文新魏" panose="02010800040101010101" pitchFamily="2" charset="-122"/>
            </a:endParaRPr>
          </a:p>
        </p:txBody>
      </p:sp>
      <p:sp>
        <p:nvSpPr>
          <p:cNvPr id="25" name="矩形 24"/>
          <p:cNvSpPr/>
          <p:nvPr/>
        </p:nvSpPr>
        <p:spPr>
          <a:xfrm>
            <a:off x="1047951" y="2732177"/>
            <a:ext cx="5715209" cy="1264129"/>
          </a:xfrm>
          <a:prstGeom prst="rect">
            <a:avLst/>
          </a:prstGeom>
        </p:spPr>
        <p:txBody>
          <a:bodyPr wrap="square">
            <a:spAutoFit/>
          </a:bodyPr>
          <a:lstStyle/>
          <a:p>
            <a:pPr eaLnBrk="0" fontAlgn="base" hangingPunct="0">
              <a:lnSpc>
                <a:spcPts val="3200"/>
              </a:lnSpc>
              <a:defRPr/>
            </a:pPr>
            <a:r>
              <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rPr>
              <a:t> </a:t>
            </a:r>
            <a:endPar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endParaRPr>
          </a:p>
          <a:p>
            <a:pPr eaLnBrk="0" fontAlgn="base" hangingPunct="0">
              <a:lnSpc>
                <a:spcPts val="3200"/>
              </a:lnSpc>
              <a:defRPr/>
            </a:pPr>
            <a:endPar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endParaRPr>
          </a:p>
          <a:p>
            <a:pPr eaLnBrk="0" fontAlgn="base" hangingPunct="0">
              <a:lnSpc>
                <a:spcPts val="3200"/>
              </a:lnSpc>
              <a:defRPr/>
            </a:pPr>
            <a:endParaRPr lang="zh-CN" altLang="en-US" sz="2000" dirty="0">
              <a:solidFill>
                <a:srgbClr val="000000"/>
              </a:solidFill>
              <a:latin typeface="楷体" panose="02010609060101010101" pitchFamily="49" charset="-122"/>
              <a:ea typeface="楷体" panose="02010609060101010101" pitchFamily="49" charset="-122"/>
              <a:cs typeface="楷体" panose="02010609060101010101" pitchFamily="49" charset="-122"/>
            </a:endParaRPr>
          </a:p>
        </p:txBody>
      </p:sp>
      <p:sp>
        <p:nvSpPr>
          <p:cNvPr id="3" name="文本框 2"/>
          <p:cNvSpPr txBox="1"/>
          <p:nvPr/>
        </p:nvSpPr>
        <p:spPr>
          <a:xfrm>
            <a:off x="4585793" y="1389093"/>
            <a:ext cx="7150392" cy="1198854"/>
          </a:xfrm>
          <a:prstGeom prst="rect">
            <a:avLst/>
          </a:prstGeom>
        </p:spPr>
        <p:txBody>
          <a:bodyPr wrap="square">
            <a:spAutoFit/>
          </a:bodyPr>
          <a:lstStyle>
            <a:defPPr>
              <a:defRPr lang="zh-CN"/>
            </a:defPPr>
            <a:lvl1pPr algn="r">
              <a:lnSpc>
                <a:spcPct val="150000"/>
              </a:lnSpc>
              <a:defRPr sz="2600" b="1">
                <a:solidFill>
                  <a:prstClr val="black"/>
                </a:solidFill>
                <a:latin typeface="楷体" panose="02010609060101010101" pitchFamily="49" charset="-122"/>
                <a:ea typeface="楷体" panose="02010609060101010101" pitchFamily="49" charset="-122"/>
              </a:defRPr>
            </a:lvl1pPr>
          </a:lstStyle>
          <a:p>
            <a:r>
              <a:rPr lang="zh-CN" altLang="en-US" dirty="0"/>
              <a:t>教育部、全国</a:t>
            </a:r>
            <a:r>
              <a:rPr lang="zh-CN" altLang="en-US"/>
              <a:t>各专业 研究生</a:t>
            </a:r>
            <a:r>
              <a:rPr lang="zh-CN" altLang="en-US" dirty="0"/>
              <a:t>教育指导委员会等重要学科竞赛（以学校认定为准）</a:t>
            </a:r>
            <a:endParaRPr lang="zh-CN" altLang="en-US" dirty="0"/>
          </a:p>
        </p:txBody>
      </p:sp>
      <p:pic>
        <p:nvPicPr>
          <p:cNvPr id="10" name="图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89493" y="3016777"/>
            <a:ext cx="5246692" cy="3285549"/>
          </a:xfrm>
          <a:prstGeom prst="rect">
            <a:avLst/>
          </a:prstGeom>
        </p:spPr>
      </p:pic>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373" y="3013426"/>
            <a:ext cx="5765083" cy="3285549"/>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5" name="标题 1"/>
          <p:cNvSpPr txBox="1"/>
          <p:nvPr/>
        </p:nvSpPr>
        <p:spPr>
          <a:xfrm>
            <a:off x="1635909" y="479450"/>
            <a:ext cx="3578266" cy="652284"/>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八、学科竞赛</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sp>
        <p:nvSpPr>
          <p:cNvPr id="4" name="矩形 3"/>
          <p:cNvSpPr/>
          <p:nvPr/>
        </p:nvSpPr>
        <p:spPr>
          <a:xfrm>
            <a:off x="4843905" y="1034367"/>
            <a:ext cx="7220466" cy="1532727"/>
          </a:xfrm>
          <a:prstGeom prst="rect">
            <a:avLst/>
          </a:prstGeom>
        </p:spPr>
        <p:txBody>
          <a:bodyPr wrap="square">
            <a:spAutoFit/>
          </a:bodyPr>
          <a:lstStyle/>
          <a:p>
            <a:pPr algn="r">
              <a:lnSpc>
                <a:spcPct val="120000"/>
              </a:lnSpc>
              <a:defRPr/>
            </a:pPr>
            <a:r>
              <a:rPr lang="zh-CN" altLang="en-US" sz="2600" b="1" dirty="0">
                <a:solidFill>
                  <a:prstClr val="black"/>
                </a:solidFill>
                <a:latin typeface="楷体" panose="02010609060101010101" pitchFamily="49" charset="-122"/>
                <a:ea typeface="楷体" panose="02010609060101010101" pitchFamily="49" charset="-122"/>
              </a:rPr>
              <a:t>研究生在</a:t>
            </a:r>
            <a:r>
              <a:rPr lang="zh-CN" altLang="en-US" sz="2600" b="1" dirty="0">
                <a:solidFill>
                  <a:srgbClr val="C00000"/>
                </a:solidFill>
                <a:latin typeface="楷体" panose="02010609060101010101" pitchFamily="49" charset="-122"/>
                <a:ea typeface="楷体" panose="02010609060101010101" pitchFamily="49" charset="-122"/>
              </a:rPr>
              <a:t>“互联网</a:t>
            </a:r>
            <a:r>
              <a:rPr lang="en-US" altLang="zh-CN" sz="2600" b="1" dirty="0">
                <a:solidFill>
                  <a:srgbClr val="C00000"/>
                </a:solidFill>
                <a:latin typeface="楷体" panose="02010609060101010101" pitchFamily="49" charset="-122"/>
                <a:ea typeface="楷体" panose="02010609060101010101" pitchFamily="49" charset="-122"/>
              </a:rPr>
              <a:t>+</a:t>
            </a:r>
            <a:r>
              <a:rPr lang="zh-CN" altLang="en-US" sz="2600" b="1" dirty="0">
                <a:solidFill>
                  <a:srgbClr val="C00000"/>
                </a:solidFill>
                <a:latin typeface="楷体" panose="02010609060101010101" pitchFamily="49" charset="-122"/>
                <a:ea typeface="楷体" panose="02010609060101010101" pitchFamily="49" charset="-122"/>
              </a:rPr>
              <a:t>”、</a:t>
            </a:r>
            <a:endParaRPr lang="en-US" altLang="zh-CN" sz="2600" b="1" dirty="0">
              <a:solidFill>
                <a:srgbClr val="C00000"/>
              </a:solidFill>
              <a:latin typeface="楷体" panose="02010609060101010101" pitchFamily="49" charset="-122"/>
              <a:ea typeface="楷体" panose="02010609060101010101" pitchFamily="49" charset="-122"/>
            </a:endParaRPr>
          </a:p>
          <a:p>
            <a:pPr algn="r">
              <a:lnSpc>
                <a:spcPct val="120000"/>
              </a:lnSpc>
              <a:defRPr/>
            </a:pPr>
            <a:r>
              <a:rPr lang="zh-CN" altLang="en-US" sz="2600" b="1" dirty="0">
                <a:solidFill>
                  <a:prstClr val="black"/>
                </a:solidFill>
                <a:latin typeface="楷体" panose="02010609060101010101" pitchFamily="49" charset="-122"/>
                <a:ea typeface="楷体" panose="02010609060101010101" pitchFamily="49" charset="-122"/>
              </a:rPr>
              <a:t>中国研究生</a:t>
            </a:r>
            <a:r>
              <a:rPr lang="zh-CN" altLang="en-US" sz="2600" b="1" dirty="0">
                <a:solidFill>
                  <a:srgbClr val="C00000"/>
                </a:solidFill>
                <a:latin typeface="楷体" panose="02010609060101010101" pitchFamily="49" charset="-122"/>
                <a:ea typeface="楷体" panose="02010609060101010101" pitchFamily="49" charset="-122"/>
              </a:rPr>
              <a:t>创新实践系列大赛等</a:t>
            </a:r>
            <a:r>
              <a:rPr lang="zh-CN" altLang="en-US" sz="2600" b="1" dirty="0">
                <a:latin typeface="楷体" panose="02010609060101010101" pitchFamily="49" charset="-122"/>
                <a:ea typeface="楷体" panose="02010609060101010101" pitchFamily="49" charset="-122"/>
              </a:rPr>
              <a:t>重大赛事</a:t>
            </a:r>
            <a:endParaRPr lang="en-US" altLang="zh-CN" sz="2600" b="1" dirty="0">
              <a:latin typeface="楷体" panose="02010609060101010101" pitchFamily="49" charset="-122"/>
              <a:ea typeface="楷体" panose="02010609060101010101" pitchFamily="49" charset="-122"/>
            </a:endParaRPr>
          </a:p>
          <a:p>
            <a:pPr algn="r">
              <a:lnSpc>
                <a:spcPct val="120000"/>
              </a:lnSpc>
              <a:defRPr/>
            </a:pPr>
            <a:r>
              <a:rPr lang="zh-CN" altLang="en-US" sz="2600" b="1" dirty="0">
                <a:solidFill>
                  <a:srgbClr val="C00000"/>
                </a:solidFill>
                <a:latin typeface="楷体" panose="02010609060101010101" pitchFamily="49" charset="-122"/>
                <a:ea typeface="楷体" panose="02010609060101010101" pitchFamily="49" charset="-122"/>
              </a:rPr>
              <a:t>主要获奖（</a:t>
            </a:r>
            <a:r>
              <a:rPr lang="en-US" altLang="zh-CN" sz="2600" b="1" dirty="0" smtClean="0">
                <a:solidFill>
                  <a:srgbClr val="C00000"/>
                </a:solidFill>
                <a:latin typeface="楷体" panose="02010609060101010101" pitchFamily="49" charset="-122"/>
                <a:ea typeface="楷体" panose="02010609060101010101" pitchFamily="49" charset="-122"/>
              </a:rPr>
              <a:t>2019-2020</a:t>
            </a:r>
            <a:r>
              <a:rPr lang="zh-CN" altLang="en-US" sz="2600" b="1" dirty="0" smtClean="0">
                <a:solidFill>
                  <a:srgbClr val="C00000"/>
                </a:solidFill>
                <a:latin typeface="楷体" panose="02010609060101010101" pitchFamily="49" charset="-122"/>
                <a:ea typeface="楷体" panose="02010609060101010101" pitchFamily="49" charset="-122"/>
              </a:rPr>
              <a:t>）</a:t>
            </a:r>
            <a:endParaRPr lang="en-US" altLang="zh-CN" sz="2600" b="1" dirty="0">
              <a:solidFill>
                <a:srgbClr val="C00000"/>
              </a:solidFill>
              <a:latin typeface="楷体" panose="02010609060101010101" pitchFamily="49" charset="-122"/>
              <a:ea typeface="楷体" panose="02010609060101010101" pitchFamily="49" charset="-122"/>
            </a:endParaRPr>
          </a:p>
        </p:txBody>
      </p:sp>
      <p:sp>
        <p:nvSpPr>
          <p:cNvPr id="6" name="矩形 5"/>
          <p:cNvSpPr/>
          <p:nvPr/>
        </p:nvSpPr>
        <p:spPr>
          <a:xfrm>
            <a:off x="213518" y="2467435"/>
            <a:ext cx="11764963" cy="4042132"/>
          </a:xfrm>
          <a:prstGeom prst="rect">
            <a:avLst/>
          </a:prstGeom>
        </p:spPr>
        <p:txBody>
          <a:bodyPr wrap="square">
            <a:spAutoFit/>
          </a:bodyPr>
          <a:lstStyle/>
          <a:p>
            <a:pPr>
              <a:lnSpc>
                <a:spcPts val="2800"/>
              </a:lnSpc>
            </a:pPr>
            <a:r>
              <a:rPr lang="en-US" altLang="zh-CN" dirty="0">
                <a:latin typeface="楷体" panose="02010609060101010101" pitchFamily="49" charset="-122"/>
                <a:ea typeface="楷体" panose="02010609060101010101" pitchFamily="49" charset="-122"/>
              </a:rPr>
              <a:t>1</a:t>
            </a:r>
            <a:r>
              <a:rPr lang="zh-CN" altLang="en-US" dirty="0">
                <a:latin typeface="楷体" panose="02010609060101010101" pitchFamily="49" charset="-122"/>
                <a:ea typeface="楷体" panose="02010609060101010101" pitchFamily="49" charset="-122"/>
              </a:rPr>
              <a:t>、</a:t>
            </a:r>
            <a:r>
              <a:rPr lang="zh-CN" altLang="en-US" dirty="0" smtClean="0">
                <a:latin typeface="楷体" panose="02010609060101010101" pitchFamily="49" charset="-122"/>
                <a:ea typeface="楷体" panose="02010609060101010101" pitchFamily="49" charset="-122"/>
              </a:rPr>
              <a:t>第五、六届</a:t>
            </a:r>
            <a:r>
              <a:rPr lang="zh-CN" altLang="en-US" dirty="0">
                <a:latin typeface="楷体" panose="02010609060101010101" pitchFamily="49" charset="-122"/>
                <a:ea typeface="楷体" panose="02010609060101010101" pitchFamily="49" charset="-122"/>
              </a:rPr>
              <a:t>中国“互联网</a:t>
            </a:r>
            <a:r>
              <a:rPr lang="en-US" altLang="zh-CN" dirty="0">
                <a:latin typeface="楷体" panose="02010609060101010101" pitchFamily="49" charset="-122"/>
                <a:ea typeface="楷体" panose="02010609060101010101" pitchFamily="49" charset="-122"/>
              </a:rPr>
              <a:t>+”</a:t>
            </a:r>
            <a:r>
              <a:rPr lang="zh-CN" altLang="en-US" dirty="0">
                <a:latin typeface="楷体" panose="02010609060101010101" pitchFamily="49" charset="-122"/>
                <a:ea typeface="楷体" panose="02010609060101010101" pitchFamily="49" charset="-122"/>
              </a:rPr>
              <a:t>大学生创新创业大赛：</a:t>
            </a:r>
            <a:endParaRPr lang="en-US" altLang="zh-CN" dirty="0">
              <a:latin typeface="楷体" panose="02010609060101010101" pitchFamily="49" charset="-122"/>
              <a:ea typeface="楷体" panose="02010609060101010101" pitchFamily="49" charset="-122"/>
            </a:endParaRPr>
          </a:p>
          <a:p>
            <a:pPr>
              <a:lnSpc>
                <a:spcPts val="2800"/>
              </a:lnSpc>
            </a:pPr>
            <a:r>
              <a:rPr lang="en-US" altLang="zh-CN" dirty="0">
                <a:latin typeface="楷体" panose="02010609060101010101" pitchFamily="49" charset="-122"/>
                <a:ea typeface="楷体" panose="02010609060101010101" pitchFamily="49" charset="-122"/>
              </a:rPr>
              <a:t>   2019</a:t>
            </a:r>
            <a:r>
              <a:rPr lang="zh-CN" altLang="en-US" dirty="0">
                <a:latin typeface="楷体" panose="02010609060101010101" pitchFamily="49" charset="-122"/>
                <a:ea typeface="楷体" panose="02010609060101010101" pitchFamily="49" charset="-122"/>
              </a:rPr>
              <a:t>年</a:t>
            </a:r>
            <a:r>
              <a:rPr lang="zh-CN" altLang="en-US" dirty="0" smtClean="0">
                <a:latin typeface="楷体" panose="02010609060101010101" pitchFamily="49" charset="-122"/>
                <a:ea typeface="楷体" panose="02010609060101010101" pitchFamily="49" charset="-122"/>
              </a:rPr>
              <a:t>：全国总决赛</a:t>
            </a:r>
            <a:r>
              <a:rPr lang="zh-CN" altLang="en-US" b="1" dirty="0">
                <a:latin typeface="楷体" panose="02010609060101010101" pitchFamily="49" charset="-122"/>
                <a:ea typeface="楷体" panose="02010609060101010101" pitchFamily="49" charset="-122"/>
              </a:rPr>
              <a:t>金奖</a:t>
            </a:r>
            <a:r>
              <a:rPr lang="en-US" altLang="zh-CN" b="1" dirty="0">
                <a:solidFill>
                  <a:srgbClr val="C00000"/>
                </a:solidFill>
                <a:latin typeface="楷体" panose="02010609060101010101" pitchFamily="49" charset="-122"/>
                <a:ea typeface="楷体" panose="02010609060101010101" pitchFamily="49" charset="-122"/>
              </a:rPr>
              <a:t>2</a:t>
            </a:r>
            <a:r>
              <a:rPr lang="zh-CN" altLang="en-US" b="1" dirty="0">
                <a:latin typeface="楷体" panose="02010609060101010101" pitchFamily="49" charset="-122"/>
                <a:ea typeface="楷体" panose="02010609060101010101" pitchFamily="49" charset="-122"/>
              </a:rPr>
              <a:t>项</a:t>
            </a:r>
            <a:r>
              <a:rPr lang="zh-CN" altLang="en-US" dirty="0">
                <a:latin typeface="楷体" panose="02010609060101010101" pitchFamily="49" charset="-122"/>
                <a:ea typeface="楷体" panose="02010609060101010101" pitchFamily="49" charset="-122"/>
              </a:rPr>
              <a:t>、银奖</a:t>
            </a:r>
            <a:r>
              <a:rPr lang="en-US" altLang="zh-CN" b="1" dirty="0">
                <a:latin typeface="楷体" panose="02010609060101010101" pitchFamily="49" charset="-122"/>
                <a:ea typeface="楷体" panose="02010609060101010101" pitchFamily="49" charset="-122"/>
              </a:rPr>
              <a:t>2</a:t>
            </a:r>
            <a:r>
              <a:rPr lang="zh-CN" altLang="en-US" dirty="0">
                <a:latin typeface="楷体" panose="02010609060101010101" pitchFamily="49" charset="-122"/>
                <a:ea typeface="楷体" panose="02010609060101010101" pitchFamily="49" charset="-122"/>
              </a:rPr>
              <a:t>项、铜奖</a:t>
            </a:r>
            <a:r>
              <a:rPr lang="en-US" altLang="zh-CN" dirty="0">
                <a:latin typeface="楷体" panose="02010609060101010101" pitchFamily="49" charset="-122"/>
                <a:ea typeface="楷体" panose="02010609060101010101" pitchFamily="49" charset="-122"/>
              </a:rPr>
              <a:t>3</a:t>
            </a:r>
            <a:r>
              <a:rPr lang="zh-CN" altLang="en-US" dirty="0" smtClean="0">
                <a:latin typeface="楷体" panose="02010609060101010101" pitchFamily="49" charset="-122"/>
                <a:ea typeface="楷体" panose="02010609060101010101" pitchFamily="49" charset="-122"/>
              </a:rPr>
              <a:t>项；</a:t>
            </a:r>
            <a:r>
              <a:rPr lang="en-US" altLang="zh-CN" dirty="0">
                <a:latin typeface="楷体" panose="02010609060101010101" pitchFamily="49" charset="-122"/>
                <a:ea typeface="楷体" panose="02010609060101010101" pitchFamily="49" charset="-122"/>
              </a:rPr>
              <a:t>2020</a:t>
            </a:r>
            <a:r>
              <a:rPr lang="zh-CN" altLang="en-US" dirty="0">
                <a:latin typeface="楷体" panose="02010609060101010101" pitchFamily="49" charset="-122"/>
                <a:ea typeface="楷体" panose="02010609060101010101" pitchFamily="49" charset="-122"/>
              </a:rPr>
              <a:t>年：</a:t>
            </a:r>
            <a:r>
              <a:rPr lang="zh-CN" altLang="en-US" b="1" dirty="0" smtClean="0">
                <a:latin typeface="楷体" panose="02010609060101010101" pitchFamily="49" charset="-122"/>
                <a:ea typeface="楷体" panose="02010609060101010101" pitchFamily="49" charset="-122"/>
              </a:rPr>
              <a:t>总决赛金奖</a:t>
            </a:r>
            <a:r>
              <a:rPr lang="en-US" altLang="zh-CN" b="1" dirty="0" smtClean="0">
                <a:solidFill>
                  <a:srgbClr val="C00000"/>
                </a:solidFill>
                <a:latin typeface="楷体" panose="02010609060101010101" pitchFamily="49" charset="-122"/>
                <a:ea typeface="楷体" panose="02010609060101010101" pitchFamily="49" charset="-122"/>
              </a:rPr>
              <a:t>1</a:t>
            </a:r>
            <a:r>
              <a:rPr lang="zh-CN" altLang="en-US" b="1" dirty="0" smtClean="0">
                <a:latin typeface="楷体" panose="02010609060101010101" pitchFamily="49" charset="-122"/>
                <a:ea typeface="楷体" panose="02010609060101010101" pitchFamily="49" charset="-122"/>
              </a:rPr>
              <a:t>项</a:t>
            </a:r>
            <a:r>
              <a:rPr lang="zh-CN" altLang="en-US" dirty="0">
                <a:latin typeface="楷体" panose="02010609060101010101" pitchFamily="49" charset="-122"/>
                <a:ea typeface="楷体" panose="02010609060101010101" pitchFamily="49" charset="-122"/>
              </a:rPr>
              <a:t>、银奖</a:t>
            </a:r>
            <a:r>
              <a:rPr lang="en-US" altLang="zh-CN" b="1" dirty="0">
                <a:latin typeface="楷体" panose="02010609060101010101" pitchFamily="49" charset="-122"/>
                <a:ea typeface="楷体" panose="02010609060101010101" pitchFamily="49" charset="-122"/>
              </a:rPr>
              <a:t>2</a:t>
            </a:r>
            <a:r>
              <a:rPr lang="zh-CN" altLang="en-US" dirty="0">
                <a:latin typeface="楷体" panose="02010609060101010101" pitchFamily="49" charset="-122"/>
                <a:ea typeface="楷体" panose="02010609060101010101" pitchFamily="49" charset="-122"/>
              </a:rPr>
              <a:t>项、</a:t>
            </a:r>
            <a:r>
              <a:rPr lang="zh-CN" altLang="en-US" dirty="0" smtClean="0">
                <a:latin typeface="楷体" panose="02010609060101010101" pitchFamily="49" charset="-122"/>
                <a:ea typeface="楷体" panose="02010609060101010101" pitchFamily="49" charset="-122"/>
              </a:rPr>
              <a:t>铜奖</a:t>
            </a:r>
            <a:r>
              <a:rPr lang="en-US" altLang="zh-CN" dirty="0" smtClean="0">
                <a:latin typeface="楷体" panose="02010609060101010101" pitchFamily="49" charset="-122"/>
                <a:ea typeface="楷体" panose="02010609060101010101" pitchFamily="49" charset="-122"/>
              </a:rPr>
              <a:t>4</a:t>
            </a:r>
            <a:r>
              <a:rPr lang="zh-CN" altLang="en-US" dirty="0" smtClean="0">
                <a:latin typeface="楷体" panose="02010609060101010101" pitchFamily="49" charset="-122"/>
                <a:ea typeface="楷体" panose="02010609060101010101" pitchFamily="49" charset="-122"/>
              </a:rPr>
              <a:t>项</a:t>
            </a:r>
            <a:endParaRPr lang="zh-CN" altLang="en-US" dirty="0">
              <a:latin typeface="楷体" panose="02010609060101010101" pitchFamily="49" charset="-122"/>
              <a:ea typeface="楷体" panose="02010609060101010101" pitchFamily="49" charset="-122"/>
            </a:endParaRPr>
          </a:p>
          <a:p>
            <a:pPr>
              <a:lnSpc>
                <a:spcPts val="2800"/>
              </a:lnSpc>
            </a:pPr>
            <a:r>
              <a:rPr lang="en-US" altLang="zh-CN" dirty="0">
                <a:latin typeface="楷体" panose="02010609060101010101" pitchFamily="49" charset="-122"/>
                <a:ea typeface="楷体" panose="02010609060101010101" pitchFamily="49" charset="-122"/>
              </a:rPr>
              <a:t>2</a:t>
            </a:r>
            <a:r>
              <a:rPr lang="zh-CN" altLang="en-US" dirty="0" smtClean="0">
                <a:latin typeface="楷体" panose="02010609060101010101" pitchFamily="49" charset="-122"/>
                <a:ea typeface="楷体" panose="02010609060101010101" pitchFamily="49" charset="-122"/>
              </a:rPr>
              <a:t>、第</a:t>
            </a:r>
            <a:r>
              <a:rPr lang="zh-CN" altLang="zh-CN" dirty="0" smtClean="0">
                <a:latin typeface="楷体" panose="02010609060101010101" pitchFamily="49" charset="-122"/>
                <a:ea typeface="楷体" panose="02010609060101010101" pitchFamily="49" charset="-122"/>
              </a:rPr>
              <a:t>十六</a:t>
            </a:r>
            <a:r>
              <a:rPr lang="zh-CN" altLang="zh-CN" dirty="0">
                <a:latin typeface="楷体" panose="02010609060101010101" pitchFamily="49" charset="-122"/>
                <a:ea typeface="楷体" panose="02010609060101010101" pitchFamily="49" charset="-122"/>
              </a:rPr>
              <a:t>届“挑战杯”北航投全国大学生课外学术科技作品竞赛</a:t>
            </a:r>
            <a:r>
              <a:rPr lang="zh-CN" altLang="en-US" dirty="0">
                <a:latin typeface="楷体" panose="02010609060101010101" pitchFamily="49" charset="-122"/>
                <a:ea typeface="楷体" panose="02010609060101010101" pitchFamily="49" charset="-122"/>
              </a:rPr>
              <a:t>：</a:t>
            </a:r>
            <a:endParaRPr lang="en-US" altLang="zh-CN" dirty="0">
              <a:latin typeface="楷体" panose="02010609060101010101" pitchFamily="49" charset="-122"/>
              <a:ea typeface="楷体" panose="02010609060101010101" pitchFamily="49" charset="-122"/>
            </a:endParaRPr>
          </a:p>
          <a:p>
            <a:pPr>
              <a:lnSpc>
                <a:spcPts val="2800"/>
              </a:lnSpc>
            </a:pPr>
            <a:r>
              <a:rPr lang="en-US" altLang="zh-CN" dirty="0">
                <a:effectLst/>
                <a:ea typeface="等线" panose="02010600030101010101" charset="-122"/>
                <a:cs typeface="Times New Roman" panose="02020603050405020304" pitchFamily="18" charset="0"/>
              </a:rPr>
              <a:t>      </a:t>
            </a:r>
            <a:r>
              <a:rPr lang="en-US" altLang="zh-CN" b="1" dirty="0" smtClean="0">
                <a:latin typeface="楷体" panose="02010609060101010101" pitchFamily="49" charset="-122"/>
                <a:ea typeface="楷体" panose="02010609060101010101" pitchFamily="49" charset="-122"/>
              </a:rPr>
              <a:t> </a:t>
            </a:r>
            <a:r>
              <a:rPr lang="zh-CN" altLang="zh-CN" dirty="0" smtClean="0">
                <a:latin typeface="楷体" panose="02010609060101010101" pitchFamily="49" charset="-122"/>
                <a:ea typeface="楷体" panose="02010609060101010101" pitchFamily="49" charset="-122"/>
              </a:rPr>
              <a:t>全国</a:t>
            </a:r>
            <a:r>
              <a:rPr lang="zh-CN" altLang="zh-CN" b="1" dirty="0">
                <a:latin typeface="楷体" panose="02010609060101010101" pitchFamily="49" charset="-122"/>
                <a:ea typeface="楷体" panose="02010609060101010101" pitchFamily="49" charset="-122"/>
              </a:rPr>
              <a:t>一等奖</a:t>
            </a:r>
            <a:r>
              <a:rPr lang="en-US" altLang="zh-CN" b="1" dirty="0">
                <a:solidFill>
                  <a:srgbClr val="C00000"/>
                </a:solidFill>
                <a:latin typeface="楷体" panose="02010609060101010101" pitchFamily="49" charset="-122"/>
                <a:ea typeface="楷体" panose="02010609060101010101" pitchFamily="49" charset="-122"/>
              </a:rPr>
              <a:t>1</a:t>
            </a:r>
            <a:r>
              <a:rPr lang="zh-CN" altLang="zh-CN" b="1" dirty="0">
                <a:latin typeface="楷体" panose="02010609060101010101" pitchFamily="49" charset="-122"/>
                <a:ea typeface="楷体" panose="02010609060101010101" pitchFamily="49" charset="-122"/>
              </a:rPr>
              <a:t>项</a:t>
            </a:r>
            <a:r>
              <a:rPr lang="zh-CN" altLang="zh-CN" dirty="0">
                <a:latin typeface="楷体" panose="02010609060101010101" pitchFamily="49" charset="-122"/>
                <a:ea typeface="楷体" panose="02010609060101010101" pitchFamily="49" charset="-122"/>
              </a:rPr>
              <a:t>、二等奖</a:t>
            </a:r>
            <a:r>
              <a:rPr lang="en-US" altLang="zh-CN" b="1" dirty="0">
                <a:latin typeface="楷体" panose="02010609060101010101" pitchFamily="49" charset="-122"/>
                <a:ea typeface="楷体" panose="02010609060101010101" pitchFamily="49" charset="-122"/>
              </a:rPr>
              <a:t>2</a:t>
            </a:r>
            <a:r>
              <a:rPr lang="zh-CN" altLang="zh-CN" dirty="0">
                <a:latin typeface="楷体" panose="02010609060101010101" pitchFamily="49" charset="-122"/>
                <a:ea typeface="楷体" panose="02010609060101010101" pitchFamily="49" charset="-122"/>
              </a:rPr>
              <a:t>项、三等奖</a:t>
            </a:r>
            <a:r>
              <a:rPr lang="en-US" altLang="zh-CN" dirty="0">
                <a:latin typeface="楷体" panose="02010609060101010101" pitchFamily="49" charset="-122"/>
                <a:ea typeface="楷体" panose="02010609060101010101" pitchFamily="49" charset="-122"/>
              </a:rPr>
              <a:t>1</a:t>
            </a:r>
            <a:r>
              <a:rPr lang="zh-CN" altLang="zh-CN" dirty="0">
                <a:latin typeface="楷体" panose="02010609060101010101" pitchFamily="49" charset="-122"/>
                <a:ea typeface="楷体" panose="02010609060101010101" pitchFamily="49" charset="-122"/>
              </a:rPr>
              <a:t>项</a:t>
            </a:r>
            <a:endParaRPr lang="en-US" altLang="zh-CN" dirty="0">
              <a:latin typeface="楷体" panose="02010609060101010101" pitchFamily="49" charset="-122"/>
              <a:ea typeface="楷体" panose="02010609060101010101" pitchFamily="49" charset="-122"/>
            </a:endParaRPr>
          </a:p>
          <a:p>
            <a:pPr>
              <a:lnSpc>
                <a:spcPts val="2800"/>
              </a:lnSpc>
            </a:pPr>
            <a:r>
              <a:rPr lang="en-US" altLang="zh-CN" dirty="0">
                <a:latin typeface="楷体" panose="02010609060101010101" pitchFamily="49" charset="-122"/>
                <a:ea typeface="楷体" panose="02010609060101010101" pitchFamily="49" charset="-122"/>
              </a:rPr>
              <a:t>3</a:t>
            </a:r>
            <a:r>
              <a:rPr lang="zh-CN" altLang="en-US" dirty="0">
                <a:latin typeface="楷体" panose="02010609060101010101" pitchFamily="49" charset="-122"/>
                <a:ea typeface="楷体" panose="02010609060101010101" pitchFamily="49" charset="-122"/>
              </a:rPr>
              <a:t>、</a:t>
            </a:r>
            <a:r>
              <a:rPr lang="zh-CN" altLang="zh-CN" dirty="0">
                <a:latin typeface="楷体" panose="02010609060101010101" pitchFamily="49" charset="-122"/>
                <a:ea typeface="楷体" panose="02010609060101010101" pitchFamily="49" charset="-122"/>
              </a:rPr>
              <a:t>中国研究生电子设计竞赛</a:t>
            </a:r>
            <a:r>
              <a:rPr lang="zh-CN" altLang="en-US" dirty="0">
                <a:latin typeface="楷体" panose="02010609060101010101" pitchFamily="49" charset="-122"/>
                <a:ea typeface="楷体" panose="02010609060101010101" pitchFamily="49" charset="-122"/>
              </a:rPr>
              <a:t>：</a:t>
            </a:r>
            <a:endParaRPr lang="en-US" altLang="zh-CN" dirty="0">
              <a:latin typeface="楷体" panose="02010609060101010101" pitchFamily="49" charset="-122"/>
              <a:ea typeface="楷体" panose="02010609060101010101" pitchFamily="49" charset="-122"/>
            </a:endParaRPr>
          </a:p>
          <a:p>
            <a:pPr>
              <a:lnSpc>
                <a:spcPts val="2800"/>
              </a:lnSpc>
            </a:pPr>
            <a:r>
              <a:rPr lang="en-US" altLang="zh-CN" dirty="0">
                <a:latin typeface="楷体" panose="02010609060101010101" pitchFamily="49" charset="-122"/>
                <a:ea typeface="楷体" panose="02010609060101010101" pitchFamily="49" charset="-122"/>
              </a:rPr>
              <a:t>   </a:t>
            </a:r>
            <a:r>
              <a:rPr lang="zh-CN" altLang="en-US" dirty="0">
                <a:latin typeface="楷体" panose="02010609060101010101" pitchFamily="49" charset="-122"/>
                <a:ea typeface="楷体" panose="02010609060101010101" pitchFamily="49" charset="-122"/>
              </a:rPr>
              <a:t> </a:t>
            </a:r>
            <a:r>
              <a:rPr lang="en-US" altLang="zh-CN" dirty="0">
                <a:latin typeface="楷体" panose="02010609060101010101" pitchFamily="49" charset="-122"/>
                <a:ea typeface="楷体" panose="02010609060101010101" pitchFamily="49" charset="-122"/>
              </a:rPr>
              <a:t>2019</a:t>
            </a:r>
            <a:r>
              <a:rPr lang="zh-CN" altLang="en-US" dirty="0">
                <a:latin typeface="楷体" panose="02010609060101010101" pitchFamily="49" charset="-122"/>
                <a:ea typeface="楷体" panose="02010609060101010101" pitchFamily="49" charset="-122"/>
              </a:rPr>
              <a:t>年：</a:t>
            </a:r>
            <a:r>
              <a:rPr lang="zh-CN" altLang="zh-CN" dirty="0" smtClean="0">
                <a:latin typeface="楷体" panose="02010609060101010101" pitchFamily="49" charset="-122"/>
                <a:ea typeface="楷体" panose="02010609060101010101" pitchFamily="49" charset="-122"/>
              </a:rPr>
              <a:t>全国</a:t>
            </a:r>
            <a:r>
              <a:rPr lang="zh-CN" altLang="zh-CN" b="1" dirty="0">
                <a:latin typeface="楷体" panose="02010609060101010101" pitchFamily="49" charset="-122"/>
                <a:ea typeface="楷体" panose="02010609060101010101" pitchFamily="49" charset="-122"/>
              </a:rPr>
              <a:t>一等奖</a:t>
            </a:r>
            <a:r>
              <a:rPr lang="en-US" altLang="zh-CN" b="1" dirty="0">
                <a:solidFill>
                  <a:srgbClr val="C00000"/>
                </a:solidFill>
                <a:latin typeface="楷体" panose="02010609060101010101" pitchFamily="49" charset="-122"/>
                <a:ea typeface="楷体" panose="02010609060101010101" pitchFamily="49" charset="-122"/>
              </a:rPr>
              <a:t>5</a:t>
            </a:r>
            <a:r>
              <a:rPr lang="zh-CN" altLang="zh-CN" b="1" dirty="0">
                <a:latin typeface="楷体" panose="02010609060101010101" pitchFamily="49" charset="-122"/>
                <a:ea typeface="楷体" panose="02010609060101010101" pitchFamily="49" charset="-122"/>
              </a:rPr>
              <a:t>项</a:t>
            </a:r>
            <a:r>
              <a:rPr lang="zh-CN" altLang="zh-CN" dirty="0">
                <a:latin typeface="楷体" panose="02010609060101010101" pitchFamily="49" charset="-122"/>
                <a:ea typeface="楷体" panose="02010609060101010101" pitchFamily="49" charset="-122"/>
              </a:rPr>
              <a:t>、二等奖</a:t>
            </a:r>
            <a:r>
              <a:rPr lang="en-US" altLang="zh-CN" b="1" dirty="0">
                <a:latin typeface="楷体" panose="02010609060101010101" pitchFamily="49" charset="-122"/>
                <a:ea typeface="楷体" panose="02010609060101010101" pitchFamily="49" charset="-122"/>
              </a:rPr>
              <a:t>2</a:t>
            </a:r>
            <a:r>
              <a:rPr lang="zh-CN" altLang="zh-CN" dirty="0" smtClean="0">
                <a:latin typeface="楷体" panose="02010609060101010101" pitchFamily="49" charset="-122"/>
                <a:ea typeface="楷体" panose="02010609060101010101" pitchFamily="49" charset="-122"/>
              </a:rPr>
              <a:t>项</a:t>
            </a:r>
            <a:r>
              <a:rPr lang="zh-CN" altLang="en-US" dirty="0" smtClean="0">
                <a:latin typeface="楷体" panose="02010609060101010101" pitchFamily="49" charset="-122"/>
                <a:ea typeface="楷体" panose="02010609060101010101" pitchFamily="49" charset="-122"/>
              </a:rPr>
              <a:t>；</a:t>
            </a:r>
            <a:r>
              <a:rPr lang="en-US" altLang="zh-CN" dirty="0">
                <a:latin typeface="楷体" panose="02010609060101010101" pitchFamily="49" charset="-122"/>
                <a:ea typeface="楷体" panose="02010609060101010101" pitchFamily="49" charset="-122"/>
              </a:rPr>
              <a:t>2020</a:t>
            </a:r>
            <a:r>
              <a:rPr lang="zh-CN" altLang="en-US" dirty="0">
                <a:latin typeface="楷体" panose="02010609060101010101" pitchFamily="49" charset="-122"/>
                <a:ea typeface="楷体" panose="02010609060101010101" pitchFamily="49" charset="-122"/>
              </a:rPr>
              <a:t>年：</a:t>
            </a:r>
            <a:r>
              <a:rPr lang="zh-CN" altLang="zh-CN" dirty="0">
                <a:latin typeface="楷体" panose="02010609060101010101" pitchFamily="49" charset="-122"/>
                <a:ea typeface="楷体" panose="02010609060101010101" pitchFamily="49" charset="-122"/>
              </a:rPr>
              <a:t>技术</a:t>
            </a:r>
            <a:r>
              <a:rPr lang="zh-CN" altLang="zh-CN" dirty="0" smtClean="0">
                <a:latin typeface="楷体" panose="02010609060101010101" pitchFamily="49" charset="-122"/>
                <a:ea typeface="楷体" panose="02010609060101010101" pitchFamily="49" charset="-122"/>
              </a:rPr>
              <a:t>类</a:t>
            </a:r>
            <a:r>
              <a:rPr lang="zh-CN" altLang="en-US" dirty="0">
                <a:latin typeface="楷体" panose="02010609060101010101" pitchFamily="49" charset="-122"/>
                <a:ea typeface="楷体" panose="02010609060101010101" pitchFamily="49" charset="-122"/>
              </a:rPr>
              <a:t>全国</a:t>
            </a:r>
            <a:r>
              <a:rPr lang="zh-CN" altLang="zh-CN" dirty="0" smtClean="0">
                <a:latin typeface="楷体" panose="02010609060101010101" pitchFamily="49" charset="-122"/>
                <a:ea typeface="楷体" panose="02010609060101010101" pitchFamily="49" charset="-122"/>
              </a:rPr>
              <a:t>一等奖</a:t>
            </a:r>
            <a:r>
              <a:rPr lang="en-US" altLang="zh-CN" dirty="0">
                <a:latin typeface="楷体" panose="02010609060101010101" pitchFamily="49" charset="-122"/>
                <a:ea typeface="楷体" panose="02010609060101010101" pitchFamily="49" charset="-122"/>
              </a:rPr>
              <a:t>2</a:t>
            </a:r>
            <a:r>
              <a:rPr lang="zh-CN" altLang="zh-CN" dirty="0">
                <a:latin typeface="楷体" panose="02010609060101010101" pitchFamily="49" charset="-122"/>
                <a:ea typeface="楷体" panose="02010609060101010101" pitchFamily="49" charset="-122"/>
              </a:rPr>
              <a:t>项、二等奖</a:t>
            </a:r>
            <a:r>
              <a:rPr lang="en-US" altLang="zh-CN" dirty="0">
                <a:latin typeface="楷体" panose="02010609060101010101" pitchFamily="49" charset="-122"/>
                <a:ea typeface="楷体" panose="02010609060101010101" pitchFamily="49" charset="-122"/>
              </a:rPr>
              <a:t>2</a:t>
            </a:r>
            <a:r>
              <a:rPr lang="zh-CN" altLang="zh-CN" dirty="0">
                <a:latin typeface="楷体" panose="02010609060101010101" pitchFamily="49" charset="-122"/>
                <a:ea typeface="楷体" panose="02010609060101010101" pitchFamily="49" charset="-122"/>
              </a:rPr>
              <a:t>项、三等奖</a:t>
            </a:r>
            <a:r>
              <a:rPr lang="en-US" altLang="zh-CN" dirty="0">
                <a:latin typeface="楷体" panose="02010609060101010101" pitchFamily="49" charset="-122"/>
                <a:ea typeface="楷体" panose="02010609060101010101" pitchFamily="49" charset="-122"/>
              </a:rPr>
              <a:t>2</a:t>
            </a:r>
            <a:r>
              <a:rPr lang="zh-CN" altLang="zh-CN" dirty="0">
                <a:latin typeface="楷体" panose="02010609060101010101" pitchFamily="49" charset="-122"/>
                <a:ea typeface="楷体" panose="02010609060101010101" pitchFamily="49" charset="-122"/>
              </a:rPr>
              <a:t>项</a:t>
            </a:r>
            <a:r>
              <a:rPr lang="zh-CN" altLang="zh-CN" dirty="0" smtClean="0">
                <a:latin typeface="楷体" panose="02010609060101010101" pitchFamily="49" charset="-122"/>
                <a:ea typeface="楷体" panose="02010609060101010101" pitchFamily="49" charset="-122"/>
              </a:rPr>
              <a:t>，华</a:t>
            </a:r>
            <a:r>
              <a:rPr lang="zh-CN" altLang="zh-CN" dirty="0">
                <a:latin typeface="楷体" panose="02010609060101010101" pitchFamily="49" charset="-122"/>
                <a:ea typeface="楷体" panose="02010609060101010101" pitchFamily="49" charset="-122"/>
              </a:rPr>
              <a:t>为专项</a:t>
            </a:r>
            <a:r>
              <a:rPr lang="zh-CN" altLang="zh-CN" dirty="0" smtClean="0">
                <a:latin typeface="楷体" panose="02010609060101010101" pitchFamily="49" charset="-122"/>
                <a:ea typeface="楷体" panose="02010609060101010101" pitchFamily="49" charset="-122"/>
              </a:rPr>
              <a:t>特等</a:t>
            </a:r>
            <a:endParaRPr lang="en-US" altLang="zh-CN" dirty="0" smtClean="0">
              <a:latin typeface="楷体" panose="02010609060101010101" pitchFamily="49" charset="-122"/>
              <a:ea typeface="楷体" panose="02010609060101010101" pitchFamily="49" charset="-122"/>
            </a:endParaRPr>
          </a:p>
          <a:p>
            <a:pPr>
              <a:lnSpc>
                <a:spcPts val="2800"/>
              </a:lnSpc>
            </a:pPr>
            <a:r>
              <a:rPr lang="en-US" altLang="zh-CN" dirty="0">
                <a:latin typeface="楷体" panose="02010609060101010101" pitchFamily="49" charset="-122"/>
                <a:ea typeface="楷体" panose="02010609060101010101" pitchFamily="49" charset="-122"/>
              </a:rPr>
              <a:t> </a:t>
            </a:r>
            <a:r>
              <a:rPr lang="en-US" altLang="zh-CN" dirty="0" smtClean="0">
                <a:latin typeface="楷体" panose="02010609060101010101" pitchFamily="49" charset="-122"/>
                <a:ea typeface="楷体" panose="02010609060101010101" pitchFamily="49" charset="-122"/>
              </a:rPr>
              <a:t>   </a:t>
            </a:r>
            <a:r>
              <a:rPr lang="zh-CN" altLang="zh-CN" dirty="0" smtClean="0">
                <a:latin typeface="楷体" panose="02010609060101010101" pitchFamily="49" charset="-122"/>
                <a:ea typeface="楷体" panose="02010609060101010101" pitchFamily="49" charset="-122"/>
              </a:rPr>
              <a:t>奖</a:t>
            </a:r>
            <a:r>
              <a:rPr lang="zh-CN" altLang="zh-CN" dirty="0">
                <a:latin typeface="楷体" panose="02010609060101010101" pitchFamily="49" charset="-122"/>
                <a:ea typeface="楷体" panose="02010609060101010101" pitchFamily="49" charset="-122"/>
              </a:rPr>
              <a:t>亚军</a:t>
            </a:r>
            <a:r>
              <a:rPr lang="en-US" altLang="zh-CN" dirty="0">
                <a:latin typeface="楷体" panose="02010609060101010101" pitchFamily="49" charset="-122"/>
                <a:ea typeface="楷体" panose="02010609060101010101" pitchFamily="49" charset="-122"/>
              </a:rPr>
              <a:t>1</a:t>
            </a:r>
            <a:r>
              <a:rPr lang="zh-CN" altLang="zh-CN" dirty="0">
                <a:latin typeface="楷体" panose="02010609060101010101" pitchFamily="49" charset="-122"/>
                <a:ea typeface="楷体" panose="02010609060101010101" pitchFamily="49" charset="-122"/>
              </a:rPr>
              <a:t>项、二等奖</a:t>
            </a:r>
            <a:r>
              <a:rPr lang="en-US" altLang="zh-CN" dirty="0">
                <a:latin typeface="楷体" panose="02010609060101010101" pitchFamily="49" charset="-122"/>
                <a:ea typeface="楷体" panose="02010609060101010101" pitchFamily="49" charset="-122"/>
              </a:rPr>
              <a:t>1</a:t>
            </a:r>
            <a:r>
              <a:rPr lang="zh-CN" altLang="zh-CN" dirty="0">
                <a:latin typeface="楷体" panose="02010609060101010101" pitchFamily="49" charset="-122"/>
                <a:ea typeface="楷体" panose="02010609060101010101" pitchFamily="49" charset="-122"/>
              </a:rPr>
              <a:t>项，商业计划书专项赛一等奖</a:t>
            </a:r>
            <a:r>
              <a:rPr lang="en-US" altLang="zh-CN" dirty="0">
                <a:latin typeface="楷体" panose="02010609060101010101" pitchFamily="49" charset="-122"/>
                <a:ea typeface="楷体" panose="02010609060101010101" pitchFamily="49" charset="-122"/>
              </a:rPr>
              <a:t>1</a:t>
            </a:r>
            <a:r>
              <a:rPr lang="zh-CN" altLang="zh-CN" dirty="0">
                <a:latin typeface="楷体" panose="02010609060101010101" pitchFamily="49" charset="-122"/>
                <a:ea typeface="楷体" panose="02010609060101010101" pitchFamily="49" charset="-122"/>
              </a:rPr>
              <a:t>项、三等奖</a:t>
            </a:r>
            <a:r>
              <a:rPr lang="en-US" altLang="zh-CN" dirty="0">
                <a:latin typeface="楷体" panose="02010609060101010101" pitchFamily="49" charset="-122"/>
                <a:ea typeface="楷体" panose="02010609060101010101" pitchFamily="49" charset="-122"/>
              </a:rPr>
              <a:t>1</a:t>
            </a:r>
            <a:r>
              <a:rPr lang="zh-CN" altLang="zh-CN" dirty="0">
                <a:latin typeface="楷体" panose="02010609060101010101" pitchFamily="49" charset="-122"/>
                <a:ea typeface="楷体" panose="02010609060101010101" pitchFamily="49" charset="-122"/>
              </a:rPr>
              <a:t>项</a:t>
            </a:r>
            <a:r>
              <a:rPr lang="zh-CN" altLang="zh-CN" dirty="0" smtClean="0">
                <a:latin typeface="楷体" panose="02010609060101010101" pitchFamily="49" charset="-122"/>
                <a:ea typeface="楷体" panose="02010609060101010101" pitchFamily="49" charset="-122"/>
              </a:rPr>
              <a:t>（</a:t>
            </a:r>
            <a:r>
              <a:rPr lang="zh-CN" altLang="zh-CN" dirty="0">
                <a:latin typeface="楷体" panose="02010609060101010101" pitchFamily="49" charset="-122"/>
                <a:ea typeface="楷体" panose="02010609060101010101" pitchFamily="49" charset="-122"/>
              </a:rPr>
              <a:t>一等奖获奖总数</a:t>
            </a:r>
            <a:r>
              <a:rPr lang="zh-CN" altLang="zh-CN" dirty="0" smtClean="0">
                <a:latin typeface="楷体" panose="02010609060101010101" pitchFamily="49" charset="-122"/>
                <a:ea typeface="楷体" panose="02010609060101010101" pitchFamily="49" charset="-122"/>
              </a:rPr>
              <a:t>连续</a:t>
            </a:r>
            <a:r>
              <a:rPr lang="zh-CN" altLang="en-US" dirty="0" smtClean="0">
                <a:latin typeface="楷体" panose="02010609060101010101" pitchFamily="49" charset="-122"/>
                <a:ea typeface="楷体" panose="02010609060101010101" pitchFamily="49" charset="-122"/>
              </a:rPr>
              <a:t>多</a:t>
            </a:r>
            <a:r>
              <a:rPr lang="zh-CN" altLang="zh-CN" dirty="0" smtClean="0">
                <a:latin typeface="楷体" panose="02010609060101010101" pitchFamily="49" charset="-122"/>
                <a:ea typeface="楷体" panose="02010609060101010101" pitchFamily="49" charset="-122"/>
              </a:rPr>
              <a:t>年居</a:t>
            </a:r>
            <a:r>
              <a:rPr lang="zh-CN" altLang="en-US" dirty="0" smtClean="0">
                <a:latin typeface="楷体" panose="02010609060101010101" pitchFamily="49" charset="-122"/>
                <a:ea typeface="楷体" panose="02010609060101010101" pitchFamily="49" charset="-122"/>
              </a:rPr>
              <a:t>国内前列</a:t>
            </a:r>
            <a:r>
              <a:rPr lang="zh-CN" altLang="zh-CN" dirty="0" smtClean="0">
                <a:latin typeface="楷体" panose="02010609060101010101" pitchFamily="49" charset="-122"/>
                <a:ea typeface="楷体" panose="02010609060101010101" pitchFamily="49" charset="-122"/>
              </a:rPr>
              <a:t>）</a:t>
            </a:r>
            <a:endParaRPr lang="en-US" altLang="zh-CN" dirty="0">
              <a:latin typeface="楷体" panose="02010609060101010101" pitchFamily="49" charset="-122"/>
              <a:ea typeface="楷体" panose="02010609060101010101" pitchFamily="49" charset="-122"/>
            </a:endParaRPr>
          </a:p>
          <a:p>
            <a:pPr>
              <a:lnSpc>
                <a:spcPts val="2800"/>
              </a:lnSpc>
            </a:pPr>
            <a:r>
              <a:rPr lang="en-US" altLang="zh-CN" dirty="0">
                <a:latin typeface="楷体" panose="02010609060101010101" pitchFamily="49" charset="-122"/>
                <a:ea typeface="楷体" panose="02010609060101010101" pitchFamily="49" charset="-122"/>
              </a:rPr>
              <a:t>4</a:t>
            </a:r>
            <a:r>
              <a:rPr lang="zh-CN" altLang="en-US" dirty="0" smtClean="0">
                <a:latin typeface="楷体" panose="02010609060101010101" pitchFamily="49" charset="-122"/>
                <a:ea typeface="楷体" panose="02010609060101010101" pitchFamily="49" charset="-122"/>
              </a:rPr>
              <a:t>、第二、三届</a:t>
            </a:r>
            <a:r>
              <a:rPr lang="zh-CN" altLang="zh-CN" dirty="0" smtClean="0">
                <a:latin typeface="楷体" panose="02010609060101010101" pitchFamily="49" charset="-122"/>
                <a:ea typeface="楷体" panose="02010609060101010101" pitchFamily="49" charset="-122"/>
              </a:rPr>
              <a:t>中国</a:t>
            </a:r>
            <a:r>
              <a:rPr lang="zh-CN" altLang="zh-CN" dirty="0">
                <a:latin typeface="楷体" panose="02010609060101010101" pitchFamily="49" charset="-122"/>
                <a:ea typeface="楷体" panose="02010609060101010101" pitchFamily="49" charset="-122"/>
              </a:rPr>
              <a:t>研究生创“芯”大赛</a:t>
            </a:r>
            <a:r>
              <a:rPr lang="zh-CN" altLang="en-US" dirty="0">
                <a:latin typeface="楷体" panose="02010609060101010101" pitchFamily="49" charset="-122"/>
                <a:ea typeface="楷体" panose="02010609060101010101" pitchFamily="49" charset="-122"/>
              </a:rPr>
              <a:t>：</a:t>
            </a:r>
            <a:endParaRPr lang="en-US" altLang="zh-CN" dirty="0">
              <a:latin typeface="楷体" panose="02010609060101010101" pitchFamily="49" charset="-122"/>
              <a:ea typeface="楷体" panose="02010609060101010101" pitchFamily="49" charset="-122"/>
            </a:endParaRPr>
          </a:p>
          <a:p>
            <a:pPr>
              <a:lnSpc>
                <a:spcPts val="2800"/>
              </a:lnSpc>
            </a:pPr>
            <a:r>
              <a:rPr lang="en-US" altLang="zh-CN" dirty="0">
                <a:latin typeface="楷体" panose="02010609060101010101" pitchFamily="49" charset="-122"/>
                <a:ea typeface="楷体" panose="02010609060101010101" pitchFamily="49" charset="-122"/>
              </a:rPr>
              <a:t>   2019</a:t>
            </a:r>
            <a:r>
              <a:rPr lang="zh-CN" altLang="en-US" dirty="0">
                <a:latin typeface="楷体" panose="02010609060101010101" pitchFamily="49" charset="-122"/>
                <a:ea typeface="楷体" panose="02010609060101010101" pitchFamily="49" charset="-122"/>
              </a:rPr>
              <a:t>年：</a:t>
            </a:r>
            <a:r>
              <a:rPr lang="zh-CN" altLang="zh-CN" dirty="0" smtClean="0">
                <a:latin typeface="楷体" panose="02010609060101010101" pitchFamily="49" charset="-122"/>
                <a:ea typeface="楷体" panose="02010609060101010101" pitchFamily="49" charset="-122"/>
              </a:rPr>
              <a:t>全国</a:t>
            </a:r>
            <a:r>
              <a:rPr lang="zh-CN" altLang="en-US" b="1" dirty="0">
                <a:latin typeface="楷体" panose="02010609060101010101" pitchFamily="49" charset="-122"/>
                <a:ea typeface="楷体" panose="02010609060101010101" pitchFamily="49" charset="-122"/>
              </a:rPr>
              <a:t>一等奖</a:t>
            </a:r>
            <a:r>
              <a:rPr lang="en-US" altLang="zh-CN" b="1" dirty="0">
                <a:solidFill>
                  <a:srgbClr val="C00000"/>
                </a:solidFill>
                <a:latin typeface="楷体" panose="02010609060101010101" pitchFamily="49" charset="-122"/>
                <a:ea typeface="楷体" panose="02010609060101010101" pitchFamily="49" charset="-122"/>
              </a:rPr>
              <a:t>1</a:t>
            </a:r>
            <a:r>
              <a:rPr lang="zh-CN" altLang="zh-CN" b="1" dirty="0">
                <a:latin typeface="楷体" panose="02010609060101010101" pitchFamily="49" charset="-122"/>
                <a:ea typeface="楷体" panose="02010609060101010101" pitchFamily="49" charset="-122"/>
              </a:rPr>
              <a:t>项</a:t>
            </a:r>
            <a:r>
              <a:rPr lang="zh-CN" altLang="zh-CN" dirty="0">
                <a:latin typeface="楷体" panose="02010609060101010101" pitchFamily="49" charset="-122"/>
                <a:ea typeface="楷体" panose="02010609060101010101" pitchFamily="49" charset="-122"/>
              </a:rPr>
              <a:t>、二等奖</a:t>
            </a:r>
            <a:r>
              <a:rPr lang="en-US" altLang="zh-CN" b="1" dirty="0">
                <a:latin typeface="楷体" panose="02010609060101010101" pitchFamily="49" charset="-122"/>
                <a:ea typeface="楷体" panose="02010609060101010101" pitchFamily="49" charset="-122"/>
              </a:rPr>
              <a:t>2</a:t>
            </a:r>
            <a:r>
              <a:rPr lang="zh-CN" altLang="zh-CN" dirty="0">
                <a:latin typeface="楷体" panose="02010609060101010101" pitchFamily="49" charset="-122"/>
                <a:ea typeface="楷体" panose="02010609060101010101" pitchFamily="49" charset="-122"/>
              </a:rPr>
              <a:t>项、三等奖</a:t>
            </a:r>
            <a:r>
              <a:rPr lang="en-US" altLang="zh-CN" dirty="0">
                <a:latin typeface="楷体" panose="02010609060101010101" pitchFamily="49" charset="-122"/>
                <a:ea typeface="楷体" panose="02010609060101010101" pitchFamily="49" charset="-122"/>
              </a:rPr>
              <a:t>3</a:t>
            </a:r>
            <a:r>
              <a:rPr lang="zh-CN" altLang="zh-CN" dirty="0" smtClean="0">
                <a:latin typeface="楷体" panose="02010609060101010101" pitchFamily="49" charset="-122"/>
                <a:ea typeface="楷体" panose="02010609060101010101" pitchFamily="49" charset="-122"/>
              </a:rPr>
              <a:t>项</a:t>
            </a:r>
            <a:r>
              <a:rPr lang="zh-CN" altLang="en-US" dirty="0" smtClean="0">
                <a:latin typeface="楷体" panose="02010609060101010101" pitchFamily="49" charset="-122"/>
                <a:ea typeface="楷体" panose="02010609060101010101" pitchFamily="49" charset="-122"/>
              </a:rPr>
              <a:t>；</a:t>
            </a:r>
            <a:r>
              <a:rPr lang="en-US" altLang="zh-CN" dirty="0">
                <a:latin typeface="楷体" panose="02010609060101010101" pitchFamily="49" charset="-122"/>
                <a:ea typeface="楷体" panose="02010609060101010101" pitchFamily="49" charset="-122"/>
              </a:rPr>
              <a:t>2020</a:t>
            </a:r>
            <a:r>
              <a:rPr lang="zh-CN" altLang="en-US" dirty="0">
                <a:latin typeface="楷体" panose="02010609060101010101" pitchFamily="49" charset="-122"/>
                <a:ea typeface="楷体" panose="02010609060101010101" pitchFamily="49" charset="-122"/>
              </a:rPr>
              <a:t>年：</a:t>
            </a:r>
            <a:r>
              <a:rPr lang="zh-CN" altLang="zh-CN" dirty="0">
                <a:latin typeface="楷体" panose="02010609060101010101" pitchFamily="49" charset="-122"/>
                <a:ea typeface="楷体" panose="02010609060101010101" pitchFamily="49" charset="-122"/>
              </a:rPr>
              <a:t>全国</a:t>
            </a:r>
            <a:r>
              <a:rPr lang="zh-CN" altLang="en-US" b="1" dirty="0">
                <a:latin typeface="楷体" panose="02010609060101010101" pitchFamily="49" charset="-122"/>
                <a:ea typeface="楷体" panose="02010609060101010101" pitchFamily="49" charset="-122"/>
              </a:rPr>
              <a:t>一等奖</a:t>
            </a:r>
            <a:r>
              <a:rPr lang="en-US" altLang="zh-CN" b="1" dirty="0">
                <a:solidFill>
                  <a:srgbClr val="C00000"/>
                </a:solidFill>
                <a:latin typeface="楷体" panose="02010609060101010101" pitchFamily="49" charset="-122"/>
                <a:ea typeface="楷体" panose="02010609060101010101" pitchFamily="49" charset="-122"/>
              </a:rPr>
              <a:t>1</a:t>
            </a:r>
            <a:r>
              <a:rPr lang="zh-CN" altLang="zh-CN" b="1" dirty="0">
                <a:latin typeface="楷体" panose="02010609060101010101" pitchFamily="49" charset="-122"/>
                <a:ea typeface="楷体" panose="02010609060101010101" pitchFamily="49" charset="-122"/>
              </a:rPr>
              <a:t>项</a:t>
            </a:r>
            <a:r>
              <a:rPr lang="zh-CN" altLang="zh-CN" dirty="0">
                <a:latin typeface="楷体" panose="02010609060101010101" pitchFamily="49" charset="-122"/>
                <a:ea typeface="楷体" panose="02010609060101010101" pitchFamily="49" charset="-122"/>
              </a:rPr>
              <a:t>、二等奖</a:t>
            </a:r>
            <a:r>
              <a:rPr lang="en-US" altLang="zh-CN" b="1" dirty="0">
                <a:latin typeface="楷体" panose="02010609060101010101" pitchFamily="49" charset="-122"/>
                <a:ea typeface="楷体" panose="02010609060101010101" pitchFamily="49" charset="-122"/>
              </a:rPr>
              <a:t>2</a:t>
            </a:r>
            <a:r>
              <a:rPr lang="zh-CN" altLang="zh-CN" dirty="0">
                <a:latin typeface="楷体" panose="02010609060101010101" pitchFamily="49" charset="-122"/>
                <a:ea typeface="楷体" panose="02010609060101010101" pitchFamily="49" charset="-122"/>
              </a:rPr>
              <a:t>项、三等奖</a:t>
            </a:r>
            <a:r>
              <a:rPr lang="en-US" altLang="zh-CN" dirty="0">
                <a:latin typeface="楷体" panose="02010609060101010101" pitchFamily="49" charset="-122"/>
                <a:ea typeface="楷体" panose="02010609060101010101" pitchFamily="49" charset="-122"/>
              </a:rPr>
              <a:t>3</a:t>
            </a:r>
            <a:r>
              <a:rPr lang="zh-CN" altLang="zh-CN" dirty="0">
                <a:latin typeface="楷体" panose="02010609060101010101" pitchFamily="49" charset="-122"/>
                <a:ea typeface="楷体" panose="02010609060101010101" pitchFamily="49" charset="-122"/>
              </a:rPr>
              <a:t>项</a:t>
            </a:r>
            <a:endParaRPr lang="en-US" altLang="zh-CN" dirty="0">
              <a:latin typeface="楷体" panose="02010609060101010101" pitchFamily="49" charset="-122"/>
              <a:ea typeface="楷体" panose="02010609060101010101" pitchFamily="49" charset="-122"/>
            </a:endParaRPr>
          </a:p>
          <a:p>
            <a:pPr>
              <a:lnSpc>
                <a:spcPts val="2800"/>
              </a:lnSpc>
            </a:pPr>
            <a:r>
              <a:rPr lang="en-US" altLang="zh-CN" dirty="0">
                <a:latin typeface="楷体" panose="02010609060101010101" pitchFamily="49" charset="-122"/>
                <a:ea typeface="楷体" panose="02010609060101010101" pitchFamily="49" charset="-122"/>
              </a:rPr>
              <a:t>5</a:t>
            </a:r>
            <a:r>
              <a:rPr lang="zh-CN" altLang="en-US" dirty="0">
                <a:latin typeface="楷体" panose="02010609060101010101" pitchFamily="49" charset="-122"/>
                <a:ea typeface="楷体" panose="02010609060101010101" pitchFamily="49" charset="-122"/>
              </a:rPr>
              <a:t>、</a:t>
            </a:r>
            <a:r>
              <a:rPr lang="zh-CN" altLang="zh-CN" dirty="0">
                <a:latin typeface="楷体" panose="02010609060101010101" pitchFamily="49" charset="-122"/>
                <a:ea typeface="楷体" panose="02010609060101010101" pitchFamily="49" charset="-122"/>
              </a:rPr>
              <a:t>中国研究生</a:t>
            </a:r>
            <a:r>
              <a:rPr lang="zh-CN" altLang="en-US" dirty="0">
                <a:latin typeface="楷体" panose="02010609060101010101" pitchFamily="49" charset="-122"/>
                <a:ea typeface="楷体" panose="02010609060101010101" pitchFamily="49" charset="-122"/>
              </a:rPr>
              <a:t>数学建模</a:t>
            </a:r>
            <a:r>
              <a:rPr lang="zh-CN" altLang="zh-CN" dirty="0">
                <a:latin typeface="楷体" panose="02010609060101010101" pitchFamily="49" charset="-122"/>
                <a:ea typeface="楷体" panose="02010609060101010101" pitchFamily="49" charset="-122"/>
              </a:rPr>
              <a:t>竞赛</a:t>
            </a:r>
            <a:r>
              <a:rPr lang="zh-CN" altLang="en-US" dirty="0">
                <a:latin typeface="楷体" panose="02010609060101010101" pitchFamily="49" charset="-122"/>
                <a:ea typeface="楷体" panose="02010609060101010101" pitchFamily="49" charset="-122"/>
              </a:rPr>
              <a:t>：</a:t>
            </a:r>
            <a:endParaRPr lang="en-US" altLang="zh-CN" dirty="0">
              <a:latin typeface="楷体" panose="02010609060101010101" pitchFamily="49" charset="-122"/>
              <a:ea typeface="楷体" panose="02010609060101010101" pitchFamily="49" charset="-122"/>
            </a:endParaRPr>
          </a:p>
          <a:p>
            <a:pPr>
              <a:lnSpc>
                <a:spcPts val="2800"/>
              </a:lnSpc>
            </a:pPr>
            <a:r>
              <a:rPr lang="en-US" altLang="zh-CN" dirty="0">
                <a:latin typeface="楷体" panose="02010609060101010101" pitchFamily="49" charset="-122"/>
                <a:ea typeface="楷体" panose="02010609060101010101" pitchFamily="49" charset="-122"/>
              </a:rPr>
              <a:t>   </a:t>
            </a:r>
            <a:r>
              <a:rPr lang="en-US" altLang="zh-CN" dirty="0" smtClean="0">
                <a:latin typeface="楷体" panose="02010609060101010101" pitchFamily="49" charset="-122"/>
                <a:ea typeface="楷体" panose="02010609060101010101" pitchFamily="49" charset="-122"/>
              </a:rPr>
              <a:t>2019</a:t>
            </a:r>
            <a:r>
              <a:rPr lang="zh-CN" altLang="en-US" dirty="0" smtClean="0">
                <a:latin typeface="楷体" panose="02010609060101010101" pitchFamily="49" charset="-122"/>
                <a:ea typeface="楷体" panose="02010609060101010101" pitchFamily="49" charset="-122"/>
              </a:rPr>
              <a:t>年：</a:t>
            </a:r>
            <a:r>
              <a:rPr lang="zh-CN" altLang="zh-CN" dirty="0" smtClean="0">
                <a:latin typeface="楷体" panose="02010609060101010101" pitchFamily="49" charset="-122"/>
                <a:ea typeface="楷体" panose="02010609060101010101" pitchFamily="49" charset="-122"/>
              </a:rPr>
              <a:t>全国</a:t>
            </a:r>
            <a:r>
              <a:rPr lang="zh-CN" altLang="zh-CN" b="1" dirty="0">
                <a:latin typeface="楷体" panose="02010609060101010101" pitchFamily="49" charset="-122"/>
                <a:ea typeface="楷体" panose="02010609060101010101" pitchFamily="49" charset="-122"/>
              </a:rPr>
              <a:t>一等奖</a:t>
            </a:r>
            <a:r>
              <a:rPr lang="en-US" altLang="zh-CN" b="1" dirty="0">
                <a:solidFill>
                  <a:srgbClr val="C00000"/>
                </a:solidFill>
                <a:latin typeface="楷体" panose="02010609060101010101" pitchFamily="49" charset="-122"/>
                <a:ea typeface="楷体" panose="02010609060101010101" pitchFamily="49" charset="-122"/>
              </a:rPr>
              <a:t>3</a:t>
            </a:r>
            <a:r>
              <a:rPr lang="zh-CN" altLang="zh-CN" dirty="0">
                <a:latin typeface="楷体" panose="02010609060101010101" pitchFamily="49" charset="-122"/>
                <a:ea typeface="楷体" panose="02010609060101010101" pitchFamily="49" charset="-122"/>
              </a:rPr>
              <a:t>项、二等奖</a:t>
            </a:r>
            <a:r>
              <a:rPr lang="en-US" altLang="zh-CN" b="1" dirty="0">
                <a:latin typeface="楷体" panose="02010609060101010101" pitchFamily="49" charset="-122"/>
                <a:ea typeface="楷体" panose="02010609060101010101" pitchFamily="49" charset="-122"/>
              </a:rPr>
              <a:t>38</a:t>
            </a:r>
            <a:r>
              <a:rPr lang="zh-CN" altLang="zh-CN" dirty="0">
                <a:latin typeface="楷体" panose="02010609060101010101" pitchFamily="49" charset="-122"/>
                <a:ea typeface="楷体" panose="02010609060101010101" pitchFamily="49" charset="-122"/>
              </a:rPr>
              <a:t>项（全国第八</a:t>
            </a:r>
            <a:r>
              <a:rPr lang="zh-CN" altLang="zh-CN" dirty="0" smtClean="0">
                <a:latin typeface="楷体" panose="02010609060101010101" pitchFamily="49" charset="-122"/>
                <a:ea typeface="楷体" panose="02010609060101010101" pitchFamily="49" charset="-122"/>
              </a:rPr>
              <a:t>）</a:t>
            </a:r>
            <a:r>
              <a:rPr lang="zh-CN" altLang="en-US" dirty="0" smtClean="0">
                <a:latin typeface="楷体" panose="02010609060101010101" pitchFamily="49" charset="-122"/>
                <a:ea typeface="楷体" panose="02010609060101010101" pitchFamily="49" charset="-122"/>
              </a:rPr>
              <a:t>；</a:t>
            </a:r>
            <a:r>
              <a:rPr lang="en-US" altLang="zh-CN" dirty="0">
                <a:latin typeface="楷体" panose="02010609060101010101" pitchFamily="49" charset="-122"/>
                <a:ea typeface="楷体" panose="02010609060101010101" pitchFamily="49" charset="-122"/>
              </a:rPr>
              <a:t> </a:t>
            </a:r>
            <a:r>
              <a:rPr lang="en-US" altLang="zh-CN" dirty="0" smtClean="0">
                <a:latin typeface="楷体" panose="02010609060101010101" pitchFamily="49" charset="-122"/>
                <a:ea typeface="楷体" panose="02010609060101010101" pitchFamily="49" charset="-122"/>
              </a:rPr>
              <a:t>2020</a:t>
            </a:r>
            <a:r>
              <a:rPr lang="zh-CN" altLang="en-US" dirty="0" smtClean="0">
                <a:latin typeface="楷体" panose="02010609060101010101" pitchFamily="49" charset="-122"/>
                <a:ea typeface="楷体" panose="02010609060101010101" pitchFamily="49" charset="-122"/>
              </a:rPr>
              <a:t>年</a:t>
            </a:r>
            <a:r>
              <a:rPr lang="zh-CN" altLang="en-US" dirty="0">
                <a:latin typeface="楷体" panose="02010609060101010101" pitchFamily="49" charset="-122"/>
                <a:ea typeface="楷体" panose="02010609060101010101" pitchFamily="49" charset="-122"/>
              </a:rPr>
              <a:t>：</a:t>
            </a:r>
            <a:r>
              <a:rPr lang="zh-CN" altLang="zh-CN" dirty="0">
                <a:latin typeface="楷体" panose="02010609060101010101" pitchFamily="49" charset="-122"/>
                <a:ea typeface="楷体" panose="02010609060101010101" pitchFamily="49" charset="-122"/>
              </a:rPr>
              <a:t>全国</a:t>
            </a:r>
            <a:r>
              <a:rPr lang="zh-CN" altLang="zh-CN" b="1" dirty="0">
                <a:latin typeface="楷体" panose="02010609060101010101" pitchFamily="49" charset="-122"/>
                <a:ea typeface="楷体" panose="02010609060101010101" pitchFamily="49" charset="-122"/>
              </a:rPr>
              <a:t>一等奖</a:t>
            </a:r>
            <a:r>
              <a:rPr lang="en-US" altLang="zh-CN" b="1" dirty="0">
                <a:solidFill>
                  <a:srgbClr val="C00000"/>
                </a:solidFill>
                <a:latin typeface="楷体" panose="02010609060101010101" pitchFamily="49" charset="-122"/>
                <a:ea typeface="楷体" panose="02010609060101010101" pitchFamily="49" charset="-122"/>
              </a:rPr>
              <a:t>3</a:t>
            </a:r>
            <a:r>
              <a:rPr lang="zh-CN" altLang="zh-CN" dirty="0">
                <a:latin typeface="楷体" panose="02010609060101010101" pitchFamily="49" charset="-122"/>
                <a:ea typeface="楷体" panose="02010609060101010101" pitchFamily="49" charset="-122"/>
              </a:rPr>
              <a:t>项、</a:t>
            </a:r>
            <a:r>
              <a:rPr lang="zh-CN" altLang="zh-CN" dirty="0" smtClean="0">
                <a:latin typeface="楷体" panose="02010609060101010101" pitchFamily="49" charset="-122"/>
                <a:ea typeface="楷体" panose="02010609060101010101" pitchFamily="49" charset="-122"/>
              </a:rPr>
              <a:t>二等奖</a:t>
            </a:r>
            <a:r>
              <a:rPr lang="en-US" altLang="zh-CN" b="1" dirty="0" smtClean="0">
                <a:latin typeface="楷体" panose="02010609060101010101" pitchFamily="49" charset="-122"/>
                <a:ea typeface="楷体" panose="02010609060101010101" pitchFamily="49" charset="-122"/>
              </a:rPr>
              <a:t>45</a:t>
            </a:r>
            <a:r>
              <a:rPr lang="zh-CN" altLang="zh-CN" dirty="0" smtClean="0">
                <a:latin typeface="楷体" panose="02010609060101010101" pitchFamily="49" charset="-122"/>
                <a:ea typeface="楷体" panose="02010609060101010101" pitchFamily="49" charset="-122"/>
              </a:rPr>
              <a:t>项</a:t>
            </a:r>
            <a:r>
              <a:rPr lang="zh-CN" altLang="zh-CN" dirty="0">
                <a:latin typeface="楷体" panose="02010609060101010101" pitchFamily="49" charset="-122"/>
                <a:ea typeface="楷体" panose="02010609060101010101" pitchFamily="49" charset="-122"/>
              </a:rPr>
              <a:t>（全国</a:t>
            </a:r>
            <a:r>
              <a:rPr lang="zh-CN" altLang="zh-CN" dirty="0" smtClean="0">
                <a:latin typeface="楷体" panose="02010609060101010101" pitchFamily="49" charset="-122"/>
                <a:ea typeface="楷体" panose="02010609060101010101" pitchFamily="49" charset="-122"/>
              </a:rPr>
              <a:t>第</a:t>
            </a:r>
            <a:r>
              <a:rPr lang="zh-CN" altLang="en-US" dirty="0" smtClean="0">
                <a:latin typeface="楷体" panose="02010609060101010101" pitchFamily="49" charset="-122"/>
                <a:ea typeface="楷体" panose="02010609060101010101" pitchFamily="49" charset="-122"/>
              </a:rPr>
              <a:t>七</a:t>
            </a:r>
            <a:r>
              <a:rPr lang="zh-CN" altLang="zh-CN" dirty="0" smtClean="0">
                <a:latin typeface="楷体" panose="02010609060101010101" pitchFamily="49" charset="-122"/>
                <a:ea typeface="楷体" panose="02010609060101010101" pitchFamily="49" charset="-122"/>
              </a:rPr>
              <a:t>）</a:t>
            </a:r>
            <a:endParaRPr lang="zh-CN" altLang="en-US" b="1" dirty="0">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内容占位符 2"/>
          <p:cNvSpPr txBox="1"/>
          <p:nvPr/>
        </p:nvSpPr>
        <p:spPr>
          <a:xfrm>
            <a:off x="1080728" y="2411900"/>
            <a:ext cx="10030543" cy="3572359"/>
          </a:xfrm>
          <a:prstGeom prst="rect">
            <a:avLst/>
          </a:prstGeom>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lnSpc>
                <a:spcPct val="150000"/>
              </a:lnSpc>
              <a:spcBef>
                <a:spcPts val="0"/>
              </a:spcBef>
              <a:buNone/>
              <a:defRPr/>
            </a:pPr>
            <a:r>
              <a:rPr lang="en-US" altLang="zh-CN" sz="2200" dirty="0">
                <a:solidFill>
                  <a:prstClr val="black"/>
                </a:solidFill>
                <a:latin typeface="楷体" panose="02010609060101010101" pitchFamily="49" charset="-122"/>
                <a:ea typeface="楷体" panose="02010609060101010101" pitchFamily="49" charset="-122"/>
              </a:rPr>
              <a:t>    1</a:t>
            </a:r>
            <a:r>
              <a:rPr lang="zh-CN" altLang="en-US" sz="2200" dirty="0">
                <a:solidFill>
                  <a:prstClr val="black"/>
                </a:solidFill>
                <a:latin typeface="楷体" panose="02010609060101010101" pitchFamily="49" charset="-122"/>
                <a:ea typeface="楷体" panose="02010609060101010101" pitchFamily="49" charset="-122"/>
              </a:rPr>
              <a:t>、</a:t>
            </a:r>
            <a:r>
              <a:rPr lang="zh-CN" altLang="en-US" sz="2200" b="1" dirty="0">
                <a:solidFill>
                  <a:prstClr val="black"/>
                </a:solidFill>
                <a:latin typeface="楷体" panose="02010609060101010101" pitchFamily="49" charset="-122"/>
                <a:ea typeface="楷体" panose="02010609060101010101" pitchFamily="49" charset="-122"/>
              </a:rPr>
              <a:t>构建研究生创新创业教育体系</a:t>
            </a:r>
            <a:r>
              <a:rPr lang="zh-CN" altLang="en-US" sz="2200" dirty="0">
                <a:solidFill>
                  <a:prstClr val="black"/>
                </a:solidFill>
                <a:latin typeface="楷体" panose="02010609060101010101" pitchFamily="49" charset="-122"/>
                <a:ea typeface="楷体" panose="02010609060101010101" pitchFamily="49" charset="-122"/>
              </a:rPr>
              <a:t>：</a:t>
            </a:r>
            <a:r>
              <a:rPr lang="zh-CN" altLang="zh-CN" sz="2200" dirty="0">
                <a:solidFill>
                  <a:prstClr val="black"/>
                </a:solidFill>
                <a:latin typeface="楷体" panose="02010609060101010101" pitchFamily="49" charset="-122"/>
                <a:ea typeface="楷体" panose="02010609060101010101" pitchFamily="49" charset="-122"/>
              </a:rPr>
              <a:t>以提升研究生创新实践能力培养为核心，深化研究生院、创新创业</a:t>
            </a:r>
            <a:r>
              <a:rPr lang="zh-CN" altLang="zh-CN" sz="2200" dirty="0" smtClean="0">
                <a:solidFill>
                  <a:prstClr val="black"/>
                </a:solidFill>
                <a:latin typeface="楷体" panose="02010609060101010101" pitchFamily="49" charset="-122"/>
                <a:ea typeface="楷体" panose="02010609060101010101" pitchFamily="49" charset="-122"/>
              </a:rPr>
              <a:t>学院</a:t>
            </a:r>
            <a:r>
              <a:rPr lang="zh-CN" altLang="en-US" sz="2200" dirty="0" smtClean="0">
                <a:solidFill>
                  <a:prstClr val="black"/>
                </a:solidFill>
                <a:latin typeface="楷体" panose="02010609060101010101" pitchFamily="49" charset="-122"/>
                <a:ea typeface="楷体" panose="02010609060101010101" pitchFamily="49" charset="-122"/>
              </a:rPr>
              <a:t>合作联动</a:t>
            </a:r>
            <a:r>
              <a:rPr lang="zh-CN" altLang="zh-CN" sz="2200" dirty="0" smtClean="0">
                <a:solidFill>
                  <a:prstClr val="black"/>
                </a:solidFill>
                <a:latin typeface="楷体" panose="02010609060101010101" pitchFamily="49" charset="-122"/>
                <a:ea typeface="楷体" panose="02010609060101010101" pitchFamily="49" charset="-122"/>
              </a:rPr>
              <a:t>，</a:t>
            </a:r>
            <a:r>
              <a:rPr lang="zh-CN" altLang="zh-CN" sz="2200" dirty="0">
                <a:solidFill>
                  <a:prstClr val="black"/>
                </a:solidFill>
                <a:latin typeface="楷体" panose="02010609060101010101" pitchFamily="49" charset="-122"/>
                <a:ea typeface="楷体" panose="02010609060101010101" pitchFamily="49" charset="-122"/>
              </a:rPr>
              <a:t>落实院系的主体责任，多方联动，双创课程、科研训练、学科竞赛、双创基地、创业指导、政策激励等多措并举，</a:t>
            </a:r>
            <a:r>
              <a:rPr lang="zh-CN" altLang="en-US" sz="2200" dirty="0">
                <a:solidFill>
                  <a:prstClr val="black"/>
                </a:solidFill>
                <a:latin typeface="楷体" panose="02010609060101010101" pitchFamily="49" charset="-122"/>
                <a:ea typeface="楷体" panose="02010609060101010101" pitchFamily="49" charset="-122"/>
              </a:rPr>
              <a:t>合力营造氛围，构建“双创”教育平台，推进研究生创新创业教育。</a:t>
            </a:r>
            <a:endParaRPr lang="en-US" altLang="zh-CN" sz="2200" dirty="0">
              <a:solidFill>
                <a:prstClr val="black"/>
              </a:solidFill>
              <a:latin typeface="楷体" panose="02010609060101010101" pitchFamily="49" charset="-122"/>
              <a:ea typeface="楷体" panose="02010609060101010101" pitchFamily="49" charset="-122"/>
            </a:endParaRPr>
          </a:p>
          <a:p>
            <a:pPr marL="0" indent="0">
              <a:lnSpc>
                <a:spcPct val="150000"/>
              </a:lnSpc>
              <a:spcBef>
                <a:spcPts val="600"/>
              </a:spcBef>
              <a:buNone/>
              <a:defRPr/>
            </a:pPr>
            <a:r>
              <a:rPr lang="en-US" altLang="zh-CN" sz="2200" dirty="0">
                <a:solidFill>
                  <a:prstClr val="black"/>
                </a:solidFill>
                <a:latin typeface="楷体" panose="02010609060101010101" pitchFamily="49" charset="-122"/>
                <a:ea typeface="楷体" panose="02010609060101010101" pitchFamily="49" charset="-122"/>
              </a:rPr>
              <a:t>    2</a:t>
            </a:r>
            <a:r>
              <a:rPr lang="zh-CN" altLang="en-US" sz="2200" dirty="0">
                <a:solidFill>
                  <a:prstClr val="black"/>
                </a:solidFill>
                <a:latin typeface="楷体" panose="02010609060101010101" pitchFamily="49" charset="-122"/>
                <a:ea typeface="楷体" panose="02010609060101010101" pitchFamily="49" charset="-122"/>
              </a:rPr>
              <a:t>、</a:t>
            </a:r>
            <a:r>
              <a:rPr lang="zh-CN" altLang="en-US" sz="2200" b="1" dirty="0">
                <a:solidFill>
                  <a:prstClr val="black"/>
                </a:solidFill>
                <a:latin typeface="楷体" panose="02010609060101010101" pitchFamily="49" charset="-122"/>
                <a:ea typeface="楷体" panose="02010609060101010101" pitchFamily="49" charset="-122"/>
              </a:rPr>
              <a:t>培育研究生创新创业优秀成果</a:t>
            </a:r>
            <a:r>
              <a:rPr lang="zh-CN" altLang="en-US" sz="2200" dirty="0">
                <a:solidFill>
                  <a:prstClr val="black"/>
                </a:solidFill>
                <a:latin typeface="楷体" panose="02010609060101010101" pitchFamily="49" charset="-122"/>
                <a:ea typeface="楷体" panose="02010609060101010101" pitchFamily="49" charset="-122"/>
              </a:rPr>
              <a:t>：构建校院二级“双创”成果培育和奖励制度，鼓励研究生积极参与创新创业实践和各类创新创业大赛，优秀成果推荐参加全国、上海市级“互联网</a:t>
            </a:r>
            <a:r>
              <a:rPr lang="en-US" altLang="zh-CN" sz="2200" dirty="0">
                <a:solidFill>
                  <a:prstClr val="black"/>
                </a:solidFill>
                <a:latin typeface="楷体" panose="02010609060101010101" pitchFamily="49" charset="-122"/>
                <a:ea typeface="楷体" panose="02010609060101010101" pitchFamily="49" charset="-122"/>
              </a:rPr>
              <a:t>+</a:t>
            </a:r>
            <a:r>
              <a:rPr lang="zh-CN" altLang="en-US" sz="2200" dirty="0">
                <a:solidFill>
                  <a:prstClr val="black"/>
                </a:solidFill>
                <a:latin typeface="楷体" panose="02010609060101010101" pitchFamily="49" charset="-122"/>
                <a:ea typeface="楷体" panose="02010609060101010101" pitchFamily="49" charset="-122"/>
              </a:rPr>
              <a:t>”创新创业等大赛。</a:t>
            </a:r>
            <a:endParaRPr lang="en-US" altLang="zh-CN" sz="2200" kern="0" dirty="0">
              <a:solidFill>
                <a:prstClr val="black"/>
              </a:solidFill>
              <a:latin typeface="楷体" panose="02010609060101010101" pitchFamily="49" charset="-122"/>
              <a:ea typeface="楷体" panose="02010609060101010101" pitchFamily="49" charset="-122"/>
            </a:endParaRPr>
          </a:p>
        </p:txBody>
      </p:sp>
      <p:sp>
        <p:nvSpPr>
          <p:cNvPr id="10" name="Rectangle 2"/>
          <p:cNvSpPr txBox="1"/>
          <p:nvPr/>
        </p:nvSpPr>
        <p:spPr>
          <a:xfrm>
            <a:off x="1556444" y="401556"/>
            <a:ext cx="4699977" cy="879492"/>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sz="3600" b="1" kern="0" dirty="0">
                <a:solidFill>
                  <a:srgbClr val="FFFF00"/>
                </a:solidFill>
                <a:latin typeface="华文新魏" panose="02010800040101010101" pitchFamily="2" charset="-122"/>
                <a:ea typeface="华文新魏" panose="02010800040101010101" pitchFamily="2" charset="-122"/>
              </a:rPr>
              <a:t> </a:t>
            </a:r>
            <a:r>
              <a:rPr lang="zh-CN" altLang="en-US" b="1" kern="0" dirty="0">
                <a:solidFill>
                  <a:srgbClr val="FFFF00"/>
                </a:solidFill>
                <a:latin typeface="华文新魏" panose="02010800040101010101" pitchFamily="2" charset="-122"/>
                <a:ea typeface="华文新魏" panose="02010800040101010101" pitchFamily="2" charset="-122"/>
              </a:rPr>
              <a:t>九、创新创业</a:t>
            </a:r>
            <a:endParaRPr lang="zh-CN" altLang="zh-CN" b="1" kern="0" dirty="0">
              <a:solidFill>
                <a:srgbClr val="FFFF00"/>
              </a:solidFill>
              <a:latin typeface="华文新魏" panose="02010800040101010101" pitchFamily="2" charset="-122"/>
              <a:ea typeface="华文新魏" panose="02010800040101010101" pitchFamily="2" charset="-122"/>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内容占位符 2"/>
          <p:cNvSpPr txBox="1"/>
          <p:nvPr/>
        </p:nvSpPr>
        <p:spPr>
          <a:xfrm>
            <a:off x="1312346" y="2407309"/>
            <a:ext cx="10179199" cy="3492330"/>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lnSpc>
                <a:spcPct val="150000"/>
              </a:lnSpc>
              <a:spcBef>
                <a:spcPts val="0"/>
              </a:spcBef>
              <a:buNone/>
            </a:pPr>
            <a:r>
              <a:rPr lang="en-US" altLang="zh-CN" sz="2200" dirty="0">
                <a:latin typeface="楷体" panose="02010609060101010101" pitchFamily="49" charset="-122"/>
                <a:ea typeface="楷体" panose="02010609060101010101" pitchFamily="49" charset="-122"/>
              </a:rPr>
              <a:t>1</a:t>
            </a:r>
            <a:r>
              <a:rPr lang="zh-CN" altLang="en-US" sz="2200" dirty="0">
                <a:latin typeface="楷体" panose="02010609060101010101" pitchFamily="49" charset="-122"/>
                <a:ea typeface="楷体" panose="02010609060101010101" pitchFamily="49" charset="-122"/>
              </a:rPr>
              <a:t>、</a:t>
            </a:r>
            <a:r>
              <a:rPr lang="zh-CN" altLang="zh-CN" sz="2200" dirty="0">
                <a:latin typeface="楷体" panose="02010609060101010101" pitchFamily="49" charset="-122"/>
                <a:ea typeface="楷体" panose="02010609060101010101" pitchFamily="49" charset="-122"/>
              </a:rPr>
              <a:t>博士学位论文是综合衡量博士生培养质量和学术水平的重要标志，应在导师</a:t>
            </a:r>
            <a:endParaRPr lang="en-US" altLang="zh-CN" sz="2200" dirty="0">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200" dirty="0">
                <a:latin typeface="楷体" panose="02010609060101010101" pitchFamily="49" charset="-122"/>
                <a:ea typeface="楷体" panose="02010609060101010101" pitchFamily="49" charset="-122"/>
              </a:rPr>
              <a:t>   </a:t>
            </a:r>
            <a:r>
              <a:rPr lang="zh-CN" altLang="zh-CN" sz="2200" dirty="0">
                <a:latin typeface="楷体" panose="02010609060101010101" pitchFamily="49" charset="-122"/>
                <a:ea typeface="楷体" panose="02010609060101010101" pitchFamily="49" charset="-122"/>
              </a:rPr>
              <a:t>指导下，由博士生独立完成</a:t>
            </a:r>
            <a:r>
              <a:rPr lang="zh-CN" altLang="en-US" sz="2200" dirty="0">
                <a:latin typeface="楷体" panose="02010609060101010101" pitchFamily="49" charset="-122"/>
                <a:ea typeface="楷体" panose="02010609060101010101" pitchFamily="49" charset="-122"/>
              </a:rPr>
              <a:t>。</a:t>
            </a:r>
            <a:endParaRPr lang="en-US" altLang="zh-CN" sz="2200" dirty="0">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200" dirty="0">
                <a:latin typeface="楷体" panose="02010609060101010101" pitchFamily="49" charset="-122"/>
                <a:ea typeface="楷体" panose="02010609060101010101" pitchFamily="49" charset="-122"/>
              </a:rPr>
              <a:t>2</a:t>
            </a:r>
            <a:r>
              <a:rPr lang="zh-CN" altLang="en-US" sz="2200" dirty="0">
                <a:latin typeface="楷体" panose="02010609060101010101" pitchFamily="49" charset="-122"/>
                <a:ea typeface="楷体" panose="02010609060101010101" pitchFamily="49" charset="-122"/>
              </a:rPr>
              <a:t>、</a:t>
            </a:r>
            <a:r>
              <a:rPr lang="zh-CN" altLang="zh-CN" sz="2200" dirty="0">
                <a:latin typeface="楷体" panose="02010609060101010101" pitchFamily="49" charset="-122"/>
                <a:ea typeface="楷体" panose="02010609060101010101" pitchFamily="49" charset="-122"/>
              </a:rPr>
              <a:t>博士学位论文应体现前沿性与创新性，应以作者的创造性研究成果为主体，反</a:t>
            </a:r>
            <a:endParaRPr lang="en-US" altLang="zh-CN" sz="2200" dirty="0">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200" dirty="0">
                <a:latin typeface="楷体" panose="02010609060101010101" pitchFamily="49" charset="-122"/>
                <a:ea typeface="楷体" panose="02010609060101010101" pitchFamily="49" charset="-122"/>
              </a:rPr>
              <a:t>   </a:t>
            </a:r>
            <a:r>
              <a:rPr lang="zh-CN" altLang="zh-CN" sz="2200" dirty="0">
                <a:latin typeface="楷体" panose="02010609060101010101" pitchFamily="49" charset="-122"/>
                <a:ea typeface="楷体" panose="02010609060101010101" pitchFamily="49" charset="-122"/>
              </a:rPr>
              <a:t>映作者已具有独立从事科学研究工作的能力，以及在本学科上的坚实宽广的理</a:t>
            </a:r>
            <a:endParaRPr lang="en-US" altLang="zh-CN" sz="2200" dirty="0">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200" dirty="0">
                <a:latin typeface="楷体" panose="02010609060101010101" pitchFamily="49" charset="-122"/>
                <a:ea typeface="楷体" panose="02010609060101010101" pitchFamily="49" charset="-122"/>
              </a:rPr>
              <a:t>   </a:t>
            </a:r>
            <a:r>
              <a:rPr lang="zh-CN" altLang="zh-CN" sz="2200" dirty="0">
                <a:latin typeface="楷体" panose="02010609060101010101" pitchFamily="49" charset="-122"/>
                <a:ea typeface="楷体" panose="02010609060101010101" pitchFamily="49" charset="-122"/>
              </a:rPr>
              <a:t>论基础和系统深入的专业知识。</a:t>
            </a:r>
            <a:endParaRPr lang="en-US" altLang="zh-CN" sz="2200" dirty="0">
              <a:latin typeface="楷体" panose="02010609060101010101" pitchFamily="49" charset="-122"/>
              <a:ea typeface="楷体" panose="02010609060101010101" pitchFamily="49" charset="-122"/>
            </a:endParaRPr>
          </a:p>
          <a:p>
            <a:pPr marL="0" indent="0">
              <a:lnSpc>
                <a:spcPct val="150000"/>
              </a:lnSpc>
              <a:spcBef>
                <a:spcPts val="0"/>
              </a:spcBef>
              <a:buNone/>
            </a:pPr>
            <a:r>
              <a:rPr lang="en-US" altLang="zh-CN" sz="2200" dirty="0">
                <a:latin typeface="楷体" panose="02010609060101010101" pitchFamily="49" charset="-122"/>
                <a:ea typeface="楷体" panose="02010609060101010101" pitchFamily="49" charset="-122"/>
              </a:rPr>
              <a:t>3</a:t>
            </a:r>
            <a:r>
              <a:rPr lang="zh-CN" altLang="en-US" sz="2200" dirty="0">
                <a:latin typeface="楷体" panose="02010609060101010101" pitchFamily="49" charset="-122"/>
                <a:ea typeface="楷体" panose="02010609060101010101" pitchFamily="49" charset="-122"/>
              </a:rPr>
              <a:t>、</a:t>
            </a:r>
            <a:r>
              <a:rPr lang="zh-CN" altLang="zh-CN" sz="2200" dirty="0">
                <a:latin typeface="楷体" panose="02010609060101010101" pitchFamily="49" charset="-122"/>
                <a:ea typeface="楷体" panose="02010609060101010101" pitchFamily="49" charset="-122"/>
              </a:rPr>
              <a:t>博士生在学期间一般用至少两年的时间完成学位论文。</a:t>
            </a:r>
            <a:endParaRPr lang="en-US" altLang="zh-CN" sz="2200" dirty="0">
              <a:latin typeface="楷体" panose="02010609060101010101" pitchFamily="49" charset="-122"/>
              <a:ea typeface="楷体" panose="02010609060101010101" pitchFamily="49" charset="-122"/>
            </a:endParaRPr>
          </a:p>
          <a:p>
            <a:pPr marL="0" indent="0">
              <a:lnSpc>
                <a:spcPct val="150000"/>
              </a:lnSpc>
              <a:buNone/>
            </a:pPr>
            <a:endParaRPr lang="en-US" altLang="zh-CN" sz="2200" dirty="0">
              <a:latin typeface="楷体" panose="02010609060101010101" pitchFamily="49" charset="-122"/>
              <a:ea typeface="楷体" panose="02010609060101010101" pitchFamily="49" charset="-122"/>
            </a:endParaRPr>
          </a:p>
          <a:p>
            <a:pPr marL="0" indent="0">
              <a:lnSpc>
                <a:spcPct val="150000"/>
              </a:lnSpc>
              <a:buNone/>
            </a:pPr>
            <a:endParaRPr lang="en-US" altLang="zh-CN" sz="2800" dirty="0">
              <a:latin typeface="楷体" panose="02010609060101010101" pitchFamily="49" charset="-122"/>
              <a:ea typeface="楷体" panose="02010609060101010101" pitchFamily="49" charset="-122"/>
            </a:endParaRPr>
          </a:p>
        </p:txBody>
      </p:sp>
      <p:sp>
        <p:nvSpPr>
          <p:cNvPr id="10" name="Rectangle 2"/>
          <p:cNvSpPr txBox="1"/>
          <p:nvPr/>
        </p:nvSpPr>
        <p:spPr>
          <a:xfrm>
            <a:off x="1556445" y="465582"/>
            <a:ext cx="4228894" cy="815466"/>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eaLnBrk="1" hangingPunct="1"/>
            <a:r>
              <a:rPr lang="zh-CN" altLang="en-US" b="1" kern="0" dirty="0">
                <a:solidFill>
                  <a:srgbClr val="FFFF00"/>
                </a:solidFill>
                <a:latin typeface="华文新魏" panose="02010800040101010101" pitchFamily="2" charset="-122"/>
                <a:ea typeface="华文新魏" panose="02010800040101010101" pitchFamily="2" charset="-122"/>
              </a:rPr>
              <a:t>十、学位论文</a:t>
            </a:r>
            <a:endParaRPr lang="zh-CN" altLang="zh-CN" b="1" kern="0" dirty="0">
              <a:solidFill>
                <a:srgbClr val="FFFF00"/>
              </a:solidFill>
              <a:latin typeface="华文新魏" panose="02010800040101010101" pitchFamily="2" charset="-122"/>
              <a:ea typeface="华文新魏" panose="02010800040101010101" pitchFamily="2" charset="-122"/>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内容占位符 2"/>
          <p:cNvSpPr txBox="1"/>
          <p:nvPr/>
        </p:nvSpPr>
        <p:spPr>
          <a:xfrm>
            <a:off x="8191166" y="5185241"/>
            <a:ext cx="4000500" cy="501161"/>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buNone/>
            </a:pPr>
            <a:r>
              <a:rPr lang="zh-CN" altLang="en-US" sz="2000" b="1" dirty="0">
                <a:solidFill>
                  <a:srgbClr val="0070C0"/>
                </a:solidFill>
                <a:latin typeface="华文仿宋" panose="02010600040101010101" pitchFamily="2" charset="-122"/>
              </a:rPr>
              <a:t>网站：</a:t>
            </a:r>
            <a:r>
              <a:rPr lang="en-US" altLang="zh-CN" sz="1800" b="1" dirty="0">
                <a:solidFill>
                  <a:srgbClr val="C00000"/>
                </a:solidFill>
                <a:latin typeface="Arial Unicode MS" panose="020B0604020202020204" charset="-122"/>
                <a:ea typeface="Arial Unicode MS" panose="020B0604020202020204" charset="-122"/>
                <a:cs typeface="Arial Unicode MS" panose="020B0604020202020204" charset="-122"/>
              </a:rPr>
              <a:t>http://www.yjsy.ecnu.edu.cn/</a:t>
            </a:r>
            <a:endParaRPr lang="en-US" altLang="zh-CN" sz="1800" b="1" dirty="0">
              <a:solidFill>
                <a:srgbClr val="C00000"/>
              </a:solidFill>
              <a:latin typeface="Arial Unicode MS" panose="020B0604020202020204" charset="-122"/>
              <a:ea typeface="Arial Unicode MS" panose="020B0604020202020204" charset="-122"/>
              <a:cs typeface="Arial Unicode MS" panose="020B0604020202020204" charset="-122"/>
            </a:endParaRPr>
          </a:p>
        </p:txBody>
      </p:sp>
      <p:pic>
        <p:nvPicPr>
          <p:cNvPr id="9" name="图片 1"/>
          <p:cNvPicPr>
            <a:picLocks noChangeAspect="1"/>
          </p:cNvPicPr>
          <p:nvPr/>
        </p:nvPicPr>
        <p:blipFill>
          <a:blip r:embed="rId2"/>
          <a:stretch>
            <a:fillRect/>
          </a:stretch>
        </p:blipFill>
        <p:spPr>
          <a:xfrm>
            <a:off x="1846729" y="2239252"/>
            <a:ext cx="6136686" cy="3794204"/>
          </a:xfrm>
          <a:prstGeom prst="rect">
            <a:avLst/>
          </a:prstGeom>
          <a:noFill/>
          <a:ln w="9525">
            <a:noFill/>
          </a:ln>
        </p:spPr>
      </p:pic>
      <p:sp>
        <p:nvSpPr>
          <p:cNvPr id="11" name="标题 1"/>
          <p:cNvSpPr txBox="1"/>
          <p:nvPr/>
        </p:nvSpPr>
        <p:spPr>
          <a:xfrm>
            <a:off x="1706052" y="439513"/>
            <a:ext cx="2680447" cy="66421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r>
              <a:rPr lang="zh-CN" altLang="en-US" b="1" kern="0" dirty="0">
                <a:solidFill>
                  <a:srgbClr val="FFFF00"/>
                </a:solidFill>
                <a:latin typeface="华文新魏" panose="02010800040101010101" pitchFamily="2" charset="-122"/>
                <a:ea typeface="华文新魏" panose="02010800040101010101" pitchFamily="2" charset="-122"/>
              </a:rPr>
              <a:t>研究生院</a:t>
            </a:r>
            <a:endParaRPr lang="zh-CN" altLang="en-US" b="1" kern="0" dirty="0">
              <a:solidFill>
                <a:srgbClr val="FFFF00"/>
              </a:solidFill>
              <a:latin typeface="华文新魏" panose="02010800040101010101" pitchFamily="2" charset="-122"/>
              <a:ea typeface="华文新魏" panose="02010800040101010101" pitchFamily="2" charset="-122"/>
            </a:endParaRPr>
          </a:p>
        </p:txBody>
      </p:sp>
      <p:sp>
        <p:nvSpPr>
          <p:cNvPr id="12" name="内容占位符 2"/>
          <p:cNvSpPr txBox="1"/>
          <p:nvPr/>
        </p:nvSpPr>
        <p:spPr>
          <a:xfrm>
            <a:off x="8106508" y="1276940"/>
            <a:ext cx="4000500" cy="1195269"/>
          </a:xfrm>
          <a:prstGeom prst="rect">
            <a:avLst/>
          </a:prstGeom>
          <a:noFill/>
          <a:ln>
            <a:noFill/>
          </a:ln>
        </p:spPr>
        <p:txBody>
          <a:bodyPr/>
          <a:lstStyle>
            <a:lvl1pPr marL="216535" indent="-216535" algn="l" defTabSz="866775" rtl="0" eaLnBrk="1" latinLnBrk="0" hangingPunct="1">
              <a:lnSpc>
                <a:spcPct val="90000"/>
              </a:lnSpc>
              <a:spcBef>
                <a:spcPts val="950"/>
              </a:spcBef>
              <a:buFont typeface="Arial" panose="020B0604020202020204" pitchFamily="34" charset="0"/>
              <a:buChar char="•"/>
              <a:defRPr sz="2655" kern="1200">
                <a:solidFill>
                  <a:schemeClr val="tx1"/>
                </a:solidFill>
                <a:latin typeface="+mn-lt"/>
                <a:ea typeface="+mn-ea"/>
                <a:cs typeface="+mn-cs"/>
              </a:defRPr>
            </a:lvl1pPr>
            <a:lvl2pPr marL="650240" indent="-216535" algn="l" defTabSz="866775" rtl="0" eaLnBrk="1" latinLnBrk="0" hangingPunct="1">
              <a:lnSpc>
                <a:spcPct val="90000"/>
              </a:lnSpc>
              <a:spcBef>
                <a:spcPts val="475"/>
              </a:spcBef>
              <a:buFont typeface="Arial" panose="020B0604020202020204" pitchFamily="34" charset="0"/>
              <a:buChar char="•"/>
              <a:defRPr sz="2275" kern="1200">
                <a:solidFill>
                  <a:schemeClr val="tx1"/>
                </a:solidFill>
                <a:latin typeface="+mn-lt"/>
                <a:ea typeface="+mn-ea"/>
                <a:cs typeface="+mn-cs"/>
              </a:defRPr>
            </a:lvl2pPr>
            <a:lvl3pPr marL="1083945" indent="-216535" algn="l" defTabSz="866775" rtl="0" eaLnBrk="1" latinLnBrk="0" hangingPunct="1">
              <a:lnSpc>
                <a:spcPct val="90000"/>
              </a:lnSpc>
              <a:spcBef>
                <a:spcPts val="475"/>
              </a:spcBef>
              <a:buFont typeface="Arial" panose="020B0604020202020204" pitchFamily="34" charset="0"/>
              <a:buChar char="•"/>
              <a:defRPr sz="1895" kern="1200">
                <a:solidFill>
                  <a:schemeClr val="tx1"/>
                </a:solidFill>
                <a:latin typeface="+mn-lt"/>
                <a:ea typeface="+mn-ea"/>
                <a:cs typeface="+mn-cs"/>
              </a:defRPr>
            </a:lvl3pPr>
            <a:lvl4pPr marL="151701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4pPr>
            <a:lvl5pPr marL="195072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5pPr>
            <a:lvl6pPr marL="238442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6pPr>
            <a:lvl7pPr marL="281749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7pPr>
            <a:lvl8pPr marL="3251200"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8pPr>
            <a:lvl9pPr marL="3684905" indent="-216535" algn="l" defTabSz="866775" rtl="0" eaLnBrk="1" latinLnBrk="0" hangingPunct="1">
              <a:lnSpc>
                <a:spcPct val="90000"/>
              </a:lnSpc>
              <a:spcBef>
                <a:spcPts val="475"/>
              </a:spcBef>
              <a:buFont typeface="Arial" panose="020B0604020202020204" pitchFamily="34" charset="0"/>
              <a:buChar char="•"/>
              <a:defRPr sz="1705" kern="1200">
                <a:solidFill>
                  <a:schemeClr val="tx1"/>
                </a:solidFill>
                <a:latin typeface="+mn-lt"/>
                <a:ea typeface="+mn-ea"/>
                <a:cs typeface="+mn-cs"/>
              </a:defRPr>
            </a:lvl9pPr>
          </a:lstStyle>
          <a:p>
            <a:pPr marL="0" indent="0">
              <a:lnSpc>
                <a:spcPct val="150000"/>
              </a:lnSpc>
              <a:buNone/>
            </a:pPr>
            <a:r>
              <a:rPr lang="zh-CN" altLang="en-US" sz="2000" b="1" dirty="0">
                <a:solidFill>
                  <a:srgbClr val="0070C0"/>
                </a:solidFill>
                <a:latin typeface="华文仿宋" panose="02010600040101010101" pitchFamily="2" charset="-122"/>
              </a:rPr>
              <a:t>微信公众号：</a:t>
            </a:r>
            <a:r>
              <a:rPr lang="en-US" altLang="zh-CN" sz="1900" b="1" dirty="0">
                <a:solidFill>
                  <a:srgbClr val="C00000"/>
                </a:solidFill>
                <a:latin typeface="Arial Unicode MS" panose="020B0604020202020204" charset="-122"/>
                <a:ea typeface="Arial Unicode MS" panose="020B0604020202020204" charset="-122"/>
                <a:cs typeface="Arial Unicode MS" panose="020B0604020202020204" charset="-122"/>
              </a:rPr>
              <a:t>ECNU_GRAD_EDU</a:t>
            </a:r>
            <a:endParaRPr lang="en-US" altLang="zh-CN" sz="1900" b="1" dirty="0">
              <a:solidFill>
                <a:srgbClr val="C00000"/>
              </a:solidFill>
              <a:latin typeface="Arial Unicode MS" panose="020B0604020202020204" charset="-122"/>
              <a:ea typeface="Arial Unicode MS" panose="020B0604020202020204" charset="-122"/>
              <a:cs typeface="Arial Unicode MS" panose="020B0604020202020204" charset="-122"/>
            </a:endParaRPr>
          </a:p>
          <a:p>
            <a:pPr marL="0" indent="0" algn="r">
              <a:lnSpc>
                <a:spcPct val="150000"/>
              </a:lnSpc>
              <a:buNone/>
            </a:pPr>
            <a:r>
              <a:rPr lang="en-US" altLang="zh-CN" sz="2000" b="1" dirty="0">
                <a:latin typeface="宋体" panose="02010600030101010101" pitchFamily="2" charset="-122"/>
                <a:ea typeface="宋体" panose="02010600030101010101" pitchFamily="2" charset="-122"/>
                <a:cs typeface="Arial Unicode MS" panose="020B0604020202020204" charset="-122"/>
              </a:rPr>
              <a:t>(</a:t>
            </a:r>
            <a:r>
              <a:rPr lang="zh-CN" altLang="en-US" sz="2000" b="1" dirty="0">
                <a:latin typeface="宋体" panose="02010600030101010101" pitchFamily="2" charset="-122"/>
                <a:ea typeface="宋体" panose="02010600030101010101" pitchFamily="2" charset="-122"/>
                <a:cs typeface="Arial Unicode MS" panose="020B0604020202020204" charset="-122"/>
              </a:rPr>
              <a:t>华东师范大学研究生教育）</a:t>
            </a:r>
            <a:endParaRPr lang="zh-CN" altLang="en-US" sz="2000" b="1" dirty="0">
              <a:latin typeface="宋体" panose="02010600030101010101" pitchFamily="2" charset="-122"/>
              <a:ea typeface="宋体" panose="02010600030101010101" pitchFamily="2" charset="-122"/>
              <a:cs typeface="Arial Unicode MS" panose="020B0604020202020204" charset="-122"/>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78033" y="2479764"/>
            <a:ext cx="2457450" cy="245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35" name="标题 1"/>
          <p:cNvSpPr txBox="1"/>
          <p:nvPr/>
        </p:nvSpPr>
        <p:spPr>
          <a:xfrm>
            <a:off x="1635574" y="462243"/>
            <a:ext cx="2941405" cy="604520"/>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r>
              <a:rPr lang="zh-CN" altLang="en-US" b="1" kern="0" dirty="0">
                <a:solidFill>
                  <a:srgbClr val="FFFF00"/>
                </a:solidFill>
                <a:latin typeface="华文新魏" panose="02010800040101010101" pitchFamily="2" charset="-122"/>
                <a:ea typeface="华文新魏" panose="02010800040101010101" pitchFamily="2" charset="-122"/>
              </a:rPr>
              <a:t>三点期望</a:t>
            </a:r>
            <a:endParaRPr lang="en-US" altLang="zh-CN" b="1" kern="0" dirty="0">
              <a:solidFill>
                <a:srgbClr val="FFFF00"/>
              </a:solidFill>
              <a:latin typeface="华文新魏" panose="02010800040101010101" pitchFamily="2" charset="-122"/>
              <a:ea typeface="华文新魏" panose="02010800040101010101" pitchFamily="2" charset="-122"/>
            </a:endParaRPr>
          </a:p>
        </p:txBody>
      </p:sp>
      <p:sp>
        <p:nvSpPr>
          <p:cNvPr id="36" name="矩形 35"/>
          <p:cNvSpPr/>
          <p:nvPr/>
        </p:nvSpPr>
        <p:spPr>
          <a:xfrm>
            <a:off x="1973717" y="2670904"/>
            <a:ext cx="2141626" cy="2819233"/>
          </a:xfrm>
          <a:prstGeom prst="rect">
            <a:avLst/>
          </a:prstGeom>
        </p:spPr>
        <p:txBody>
          <a:bodyPr wrap="square">
            <a:spAutoFit/>
          </a:bodyPr>
          <a:lstStyle/>
          <a:p>
            <a:pPr lvl="0">
              <a:spcBef>
                <a:spcPct val="20000"/>
              </a:spcBef>
              <a:defRPr/>
            </a:pPr>
            <a:r>
              <a:rPr lang="zh-CN" altLang="en-US" sz="3200" b="1" kern="0" dirty="0">
                <a:solidFill>
                  <a:schemeClr val="tx1"/>
                </a:solidFill>
                <a:latin typeface="楷体" panose="02010609060101010101" pitchFamily="49" charset="-122"/>
                <a:ea typeface="楷体" panose="02010609060101010101" pitchFamily="49" charset="-122"/>
                <a:cs typeface="楷体" panose="02010609060101010101" pitchFamily="49" charset="-122"/>
              </a:rPr>
              <a:t>   珍惜</a:t>
            </a:r>
            <a:endParaRPr lang="en-US" altLang="zh-CN" sz="3200" b="1"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lvl="0">
              <a:spcBef>
                <a:spcPct val="20000"/>
              </a:spcBef>
              <a:defRPr/>
            </a:pPr>
            <a:r>
              <a:rPr lang="zh-CN" altLang="en-US" sz="2200" b="0" kern="0" dirty="0">
                <a:solidFill>
                  <a:schemeClr val="tx1"/>
                </a:solidFill>
                <a:latin typeface="楷体" panose="02010609060101010101" pitchFamily="49" charset="-122"/>
                <a:ea typeface="楷体" panose="02010609060101010101" pitchFamily="49" charset="-122"/>
                <a:cs typeface="楷体" panose="02010609060101010101" pitchFamily="49" charset="-122"/>
              </a:rPr>
              <a:t>日常课程学习始终勤奋、刻苦</a:t>
            </a:r>
            <a:endParaRPr lang="en-US" altLang="zh-CN" sz="2200" b="0"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lvl="0">
              <a:spcBef>
                <a:spcPct val="20000"/>
              </a:spcBef>
              <a:defRPr/>
            </a:pPr>
            <a:endParaRPr lang="en-US" altLang="zh-CN" sz="2200" b="0"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lvl="0">
              <a:spcBef>
                <a:spcPct val="20000"/>
              </a:spcBef>
              <a:defRPr/>
            </a:pPr>
            <a:r>
              <a:rPr lang="zh-CN" altLang="en-US" sz="2200" b="0" kern="0" dirty="0">
                <a:solidFill>
                  <a:schemeClr val="tx1"/>
                </a:solidFill>
                <a:latin typeface="楷体" panose="02010609060101010101" pitchFamily="49" charset="-122"/>
                <a:ea typeface="楷体" panose="02010609060101010101" pitchFamily="49" charset="-122"/>
                <a:cs typeface="楷体" panose="02010609060101010101" pitchFamily="49" charset="-122"/>
              </a:rPr>
              <a:t>科学研究、实践活动始终钻研、好问</a:t>
            </a:r>
            <a:endParaRPr lang="en-US" altLang="zh-CN" sz="2200" b="0"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p:txBody>
      </p:sp>
      <p:sp>
        <p:nvSpPr>
          <p:cNvPr id="37" name="矩形 36"/>
          <p:cNvSpPr/>
          <p:nvPr/>
        </p:nvSpPr>
        <p:spPr>
          <a:xfrm>
            <a:off x="5037992" y="2695751"/>
            <a:ext cx="2168637" cy="2548390"/>
          </a:xfrm>
          <a:prstGeom prst="rect">
            <a:avLst/>
          </a:prstGeom>
        </p:spPr>
        <p:txBody>
          <a:bodyPr wrap="square">
            <a:spAutoFit/>
          </a:bodyPr>
          <a:lstStyle/>
          <a:p>
            <a:pPr lvl="0">
              <a:spcBef>
                <a:spcPct val="20000"/>
              </a:spcBef>
              <a:defRPr/>
            </a:pPr>
            <a:r>
              <a:rPr lang="zh-CN" altLang="en-US" sz="3200" b="1" kern="0" dirty="0">
                <a:solidFill>
                  <a:schemeClr val="tx1"/>
                </a:solidFill>
                <a:latin typeface="楷体" panose="02010609060101010101" pitchFamily="49" charset="-122"/>
                <a:ea typeface="楷体" panose="02010609060101010101" pitchFamily="49" charset="-122"/>
                <a:cs typeface="楷体" panose="02010609060101010101" pitchFamily="49" charset="-122"/>
              </a:rPr>
              <a:t>   自信</a:t>
            </a:r>
            <a:endParaRPr lang="en-US" altLang="zh-CN" sz="3200" b="1" kern="0" dirty="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a:spcBef>
                <a:spcPct val="20000"/>
              </a:spcBef>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勇于质疑、探索</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a:spcBef>
                <a:spcPct val="20000"/>
              </a:spcBef>
              <a:defRPr/>
            </a:pP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lvl="0">
              <a:spcBef>
                <a:spcPct val="20000"/>
              </a:spcBef>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主动研究创新、实践创新</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lvl="0">
              <a:spcBef>
                <a:spcPct val="20000"/>
              </a:spcBef>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  </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p:txBody>
      </p:sp>
      <p:sp>
        <p:nvSpPr>
          <p:cNvPr id="38" name="矩形 37"/>
          <p:cNvSpPr/>
          <p:nvPr/>
        </p:nvSpPr>
        <p:spPr>
          <a:xfrm>
            <a:off x="8220715" y="2690554"/>
            <a:ext cx="2073806" cy="1938992"/>
          </a:xfrm>
          <a:prstGeom prst="rect">
            <a:avLst/>
          </a:prstGeom>
        </p:spPr>
        <p:txBody>
          <a:bodyPr wrap="square">
            <a:spAutoFit/>
          </a:bodyPr>
          <a:lstStyle/>
          <a:p>
            <a:pPr lvl="0">
              <a:defRPr/>
            </a:pPr>
            <a:r>
              <a:rPr lang="zh-CN" altLang="en-US" sz="3200" b="1" dirty="0">
                <a:latin typeface="楷体" panose="02010609060101010101" pitchFamily="49" charset="-122"/>
                <a:ea typeface="楷体" panose="02010609060101010101" pitchFamily="49" charset="-122"/>
                <a:cs typeface="楷体" panose="02010609060101010101" pitchFamily="49" charset="-122"/>
              </a:rPr>
              <a:t>   感恩</a:t>
            </a:r>
            <a:endParaRPr lang="en-US" altLang="zh-CN" sz="3200" b="1" dirty="0">
              <a:latin typeface="楷体" panose="02010609060101010101" pitchFamily="49" charset="-122"/>
              <a:ea typeface="楷体" panose="02010609060101010101" pitchFamily="49" charset="-122"/>
              <a:cs typeface="楷体" panose="02010609060101010101" pitchFamily="49" charset="-122"/>
            </a:endParaRPr>
          </a:p>
          <a:p>
            <a:pPr lvl="0">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善于分享</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lvl="0">
              <a:defRPr/>
            </a:pP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a:p>
            <a:pPr lvl="0">
              <a:defRPr/>
            </a:pPr>
            <a:r>
              <a:rPr lang="zh-CN" altLang="en-US" sz="2200" kern="0" dirty="0">
                <a:latin typeface="楷体" panose="02010609060101010101" pitchFamily="49" charset="-122"/>
                <a:ea typeface="楷体" panose="02010609060101010101" pitchFamily="49" charset="-122"/>
                <a:cs typeface="楷体" panose="02010609060101010101" pitchFamily="49" charset="-122"/>
              </a:rPr>
              <a:t>乐于合作、团队交流</a:t>
            </a:r>
            <a:endParaRPr lang="en-US" altLang="zh-CN" sz="2200" kern="0" dirty="0">
              <a:latin typeface="楷体" panose="02010609060101010101" pitchFamily="49" charset="-122"/>
              <a:ea typeface="楷体" panose="02010609060101010101" pitchFamily="49" charset="-122"/>
              <a:cs typeface="楷体" panose="02010609060101010101" pitchFamily="49" charset="-122"/>
            </a:endParaRPr>
          </a:p>
        </p:txBody>
      </p:sp>
      <p:grpSp>
        <p:nvGrpSpPr>
          <p:cNvPr id="39" name="组 38"/>
          <p:cNvGrpSpPr/>
          <p:nvPr/>
        </p:nvGrpSpPr>
        <p:grpSpPr>
          <a:xfrm>
            <a:off x="1481230" y="2648093"/>
            <a:ext cx="2634113" cy="3168352"/>
            <a:chOff x="251520" y="1628800"/>
            <a:chExt cx="2634113" cy="3168352"/>
          </a:xfrm>
        </p:grpSpPr>
        <p:sp>
          <p:nvSpPr>
            <p:cNvPr id="40" name="直角三角形 22"/>
            <p:cNvSpPr>
              <a:spLocks noChangeArrowheads="1"/>
            </p:cNvSpPr>
            <p:nvPr/>
          </p:nvSpPr>
          <p:spPr bwMode="auto">
            <a:xfrm flipH="1">
              <a:off x="251520" y="1628800"/>
              <a:ext cx="555843" cy="555842"/>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b="1" dirty="0">
                  <a:solidFill>
                    <a:srgbClr val="FFFFFF"/>
                  </a:solidFill>
                  <a:latin typeface="微软雅黑" panose="020B0503020204020204" pitchFamily="34" charset="-122"/>
                  <a:ea typeface="微软雅黑" panose="020B0503020204020204" pitchFamily="34" charset="-122"/>
                </a:rPr>
                <a:t>１</a:t>
              </a:r>
              <a:endParaRPr lang="zh-CN" altLang="en-US" b="1" dirty="0">
                <a:solidFill>
                  <a:srgbClr val="FFFFFF"/>
                </a:solidFill>
                <a:latin typeface="微软雅黑" panose="020B0503020204020204" pitchFamily="34" charset="-122"/>
                <a:ea typeface="微软雅黑" panose="020B0503020204020204" pitchFamily="34" charset="-122"/>
              </a:endParaRPr>
            </a:p>
          </p:txBody>
        </p:sp>
        <p:cxnSp>
          <p:nvCxnSpPr>
            <p:cNvPr id="41" name="直接连接符 27"/>
            <p:cNvCxnSpPr>
              <a:cxnSpLocks noChangeShapeType="1"/>
            </p:cNvCxnSpPr>
            <p:nvPr/>
          </p:nvCxnSpPr>
          <p:spPr bwMode="auto">
            <a:xfrm flipV="1">
              <a:off x="807363" y="1666072"/>
              <a:ext cx="2078270" cy="31252"/>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2" name="直接连接符 29"/>
            <p:cNvCxnSpPr>
              <a:cxnSpLocks noChangeShapeType="1"/>
            </p:cNvCxnSpPr>
            <p:nvPr/>
          </p:nvCxnSpPr>
          <p:spPr bwMode="auto">
            <a:xfrm>
              <a:off x="2885633" y="1666072"/>
              <a:ext cx="0" cy="313108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3" name="直接连接符 32"/>
            <p:cNvCxnSpPr>
              <a:cxnSpLocks noChangeShapeType="1"/>
            </p:cNvCxnSpPr>
            <p:nvPr/>
          </p:nvCxnSpPr>
          <p:spPr bwMode="auto">
            <a:xfrm>
              <a:off x="251520" y="4133771"/>
              <a:ext cx="0" cy="660761"/>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4" name="直接连接符 30"/>
            <p:cNvCxnSpPr>
              <a:cxnSpLocks noChangeShapeType="1"/>
            </p:cNvCxnSpPr>
            <p:nvPr/>
          </p:nvCxnSpPr>
          <p:spPr bwMode="auto">
            <a:xfrm>
              <a:off x="251520" y="4797152"/>
              <a:ext cx="2629649" cy="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grpSp>
      <p:grpSp>
        <p:nvGrpSpPr>
          <p:cNvPr id="45" name="组 44"/>
          <p:cNvGrpSpPr/>
          <p:nvPr/>
        </p:nvGrpSpPr>
        <p:grpSpPr>
          <a:xfrm>
            <a:off x="4576980" y="2645473"/>
            <a:ext cx="2634113" cy="3168352"/>
            <a:chOff x="251520" y="1628800"/>
            <a:chExt cx="2634113" cy="3168352"/>
          </a:xfrm>
        </p:grpSpPr>
        <p:sp>
          <p:nvSpPr>
            <p:cNvPr id="46" name="直角三角形 22"/>
            <p:cNvSpPr>
              <a:spLocks noChangeArrowheads="1"/>
            </p:cNvSpPr>
            <p:nvPr/>
          </p:nvSpPr>
          <p:spPr bwMode="auto">
            <a:xfrm flipH="1">
              <a:off x="251520" y="1628800"/>
              <a:ext cx="555843" cy="555842"/>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dirty="0">
                  <a:solidFill>
                    <a:srgbClr val="FFFFFF"/>
                  </a:solidFill>
                  <a:latin typeface="微软雅黑" panose="020B0503020204020204" pitchFamily="34" charset="-122"/>
                  <a:ea typeface="微软雅黑" panose="020B0503020204020204" pitchFamily="34" charset="-122"/>
                </a:rPr>
                <a:t>2</a:t>
              </a:r>
              <a:endParaRPr lang="zh-CN" altLang="en-US" b="1" dirty="0">
                <a:solidFill>
                  <a:srgbClr val="FFFFFF"/>
                </a:solidFill>
                <a:latin typeface="微软雅黑" panose="020B0503020204020204" pitchFamily="34" charset="-122"/>
                <a:ea typeface="微软雅黑" panose="020B0503020204020204" pitchFamily="34" charset="-122"/>
              </a:endParaRPr>
            </a:p>
          </p:txBody>
        </p:sp>
        <p:cxnSp>
          <p:nvCxnSpPr>
            <p:cNvPr id="47" name="直接连接符 27"/>
            <p:cNvCxnSpPr>
              <a:cxnSpLocks noChangeShapeType="1"/>
            </p:cNvCxnSpPr>
            <p:nvPr/>
          </p:nvCxnSpPr>
          <p:spPr bwMode="auto">
            <a:xfrm flipV="1">
              <a:off x="807363" y="1666072"/>
              <a:ext cx="2078270" cy="31252"/>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8" name="直接连接符 29"/>
            <p:cNvCxnSpPr>
              <a:cxnSpLocks noChangeShapeType="1"/>
            </p:cNvCxnSpPr>
            <p:nvPr/>
          </p:nvCxnSpPr>
          <p:spPr bwMode="auto">
            <a:xfrm>
              <a:off x="2885633" y="1666072"/>
              <a:ext cx="0" cy="313108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9" name="直接连接符 32"/>
            <p:cNvCxnSpPr>
              <a:cxnSpLocks noChangeShapeType="1"/>
            </p:cNvCxnSpPr>
            <p:nvPr/>
          </p:nvCxnSpPr>
          <p:spPr bwMode="auto">
            <a:xfrm>
              <a:off x="251520" y="4133771"/>
              <a:ext cx="0" cy="660761"/>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50" name="直接连接符 30"/>
            <p:cNvCxnSpPr>
              <a:cxnSpLocks noChangeShapeType="1"/>
            </p:cNvCxnSpPr>
            <p:nvPr/>
          </p:nvCxnSpPr>
          <p:spPr bwMode="auto">
            <a:xfrm>
              <a:off x="251520" y="4797152"/>
              <a:ext cx="2629649" cy="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grpSp>
      <p:grpSp>
        <p:nvGrpSpPr>
          <p:cNvPr id="51" name="组 50"/>
          <p:cNvGrpSpPr/>
          <p:nvPr/>
        </p:nvGrpSpPr>
        <p:grpSpPr>
          <a:xfrm>
            <a:off x="7664872" y="2642853"/>
            <a:ext cx="2634113" cy="3168352"/>
            <a:chOff x="251520" y="1628800"/>
            <a:chExt cx="2634113" cy="3168352"/>
          </a:xfrm>
        </p:grpSpPr>
        <p:sp>
          <p:nvSpPr>
            <p:cNvPr id="52" name="直角三角形 22"/>
            <p:cNvSpPr>
              <a:spLocks noChangeArrowheads="1"/>
            </p:cNvSpPr>
            <p:nvPr/>
          </p:nvSpPr>
          <p:spPr bwMode="auto">
            <a:xfrm flipH="1">
              <a:off x="251520" y="1628800"/>
              <a:ext cx="555843" cy="555842"/>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dirty="0">
                  <a:solidFill>
                    <a:srgbClr val="FFFFFF"/>
                  </a:solidFill>
                  <a:latin typeface="微软雅黑" panose="020B0503020204020204" pitchFamily="34" charset="-122"/>
                  <a:ea typeface="微软雅黑" panose="020B0503020204020204" pitchFamily="34" charset="-122"/>
                </a:rPr>
                <a:t>3</a:t>
              </a:r>
              <a:endParaRPr lang="zh-CN" altLang="en-US" b="1" dirty="0">
                <a:solidFill>
                  <a:srgbClr val="FFFFFF"/>
                </a:solidFill>
                <a:latin typeface="微软雅黑" panose="020B0503020204020204" pitchFamily="34" charset="-122"/>
                <a:ea typeface="微软雅黑" panose="020B0503020204020204" pitchFamily="34" charset="-122"/>
              </a:endParaRPr>
            </a:p>
          </p:txBody>
        </p:sp>
        <p:cxnSp>
          <p:nvCxnSpPr>
            <p:cNvPr id="53" name="直接连接符 27"/>
            <p:cNvCxnSpPr>
              <a:cxnSpLocks noChangeShapeType="1"/>
            </p:cNvCxnSpPr>
            <p:nvPr/>
          </p:nvCxnSpPr>
          <p:spPr bwMode="auto">
            <a:xfrm flipV="1">
              <a:off x="807363" y="1666072"/>
              <a:ext cx="2078270" cy="31252"/>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54" name="直接连接符 29"/>
            <p:cNvCxnSpPr>
              <a:cxnSpLocks noChangeShapeType="1"/>
            </p:cNvCxnSpPr>
            <p:nvPr/>
          </p:nvCxnSpPr>
          <p:spPr bwMode="auto">
            <a:xfrm>
              <a:off x="2885633" y="1666072"/>
              <a:ext cx="0" cy="313108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55" name="直接连接符 32"/>
            <p:cNvCxnSpPr>
              <a:cxnSpLocks noChangeShapeType="1"/>
            </p:cNvCxnSpPr>
            <p:nvPr/>
          </p:nvCxnSpPr>
          <p:spPr bwMode="auto">
            <a:xfrm>
              <a:off x="251520" y="4133771"/>
              <a:ext cx="0" cy="660761"/>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56" name="直接连接符 30"/>
            <p:cNvCxnSpPr>
              <a:cxnSpLocks noChangeShapeType="1"/>
            </p:cNvCxnSpPr>
            <p:nvPr/>
          </p:nvCxnSpPr>
          <p:spPr bwMode="auto">
            <a:xfrm>
              <a:off x="251520" y="4797152"/>
              <a:ext cx="2629649" cy="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grpSp>
      <p:sp>
        <p:nvSpPr>
          <p:cNvPr id="57" name="文本框 56"/>
          <p:cNvSpPr txBox="1"/>
          <p:nvPr/>
        </p:nvSpPr>
        <p:spPr>
          <a:xfrm>
            <a:off x="1881352" y="5885793"/>
            <a:ext cx="184731" cy="461665"/>
          </a:xfrm>
          <a:prstGeom prst="rect">
            <a:avLst/>
          </a:prstGeom>
          <a:noFill/>
        </p:spPr>
        <p:txBody>
          <a:bodyPr wrap="none" rtlCol="0">
            <a:spAutoFit/>
          </a:bodyPr>
          <a:lstStyle/>
          <a:p>
            <a:endParaRPr kumimoji="1" lang="zh-CN" alt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10" name="Rectangle 3"/>
          <p:cNvSpPr txBox="1"/>
          <p:nvPr/>
        </p:nvSpPr>
        <p:spPr>
          <a:xfrm>
            <a:off x="2277209" y="2331192"/>
            <a:ext cx="8176845" cy="756745"/>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pPr algn="ctr"/>
            <a:r>
              <a:rPr lang="zh-CN" altLang="en-US" sz="4200" b="1" dirty="0">
                <a:solidFill>
                  <a:srgbClr val="FF0000"/>
                </a:solidFill>
                <a:ea typeface="华文中宋" panose="02010600040101010101" pitchFamily="2" charset="-122"/>
              </a:rPr>
              <a:t>不负青春，成就人生新高度！</a:t>
            </a:r>
            <a:endParaRPr lang="zh-CN" altLang="en-US" sz="4200" b="1" dirty="0">
              <a:solidFill>
                <a:srgbClr val="FF0000"/>
              </a:solidFill>
              <a:ea typeface="华文中宋" panose="02010600040101010101" pitchFamily="2" charset="-122"/>
            </a:endParaRPr>
          </a:p>
        </p:txBody>
      </p:sp>
      <p:pic>
        <p:nvPicPr>
          <p:cNvPr id="11" name="图片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468560"/>
            <a:ext cx="12192001" cy="3389251"/>
          </a:xfrm>
          <a:prstGeom prst="rect">
            <a:avLst/>
          </a:prstGeom>
        </p:spPr>
      </p:pic>
      <p:sp>
        <p:nvSpPr>
          <p:cNvPr id="12" name="标题 1"/>
          <p:cNvSpPr txBox="1"/>
          <p:nvPr/>
        </p:nvSpPr>
        <p:spPr>
          <a:xfrm>
            <a:off x="1635575" y="387626"/>
            <a:ext cx="5311877" cy="685391"/>
          </a:xfrm>
          <a:prstGeom prst="rect">
            <a:avLst/>
          </a:prstGeom>
          <a:noFill/>
          <a:ln>
            <a:noFill/>
          </a:ln>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a:lstStyle>
          <a:p>
            <a:pPr algn="l"/>
            <a:r>
              <a:rPr lang="zh-CN" altLang="en-US" b="1" kern="0" dirty="0">
                <a:solidFill>
                  <a:srgbClr val="FFFF00"/>
                </a:solidFill>
                <a:latin typeface="华文新魏" panose="02010800040101010101" pitchFamily="2" charset="-122"/>
                <a:ea typeface="华文新魏" panose="02010800040101010101" pitchFamily="2" charset="-122"/>
              </a:rPr>
              <a:t>爱在师大  研在师大</a:t>
            </a:r>
            <a:endParaRPr lang="en-US" altLang="zh-CN" b="1" kern="0" dirty="0">
              <a:solidFill>
                <a:srgbClr val="FFFF00"/>
              </a:solidFill>
              <a:latin typeface="华文新魏" panose="02010800040101010101" pitchFamily="2" charset="-122"/>
              <a:ea typeface="华文新魏" panose="02010800040101010101" pitchFamily="2"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0" y="377"/>
            <a:ext cx="12192000" cy="6857623"/>
            <a:chOff x="335" y="189"/>
            <a:chExt cx="12192000" cy="6857623"/>
          </a:xfrm>
        </p:grpSpPr>
        <p:sp>
          <p:nvSpPr>
            <p:cNvPr id="17" name="Freeform 6"/>
            <p:cNvSpPr/>
            <p:nvPr/>
          </p:nvSpPr>
          <p:spPr bwMode="auto">
            <a:xfrm>
              <a:off x="1004" y="5144471"/>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标题 1"/>
          <p:cNvSpPr txBox="1"/>
          <p:nvPr/>
        </p:nvSpPr>
        <p:spPr>
          <a:xfrm>
            <a:off x="1765455" y="456903"/>
            <a:ext cx="4078754" cy="60579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400" b="1" dirty="0">
                <a:solidFill>
                  <a:srgbClr val="FFFF00"/>
                </a:solidFill>
                <a:latin typeface="华文新魏" panose="02010800040101010101" pitchFamily="2" charset="-122"/>
                <a:ea typeface="华文新魏" panose="02010800040101010101" pitchFamily="2" charset="-122"/>
              </a:rPr>
              <a:t>一、培养方案</a:t>
            </a:r>
            <a:endParaRPr lang="zh-CN" altLang="en-US" sz="4400" b="1" dirty="0">
              <a:solidFill>
                <a:srgbClr val="FFFF00"/>
              </a:solidFill>
              <a:latin typeface="华文新魏" panose="02010800040101010101" pitchFamily="2" charset="-122"/>
              <a:ea typeface="华文新魏" panose="02010800040101010101" pitchFamily="2" charset="-122"/>
            </a:endParaRPr>
          </a:p>
        </p:txBody>
      </p:sp>
      <p:grpSp>
        <p:nvGrpSpPr>
          <p:cNvPr id="3" name="组合 2"/>
          <p:cNvGrpSpPr/>
          <p:nvPr/>
        </p:nvGrpSpPr>
        <p:grpSpPr>
          <a:xfrm>
            <a:off x="1704606" y="2163458"/>
            <a:ext cx="2660904" cy="1707452"/>
            <a:chOff x="1324611" y="2742565"/>
            <a:chExt cx="2808605" cy="2373105"/>
          </a:xfrm>
        </p:grpSpPr>
        <p:cxnSp>
          <p:nvCxnSpPr>
            <p:cNvPr id="14" name="直接连接符 43"/>
            <p:cNvCxnSpPr/>
            <p:nvPr/>
          </p:nvCxnSpPr>
          <p:spPr>
            <a:xfrm>
              <a:off x="1324611" y="2850515"/>
              <a:ext cx="2808605"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5" name="直接连接符 45"/>
            <p:cNvCxnSpPr/>
            <p:nvPr/>
          </p:nvCxnSpPr>
          <p:spPr>
            <a:xfrm>
              <a:off x="1413005" y="2742565"/>
              <a:ext cx="0" cy="2373105"/>
            </a:xfrm>
            <a:prstGeom prst="line">
              <a:avLst/>
            </a:prstGeom>
          </p:spPr>
          <p:style>
            <a:lnRef idx="1">
              <a:schemeClr val="accent6"/>
            </a:lnRef>
            <a:fillRef idx="0">
              <a:schemeClr val="accent6"/>
            </a:fillRef>
            <a:effectRef idx="0">
              <a:schemeClr val="accent6"/>
            </a:effectRef>
            <a:fontRef idx="minor">
              <a:schemeClr val="tx1"/>
            </a:fontRef>
          </p:style>
        </p:cxnSp>
        <p:sp>
          <p:nvSpPr>
            <p:cNvPr id="16" name="矩形 15"/>
            <p:cNvSpPr/>
            <p:nvPr/>
          </p:nvSpPr>
          <p:spPr>
            <a:xfrm>
              <a:off x="1324611" y="2742565"/>
              <a:ext cx="215900" cy="21590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schemeClr val="bg1"/>
                </a:solidFill>
                <a:latin typeface="微软雅黑" panose="020B0503020204020204" pitchFamily="34" charset="-122"/>
                <a:ea typeface="微软雅黑" panose="020B0503020204020204" pitchFamily="34" charset="-122"/>
              </a:endParaRPr>
            </a:p>
          </p:txBody>
        </p:sp>
      </p:grpSp>
      <p:pic>
        <p:nvPicPr>
          <p:cNvPr id="7" name="图片 6"/>
          <p:cNvPicPr>
            <a:picLocks noChangeAspect="1"/>
          </p:cNvPicPr>
          <p:nvPr/>
        </p:nvPicPr>
        <p:blipFill>
          <a:blip r:embed="rId2"/>
          <a:stretch>
            <a:fillRect/>
          </a:stretch>
        </p:blipFill>
        <p:spPr>
          <a:xfrm>
            <a:off x="1000772" y="4224859"/>
            <a:ext cx="1816759" cy="1507974"/>
          </a:xfrm>
          <a:prstGeom prst="rect">
            <a:avLst/>
          </a:prstGeom>
        </p:spPr>
      </p:pic>
      <p:sp>
        <p:nvSpPr>
          <p:cNvPr id="8" name="文本框 7"/>
          <p:cNvSpPr txBox="1"/>
          <p:nvPr/>
        </p:nvSpPr>
        <p:spPr>
          <a:xfrm>
            <a:off x="1828071" y="2225628"/>
            <a:ext cx="9572732" cy="1846659"/>
          </a:xfrm>
          <a:prstGeom prst="rect">
            <a:avLst/>
          </a:prstGeom>
          <a:noFill/>
        </p:spPr>
        <p:txBody>
          <a:bodyPr wrap="square" rtlCol="0">
            <a:spAutoFit/>
          </a:bodyPr>
          <a:lstStyle/>
          <a:p>
            <a:pPr>
              <a:lnSpc>
                <a:spcPct val="150000"/>
              </a:lnSpc>
              <a:defRPr/>
            </a:pPr>
            <a:r>
              <a:rPr lang="zh-CN" altLang="en-US" sz="2800" b="1" dirty="0" smtClean="0">
                <a:solidFill>
                  <a:srgbClr val="0070C0"/>
                </a:solidFill>
                <a:latin typeface="楷体" panose="02010609060101010101" pitchFamily="49" charset="-122"/>
                <a:ea typeface="楷体" panose="02010609060101010101" pitchFamily="49" charset="-122"/>
                <a:cs typeface="楷体" panose="02010609060101010101" pitchFamily="49" charset="-122"/>
              </a:rPr>
              <a:t>培养方案：</a:t>
            </a:r>
            <a:r>
              <a:rPr lang="zh-CN" altLang="en-US" sz="2400" b="1" kern="0" dirty="0">
                <a:solidFill>
                  <a:prstClr val="black"/>
                </a:solidFill>
                <a:latin typeface="楷体" panose="02010609060101010101" pitchFamily="49" charset="-122"/>
                <a:ea typeface="楷体" panose="02010609060101010101" pitchFamily="49" charset="-122"/>
                <a:cs typeface="楷体" panose="02010609060101010101" pitchFamily="49" charset="-122"/>
              </a:rPr>
              <a:t>研究生培养的依据和指导</a:t>
            </a:r>
            <a:r>
              <a:rPr lang="zh-CN" altLang="en-US" sz="2400" kern="0"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400" dirty="0">
                <a:latin typeface="楷体" panose="02010609060101010101" pitchFamily="49" charset="-122"/>
                <a:ea typeface="楷体" panose="02010609060101010101" pitchFamily="49" charset="-122"/>
                <a:cs typeface="楷体" panose="02010609060101010101" pitchFamily="49" charset="-122"/>
              </a:rPr>
              <a:t>主要包括：</a:t>
            </a:r>
            <a:r>
              <a:rPr lang="zh-CN" altLang="en-US" sz="2400" kern="0" dirty="0">
                <a:latin typeface="楷体" panose="02010609060101010101" pitchFamily="49" charset="-122"/>
                <a:ea typeface="楷体" panose="02010609060101010101" pitchFamily="49" charset="-122"/>
                <a:cs typeface="楷体" panose="02010609060101010101" pitchFamily="49" charset="-122"/>
              </a:rPr>
              <a:t>培养目标、学习年限与</a:t>
            </a:r>
            <a:r>
              <a:rPr lang="zh-CN" altLang="en-US" sz="2400" kern="0" dirty="0" smtClean="0">
                <a:latin typeface="楷体" panose="02010609060101010101" pitchFamily="49" charset="-122"/>
                <a:ea typeface="楷体" panose="02010609060101010101" pitchFamily="49" charset="-122"/>
                <a:cs typeface="楷体" panose="02010609060101010101" pitchFamily="49" charset="-122"/>
              </a:rPr>
              <a:t>培养</a:t>
            </a:r>
            <a:r>
              <a:rPr lang="zh-CN" altLang="en-US" sz="2400" kern="0" dirty="0">
                <a:latin typeface="楷体" panose="02010609060101010101" pitchFamily="49" charset="-122"/>
                <a:ea typeface="楷体" panose="02010609060101010101" pitchFamily="49" charset="-122"/>
                <a:cs typeface="楷体" panose="02010609060101010101" pitchFamily="49" charset="-122"/>
              </a:rPr>
              <a:t>方式、课程设置与学分要求、培养环节与考核要求、实践环节和科研训练、科研成果、学位论文要求及基本文献阅读书目等。</a:t>
            </a:r>
            <a:endParaRPr lang="en-US" altLang="zh-CN" sz="2000"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p:txBody>
      </p:sp>
      <p:sp>
        <p:nvSpPr>
          <p:cNvPr id="11" name="文本框 10"/>
          <p:cNvSpPr txBox="1"/>
          <p:nvPr/>
        </p:nvSpPr>
        <p:spPr>
          <a:xfrm>
            <a:off x="1084216" y="4298311"/>
            <a:ext cx="10022897" cy="1206099"/>
          </a:xfrm>
          <a:prstGeom prst="rect">
            <a:avLst/>
          </a:prstGeom>
          <a:noFill/>
        </p:spPr>
        <p:txBody>
          <a:bodyPr wrap="square" rtlCol="0">
            <a:spAutoFit/>
          </a:bodyPr>
          <a:lstStyle/>
          <a:p>
            <a:pPr lvl="0" fontAlgn="auto">
              <a:lnSpc>
                <a:spcPct val="150000"/>
              </a:lnSpc>
              <a:defRPr/>
            </a:pPr>
            <a:r>
              <a:rPr lang="zh-CN" altLang="en-US" sz="28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查看路径：</a:t>
            </a:r>
            <a:endParaRPr lang="en-US" altLang="zh-CN" sz="28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endParaRPr>
          </a:p>
          <a:p>
            <a:pPr lvl="0" fontAlgn="auto">
              <a:lnSpc>
                <a:spcPct val="150000"/>
              </a:lnSpc>
              <a:defRPr/>
            </a:pPr>
            <a:r>
              <a:rPr lang="zh-CN" altLang="en-US" sz="24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研究生培养新系统 → 点击“培养” → 选择“查看本专业培养方案”</a:t>
            </a:r>
            <a:endParaRPr lang="zh-CN" altLang="en-US" sz="2400" kern="0" dirty="0">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标题 1"/>
          <p:cNvSpPr txBox="1"/>
          <p:nvPr/>
        </p:nvSpPr>
        <p:spPr>
          <a:xfrm>
            <a:off x="1556860" y="252678"/>
            <a:ext cx="8360223" cy="60579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一、培养</a:t>
            </a:r>
            <a:r>
              <a:rPr lang="zh-CN" altLang="en-US" sz="4000" b="1" dirty="0" smtClean="0">
                <a:solidFill>
                  <a:srgbClr val="FFFF00"/>
                </a:solidFill>
                <a:latin typeface="华文新魏" panose="02010800040101010101" pitchFamily="2" charset="-122"/>
                <a:ea typeface="华文新魏" panose="02010800040101010101" pitchFamily="2" charset="-122"/>
              </a:rPr>
              <a:t>方案</a:t>
            </a:r>
            <a:r>
              <a:rPr lang="zh-CN" altLang="en-US" sz="3200" b="1" dirty="0" smtClean="0">
                <a:solidFill>
                  <a:srgbClr val="FFFF00"/>
                </a:solidFill>
                <a:latin typeface="华文新魏" panose="02010800040101010101" pitchFamily="2" charset="-122"/>
                <a:ea typeface="华文新魏" panose="02010800040101010101" pitchFamily="2" charset="-122"/>
              </a:rPr>
              <a:t>（指导思想与总体要求</a:t>
            </a:r>
            <a:r>
              <a:rPr lang="zh-CN" altLang="en-US" sz="4000" b="1" dirty="0" smtClean="0">
                <a:solidFill>
                  <a:srgbClr val="FFFF00"/>
                </a:solidFill>
                <a:latin typeface="华文新魏" panose="02010800040101010101" pitchFamily="2" charset="-122"/>
                <a:ea typeface="华文新魏" panose="02010800040101010101" pitchFamily="2" charset="-122"/>
              </a:rPr>
              <a:t>）</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grpSp>
        <p:nvGrpSpPr>
          <p:cNvPr id="10" name="组合 9"/>
          <p:cNvGrpSpPr/>
          <p:nvPr/>
        </p:nvGrpSpPr>
        <p:grpSpPr>
          <a:xfrm>
            <a:off x="1396540" y="1185333"/>
            <a:ext cx="10384644" cy="4399945"/>
            <a:chOff x="970209" y="1054057"/>
            <a:chExt cx="10651918" cy="4734244"/>
          </a:xfrm>
        </p:grpSpPr>
        <p:sp>
          <p:nvSpPr>
            <p:cNvPr id="11" name="矩形 10"/>
            <p:cNvSpPr/>
            <p:nvPr/>
          </p:nvSpPr>
          <p:spPr>
            <a:xfrm>
              <a:off x="2632759" y="3137169"/>
              <a:ext cx="7172961" cy="584775"/>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endParaRPr lang="zh-CN" altLang="en-US" sz="3200" b="1" dirty="0">
                <a:latin typeface="微软雅黑" panose="020B0503020204020204" pitchFamily="34" charset="-122"/>
                <a:ea typeface="微软雅黑" panose="020B0503020204020204" pitchFamily="34" charset="-122"/>
                <a:cs typeface="Times New Roman" panose="02020603050405020304" pitchFamily="18" charset="0"/>
              </a:endParaRPr>
            </a:p>
          </p:txBody>
        </p:sp>
        <p:grpSp>
          <p:nvGrpSpPr>
            <p:cNvPr id="12" name="组合 11"/>
            <p:cNvGrpSpPr/>
            <p:nvPr/>
          </p:nvGrpSpPr>
          <p:grpSpPr>
            <a:xfrm>
              <a:off x="9337805" y="1879787"/>
              <a:ext cx="2284322" cy="2308721"/>
              <a:chOff x="8410195" y="1891799"/>
              <a:chExt cx="2223829" cy="2083328"/>
            </a:xfrm>
          </p:grpSpPr>
          <p:sp>
            <p:nvSpPr>
              <p:cNvPr id="37" name="矩形 36"/>
              <p:cNvSpPr/>
              <p:nvPr/>
            </p:nvSpPr>
            <p:spPr>
              <a:xfrm>
                <a:off x="8410195" y="1891799"/>
                <a:ext cx="1970569" cy="2083328"/>
              </a:xfrm>
              <a:prstGeom prst="rect">
                <a:avLst/>
              </a:prstGeom>
              <a:solidFill>
                <a:srgbClr val="DB6413"/>
              </a:solidFill>
              <a:ln w="12700" cap="flat" cmpd="sng" algn="ctr">
                <a:noFill/>
                <a:prstDash val="solid"/>
                <a:miter lim="800000"/>
              </a:ln>
              <a:effectLst/>
            </p:spPr>
            <p:txBody>
              <a:bodyPr rtlCol="0" anchor="ctr"/>
              <a:lstStyle/>
              <a:p>
                <a:pPr algn="ctr"/>
                <a:endParaRPr lang="zh-CN" altLang="en-US" kern="0">
                  <a:solidFill>
                    <a:srgbClr val="000000"/>
                  </a:solidFill>
                  <a:latin typeface="Calibri" panose="020F0502020204030204"/>
                </a:endParaRPr>
              </a:p>
            </p:txBody>
          </p:sp>
          <p:sp>
            <p:nvSpPr>
              <p:cNvPr id="38" name="矩形 37"/>
              <p:cNvSpPr/>
              <p:nvPr/>
            </p:nvSpPr>
            <p:spPr>
              <a:xfrm>
                <a:off x="8495968" y="1985818"/>
                <a:ext cx="2138056" cy="1778908"/>
              </a:xfrm>
              <a:prstGeom prst="rect">
                <a:avLst/>
              </a:prstGeom>
            </p:spPr>
            <p:txBody>
              <a:bodyPr wrap="square">
                <a:spAutoFit/>
              </a:bodyPr>
              <a:lstStyle/>
              <a:p>
                <a:pPr marL="342900" indent="-342900">
                  <a:lnSpc>
                    <a:spcPts val="3600"/>
                  </a:lnSpc>
                  <a:spcAft>
                    <a:spcPts val="0"/>
                  </a:spcAft>
                  <a:buFont typeface="Wingdings" panose="05000000000000000000" pitchFamily="2" charset="2"/>
                  <a:buChar char="n"/>
                </a:pPr>
                <a:r>
                  <a:rPr lang="zh-CN" altLang="en-US" sz="2000" b="1" kern="100" dirty="0">
                    <a:solidFill>
                      <a:schemeClr val="bg1"/>
                    </a:solidFill>
                    <a:latin typeface="微软雅黑" panose="020B0503020204020204" pitchFamily="34" charset="-122"/>
                    <a:ea typeface="微软雅黑" panose="020B0503020204020204" pitchFamily="34" charset="-122"/>
                  </a:rPr>
                  <a:t>形象思维 </a:t>
                </a:r>
                <a:endParaRPr lang="en-US" altLang="zh-CN" sz="2000" b="1" kern="100" dirty="0">
                  <a:solidFill>
                    <a:schemeClr val="bg1"/>
                  </a:solidFill>
                  <a:latin typeface="微软雅黑" panose="020B0503020204020204" pitchFamily="34" charset="-122"/>
                  <a:ea typeface="微软雅黑" panose="020B0503020204020204" pitchFamily="34" charset="-122"/>
                </a:endParaRPr>
              </a:p>
              <a:p>
                <a:pPr marL="342900" indent="-342900">
                  <a:lnSpc>
                    <a:spcPts val="3600"/>
                  </a:lnSpc>
                  <a:spcAft>
                    <a:spcPts val="0"/>
                  </a:spcAft>
                  <a:buFont typeface="Wingdings" panose="05000000000000000000" pitchFamily="2" charset="2"/>
                  <a:buChar char="n"/>
                </a:pPr>
                <a:r>
                  <a:rPr lang="zh-CN" altLang="en-US" sz="2000" b="1" kern="100" dirty="0">
                    <a:solidFill>
                      <a:schemeClr val="bg1"/>
                    </a:solidFill>
                    <a:latin typeface="微软雅黑" panose="020B0503020204020204" pitchFamily="34" charset="-122"/>
                    <a:ea typeface="微软雅黑" panose="020B0503020204020204" pitchFamily="34" charset="-122"/>
                  </a:rPr>
                  <a:t>逻辑思维</a:t>
                </a:r>
                <a:endParaRPr lang="en-US" altLang="zh-CN" sz="2000" b="1" kern="100" dirty="0">
                  <a:solidFill>
                    <a:schemeClr val="bg1"/>
                  </a:solidFill>
                  <a:latin typeface="微软雅黑" panose="020B0503020204020204" pitchFamily="34" charset="-122"/>
                  <a:ea typeface="微软雅黑" panose="020B0503020204020204" pitchFamily="34" charset="-122"/>
                </a:endParaRPr>
              </a:p>
              <a:p>
                <a:pPr marL="342900" indent="-342900">
                  <a:lnSpc>
                    <a:spcPts val="3600"/>
                  </a:lnSpc>
                  <a:spcAft>
                    <a:spcPts val="0"/>
                  </a:spcAft>
                  <a:buFont typeface="Wingdings" panose="05000000000000000000" pitchFamily="2" charset="2"/>
                  <a:buChar char="n"/>
                </a:pPr>
                <a:r>
                  <a:rPr lang="zh-CN" altLang="en-US" sz="2000" b="1" kern="100" dirty="0">
                    <a:solidFill>
                      <a:schemeClr val="bg1"/>
                    </a:solidFill>
                    <a:latin typeface="微软雅黑" panose="020B0503020204020204" pitchFamily="34" charset="-122"/>
                    <a:ea typeface="微软雅黑" panose="020B0503020204020204" pitchFamily="34" charset="-122"/>
                  </a:rPr>
                  <a:t>批判性思维</a:t>
                </a:r>
                <a:endParaRPr lang="en-US" altLang="zh-CN" sz="2000" b="1" kern="100" dirty="0">
                  <a:solidFill>
                    <a:schemeClr val="bg1"/>
                  </a:solidFill>
                  <a:latin typeface="微软雅黑" panose="020B0503020204020204" pitchFamily="34" charset="-122"/>
                  <a:ea typeface="微软雅黑" panose="020B0503020204020204" pitchFamily="34" charset="-122"/>
                </a:endParaRPr>
              </a:p>
              <a:p>
                <a:pPr marL="342900" indent="-342900">
                  <a:lnSpc>
                    <a:spcPts val="3600"/>
                  </a:lnSpc>
                  <a:spcAft>
                    <a:spcPts val="0"/>
                  </a:spcAft>
                  <a:buFont typeface="Wingdings" panose="05000000000000000000" pitchFamily="2" charset="2"/>
                  <a:buChar char="n"/>
                </a:pPr>
                <a:r>
                  <a:rPr lang="zh-CN" altLang="en-US" sz="2000" b="1" kern="100" dirty="0">
                    <a:solidFill>
                      <a:schemeClr val="bg1"/>
                    </a:solidFill>
                    <a:latin typeface="微软雅黑" panose="020B0503020204020204" pitchFamily="34" charset="-122"/>
                    <a:ea typeface="微软雅黑" panose="020B0503020204020204" pitchFamily="34" charset="-122"/>
                  </a:rPr>
                  <a:t>创造性思维</a:t>
                </a:r>
                <a:endParaRPr lang="zh-CN" altLang="zh-CN" sz="2000" b="1" kern="100" dirty="0">
                  <a:solidFill>
                    <a:schemeClr val="bg1"/>
                  </a:solidFill>
                  <a:latin typeface="微软雅黑" panose="020B0503020204020204" pitchFamily="34" charset="-122"/>
                  <a:ea typeface="微软雅黑" panose="020B0503020204020204" pitchFamily="34" charset="-122"/>
                </a:endParaRPr>
              </a:p>
            </p:txBody>
          </p:sp>
        </p:grpSp>
        <p:cxnSp>
          <p:nvCxnSpPr>
            <p:cNvPr id="13" name="直接连接符 12"/>
            <p:cNvCxnSpPr/>
            <p:nvPr/>
          </p:nvCxnSpPr>
          <p:spPr>
            <a:xfrm flipH="1" flipV="1">
              <a:off x="7913656" y="2792051"/>
              <a:ext cx="1385566" cy="1317"/>
            </a:xfrm>
            <a:prstGeom prst="line">
              <a:avLst/>
            </a:prstGeom>
            <a:ln w="38100" cap="flat" cmpd="sng" algn="ctr">
              <a:solidFill>
                <a:schemeClr val="accent2"/>
              </a:solidFill>
              <a:prstDash val="sysDash"/>
              <a:round/>
              <a:headEnd type="none" w="lg" len="lg"/>
              <a:tailEnd type="arrow" w="lg" len="lg"/>
            </a:ln>
          </p:spPr>
          <p:style>
            <a:lnRef idx="0">
              <a:scrgbClr r="0" g="0" b="0"/>
            </a:lnRef>
            <a:fillRef idx="0">
              <a:scrgbClr r="0" g="0" b="0"/>
            </a:fillRef>
            <a:effectRef idx="0">
              <a:scrgbClr r="0" g="0" b="0"/>
            </a:effectRef>
            <a:fontRef idx="minor">
              <a:schemeClr val="tx1"/>
            </a:fontRef>
          </p:style>
        </p:cxnSp>
        <p:grpSp>
          <p:nvGrpSpPr>
            <p:cNvPr id="14" name="组合 13"/>
            <p:cNvGrpSpPr/>
            <p:nvPr/>
          </p:nvGrpSpPr>
          <p:grpSpPr>
            <a:xfrm>
              <a:off x="4243492" y="1054057"/>
              <a:ext cx="3652226" cy="4237354"/>
              <a:chOff x="3877653" y="491501"/>
              <a:chExt cx="4352691" cy="5050041"/>
            </a:xfrm>
          </p:grpSpPr>
          <p:grpSp>
            <p:nvGrpSpPr>
              <p:cNvPr id="28" name="组合 27"/>
              <p:cNvGrpSpPr/>
              <p:nvPr/>
            </p:nvGrpSpPr>
            <p:grpSpPr>
              <a:xfrm>
                <a:off x="3877653" y="491501"/>
                <a:ext cx="4352691" cy="5050041"/>
                <a:chOff x="4847330" y="3145794"/>
                <a:chExt cx="2155102" cy="2500373"/>
              </a:xfrm>
            </p:grpSpPr>
            <p:sp>
              <p:nvSpPr>
                <p:cNvPr id="31" name="Oval 2"/>
                <p:cNvSpPr>
                  <a:spLocks noChangeArrowheads="1"/>
                </p:cNvSpPr>
                <p:nvPr/>
              </p:nvSpPr>
              <p:spPr bwMode="auto">
                <a:xfrm>
                  <a:off x="5332887" y="3751379"/>
                  <a:ext cx="1236022" cy="1236469"/>
                </a:xfrm>
                <a:prstGeom prst="ellipse">
                  <a:avLst/>
                </a:prstGeom>
                <a:solidFill>
                  <a:srgbClr val="FFFFFF">
                    <a:alpha val="10196"/>
                  </a:srgbClr>
                </a:solidFill>
                <a:ln w="19050" cap="rnd" algn="ctr">
                  <a:solidFill>
                    <a:srgbClr val="845636"/>
                  </a:solidFill>
                  <a:prstDash val="sysDot"/>
                  <a:round/>
                </a:ln>
              </p:spPr>
              <p:txBody>
                <a:bodyPr wrap="none" lIns="134178" tIns="67090" rIns="134178" bIns="67090" anchor="ctr"/>
                <a:lstStyle/>
                <a:p>
                  <a:pPr defTabSz="1218565">
                    <a:defRPr/>
                  </a:pPr>
                  <a:endParaRPr lang="zh-CN" altLang="en-US" sz="1900" kern="0">
                    <a:solidFill>
                      <a:schemeClr val="bg1"/>
                    </a:solidFill>
                    <a:ea typeface="微软雅黑" panose="020B0503020204020204" pitchFamily="34" charset="-122"/>
                  </a:endParaRPr>
                </a:p>
              </p:txBody>
            </p:sp>
            <p:sp>
              <p:nvSpPr>
                <p:cNvPr id="32" name="Freeform 6"/>
                <p:cNvSpPr/>
                <p:nvPr/>
              </p:nvSpPr>
              <p:spPr bwMode="auto">
                <a:xfrm rot="5400000">
                  <a:off x="4425061" y="3568063"/>
                  <a:ext cx="2284948" cy="1440410"/>
                </a:xfrm>
                <a:custGeom>
                  <a:avLst/>
                  <a:gdLst>
                    <a:gd name="T0" fmla="*/ 224 w 2848"/>
                    <a:gd name="T1" fmla="*/ 484 h 1795"/>
                    <a:gd name="T2" fmla="*/ 231 w 2848"/>
                    <a:gd name="T3" fmla="*/ 587 h 1795"/>
                    <a:gd name="T4" fmla="*/ 246 w 2848"/>
                    <a:gd name="T5" fmla="*/ 687 h 1795"/>
                    <a:gd name="T6" fmla="*/ 267 w 2848"/>
                    <a:gd name="T7" fmla="*/ 785 h 1795"/>
                    <a:gd name="T8" fmla="*/ 295 w 2848"/>
                    <a:gd name="T9" fmla="*/ 881 h 1795"/>
                    <a:gd name="T10" fmla="*/ 329 w 2848"/>
                    <a:gd name="T11" fmla="*/ 973 h 1795"/>
                    <a:gd name="T12" fmla="*/ 371 w 2848"/>
                    <a:gd name="T13" fmla="*/ 1062 h 1795"/>
                    <a:gd name="T14" fmla="*/ 419 w 2848"/>
                    <a:gd name="T15" fmla="*/ 1147 h 1795"/>
                    <a:gd name="T16" fmla="*/ 472 w 2848"/>
                    <a:gd name="T17" fmla="*/ 1228 h 1795"/>
                    <a:gd name="T18" fmla="*/ 531 w 2848"/>
                    <a:gd name="T19" fmla="*/ 1305 h 1795"/>
                    <a:gd name="T20" fmla="*/ 595 w 2848"/>
                    <a:gd name="T21" fmla="*/ 1377 h 1795"/>
                    <a:gd name="T22" fmla="*/ 665 w 2848"/>
                    <a:gd name="T23" fmla="*/ 1445 h 1795"/>
                    <a:gd name="T24" fmla="*/ 739 w 2848"/>
                    <a:gd name="T25" fmla="*/ 1508 h 1795"/>
                    <a:gd name="T26" fmla="*/ 817 w 2848"/>
                    <a:gd name="T27" fmla="*/ 1565 h 1795"/>
                    <a:gd name="T28" fmla="*/ 900 w 2848"/>
                    <a:gd name="T29" fmla="*/ 1617 h 1795"/>
                    <a:gd name="T30" fmla="*/ 986 w 2848"/>
                    <a:gd name="T31" fmla="*/ 1662 h 1795"/>
                    <a:gd name="T32" fmla="*/ 1076 w 2848"/>
                    <a:gd name="T33" fmla="*/ 1702 h 1795"/>
                    <a:gd name="T34" fmla="*/ 1169 w 2848"/>
                    <a:gd name="T35" fmla="*/ 1734 h 1795"/>
                    <a:gd name="T36" fmla="*/ 1266 w 2848"/>
                    <a:gd name="T37" fmla="*/ 1761 h 1795"/>
                    <a:gd name="T38" fmla="*/ 1365 w 2848"/>
                    <a:gd name="T39" fmla="*/ 1780 h 1795"/>
                    <a:gd name="T40" fmla="*/ 1467 w 2848"/>
                    <a:gd name="T41" fmla="*/ 1790 h 1795"/>
                    <a:gd name="T42" fmla="*/ 1569 w 2848"/>
                    <a:gd name="T43" fmla="*/ 1795 h 1795"/>
                    <a:gd name="T44" fmla="*/ 1680 w 2848"/>
                    <a:gd name="T45" fmla="*/ 1790 h 1795"/>
                    <a:gd name="T46" fmla="*/ 1842 w 2848"/>
                    <a:gd name="T47" fmla="*/ 1767 h 1795"/>
                    <a:gd name="T48" fmla="*/ 1997 w 2848"/>
                    <a:gd name="T49" fmla="*/ 1725 h 1795"/>
                    <a:gd name="T50" fmla="*/ 2143 w 2848"/>
                    <a:gd name="T51" fmla="*/ 1666 h 1795"/>
                    <a:gd name="T52" fmla="*/ 2281 w 2848"/>
                    <a:gd name="T53" fmla="*/ 1592 h 1795"/>
                    <a:gd name="T54" fmla="*/ 2408 w 2848"/>
                    <a:gd name="T55" fmla="*/ 1501 h 1795"/>
                    <a:gd name="T56" fmla="*/ 2525 w 2848"/>
                    <a:gd name="T57" fmla="*/ 1397 h 1795"/>
                    <a:gd name="T58" fmla="*/ 2627 w 2848"/>
                    <a:gd name="T59" fmla="*/ 1280 h 1795"/>
                    <a:gd name="T60" fmla="*/ 2716 w 2848"/>
                    <a:gd name="T61" fmla="*/ 1153 h 1795"/>
                    <a:gd name="T62" fmla="*/ 2790 w 2848"/>
                    <a:gd name="T63" fmla="*/ 1015 h 1795"/>
                    <a:gd name="T64" fmla="*/ 2848 w 2848"/>
                    <a:gd name="T65" fmla="*/ 867 h 1795"/>
                    <a:gd name="T66" fmla="*/ 2721 w 2848"/>
                    <a:gd name="T67" fmla="*/ 994 h 1795"/>
                    <a:gd name="T68" fmla="*/ 2691 w 2848"/>
                    <a:gd name="T69" fmla="*/ 1003 h 1795"/>
                    <a:gd name="T70" fmla="*/ 2671 w 2848"/>
                    <a:gd name="T71" fmla="*/ 999 h 1795"/>
                    <a:gd name="T72" fmla="*/ 2415 w 2848"/>
                    <a:gd name="T73" fmla="*/ 749 h 1795"/>
                    <a:gd name="T74" fmla="*/ 2390 w 2848"/>
                    <a:gd name="T75" fmla="*/ 813 h 1795"/>
                    <a:gd name="T76" fmla="*/ 2343 w 2848"/>
                    <a:gd name="T77" fmla="*/ 905 h 1795"/>
                    <a:gd name="T78" fmla="*/ 2286 w 2848"/>
                    <a:gd name="T79" fmla="*/ 990 h 1795"/>
                    <a:gd name="T80" fmla="*/ 2220 w 2848"/>
                    <a:gd name="T81" fmla="*/ 1066 h 1795"/>
                    <a:gd name="T82" fmla="*/ 2146 w 2848"/>
                    <a:gd name="T83" fmla="*/ 1136 h 1795"/>
                    <a:gd name="T84" fmla="*/ 2064 w 2848"/>
                    <a:gd name="T85" fmla="*/ 1198 h 1795"/>
                    <a:gd name="T86" fmla="*/ 1976 w 2848"/>
                    <a:gd name="T87" fmla="*/ 1249 h 1795"/>
                    <a:gd name="T88" fmla="*/ 1882 w 2848"/>
                    <a:gd name="T89" fmla="*/ 1291 h 1795"/>
                    <a:gd name="T90" fmla="*/ 1782 w 2848"/>
                    <a:gd name="T91" fmla="*/ 1320 h 1795"/>
                    <a:gd name="T92" fmla="*/ 1678 w 2848"/>
                    <a:gd name="T93" fmla="*/ 1339 h 1795"/>
                    <a:gd name="T94" fmla="*/ 1569 w 2848"/>
                    <a:gd name="T95" fmla="*/ 1346 h 1795"/>
                    <a:gd name="T96" fmla="*/ 1478 w 2848"/>
                    <a:gd name="T97" fmla="*/ 1342 h 1795"/>
                    <a:gd name="T98" fmla="*/ 1345 w 2848"/>
                    <a:gd name="T99" fmla="*/ 1318 h 1795"/>
                    <a:gd name="T100" fmla="*/ 1221 w 2848"/>
                    <a:gd name="T101" fmla="*/ 1275 h 1795"/>
                    <a:gd name="T102" fmla="*/ 1104 w 2848"/>
                    <a:gd name="T103" fmla="*/ 1216 h 1795"/>
                    <a:gd name="T104" fmla="*/ 999 w 2848"/>
                    <a:gd name="T105" fmla="*/ 1141 h 1795"/>
                    <a:gd name="T106" fmla="*/ 906 w 2848"/>
                    <a:gd name="T107" fmla="*/ 1052 h 1795"/>
                    <a:gd name="T108" fmla="*/ 825 w 2848"/>
                    <a:gd name="T109" fmla="*/ 951 h 1795"/>
                    <a:gd name="T110" fmla="*/ 760 w 2848"/>
                    <a:gd name="T111" fmla="*/ 839 h 1795"/>
                    <a:gd name="T112" fmla="*/ 713 w 2848"/>
                    <a:gd name="T113" fmla="*/ 716 h 1795"/>
                    <a:gd name="T114" fmla="*/ 683 w 2848"/>
                    <a:gd name="T115" fmla="*/ 586 h 1795"/>
                    <a:gd name="T116" fmla="*/ 673 w 2848"/>
                    <a:gd name="T117" fmla="*/ 449 h 1795"/>
                    <a:gd name="T118" fmla="*/ 0 w 2848"/>
                    <a:gd name="T119" fmla="*/ 449 h 1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848" h="1795">
                      <a:moveTo>
                        <a:pt x="224" y="449"/>
                      </a:moveTo>
                      <a:lnTo>
                        <a:pt x="224" y="449"/>
                      </a:lnTo>
                      <a:lnTo>
                        <a:pt x="224" y="484"/>
                      </a:lnTo>
                      <a:lnTo>
                        <a:pt x="226" y="519"/>
                      </a:lnTo>
                      <a:lnTo>
                        <a:pt x="228" y="553"/>
                      </a:lnTo>
                      <a:lnTo>
                        <a:pt x="231" y="587"/>
                      </a:lnTo>
                      <a:lnTo>
                        <a:pt x="235" y="620"/>
                      </a:lnTo>
                      <a:lnTo>
                        <a:pt x="240" y="654"/>
                      </a:lnTo>
                      <a:lnTo>
                        <a:pt x="246" y="687"/>
                      </a:lnTo>
                      <a:lnTo>
                        <a:pt x="252" y="720"/>
                      </a:lnTo>
                      <a:lnTo>
                        <a:pt x="259" y="754"/>
                      </a:lnTo>
                      <a:lnTo>
                        <a:pt x="267" y="785"/>
                      </a:lnTo>
                      <a:lnTo>
                        <a:pt x="275" y="817"/>
                      </a:lnTo>
                      <a:lnTo>
                        <a:pt x="285" y="849"/>
                      </a:lnTo>
                      <a:lnTo>
                        <a:pt x="295" y="881"/>
                      </a:lnTo>
                      <a:lnTo>
                        <a:pt x="306" y="912"/>
                      </a:lnTo>
                      <a:lnTo>
                        <a:pt x="318" y="942"/>
                      </a:lnTo>
                      <a:lnTo>
                        <a:pt x="329" y="973"/>
                      </a:lnTo>
                      <a:lnTo>
                        <a:pt x="342" y="1003"/>
                      </a:lnTo>
                      <a:lnTo>
                        <a:pt x="357" y="1032"/>
                      </a:lnTo>
                      <a:lnTo>
                        <a:pt x="371" y="1062"/>
                      </a:lnTo>
                      <a:lnTo>
                        <a:pt x="386" y="1090"/>
                      </a:lnTo>
                      <a:lnTo>
                        <a:pt x="403" y="1118"/>
                      </a:lnTo>
                      <a:lnTo>
                        <a:pt x="419" y="1147"/>
                      </a:lnTo>
                      <a:lnTo>
                        <a:pt x="436" y="1174"/>
                      </a:lnTo>
                      <a:lnTo>
                        <a:pt x="453" y="1201"/>
                      </a:lnTo>
                      <a:lnTo>
                        <a:pt x="472" y="1228"/>
                      </a:lnTo>
                      <a:lnTo>
                        <a:pt x="491" y="1254"/>
                      </a:lnTo>
                      <a:lnTo>
                        <a:pt x="511" y="1280"/>
                      </a:lnTo>
                      <a:lnTo>
                        <a:pt x="531" y="1305"/>
                      </a:lnTo>
                      <a:lnTo>
                        <a:pt x="553" y="1330"/>
                      </a:lnTo>
                      <a:lnTo>
                        <a:pt x="574" y="1353"/>
                      </a:lnTo>
                      <a:lnTo>
                        <a:pt x="595" y="1377"/>
                      </a:lnTo>
                      <a:lnTo>
                        <a:pt x="618" y="1401"/>
                      </a:lnTo>
                      <a:lnTo>
                        <a:pt x="641" y="1423"/>
                      </a:lnTo>
                      <a:lnTo>
                        <a:pt x="665" y="1445"/>
                      </a:lnTo>
                      <a:lnTo>
                        <a:pt x="690" y="1467"/>
                      </a:lnTo>
                      <a:lnTo>
                        <a:pt x="713" y="1487"/>
                      </a:lnTo>
                      <a:lnTo>
                        <a:pt x="739" y="1508"/>
                      </a:lnTo>
                      <a:lnTo>
                        <a:pt x="764" y="1527"/>
                      </a:lnTo>
                      <a:lnTo>
                        <a:pt x="791" y="1546"/>
                      </a:lnTo>
                      <a:lnTo>
                        <a:pt x="817" y="1565"/>
                      </a:lnTo>
                      <a:lnTo>
                        <a:pt x="844" y="1582"/>
                      </a:lnTo>
                      <a:lnTo>
                        <a:pt x="872" y="1600"/>
                      </a:lnTo>
                      <a:lnTo>
                        <a:pt x="900" y="1617"/>
                      </a:lnTo>
                      <a:lnTo>
                        <a:pt x="928" y="1632"/>
                      </a:lnTo>
                      <a:lnTo>
                        <a:pt x="957" y="1647"/>
                      </a:lnTo>
                      <a:lnTo>
                        <a:pt x="986" y="1662"/>
                      </a:lnTo>
                      <a:lnTo>
                        <a:pt x="1016" y="1676"/>
                      </a:lnTo>
                      <a:lnTo>
                        <a:pt x="1046" y="1689"/>
                      </a:lnTo>
                      <a:lnTo>
                        <a:pt x="1076" y="1702"/>
                      </a:lnTo>
                      <a:lnTo>
                        <a:pt x="1106" y="1714"/>
                      </a:lnTo>
                      <a:lnTo>
                        <a:pt x="1138" y="1724"/>
                      </a:lnTo>
                      <a:lnTo>
                        <a:pt x="1169" y="1734"/>
                      </a:lnTo>
                      <a:lnTo>
                        <a:pt x="1201" y="1743"/>
                      </a:lnTo>
                      <a:lnTo>
                        <a:pt x="1233" y="1752"/>
                      </a:lnTo>
                      <a:lnTo>
                        <a:pt x="1266" y="1761"/>
                      </a:lnTo>
                      <a:lnTo>
                        <a:pt x="1299" y="1768"/>
                      </a:lnTo>
                      <a:lnTo>
                        <a:pt x="1332" y="1774"/>
                      </a:lnTo>
                      <a:lnTo>
                        <a:pt x="1365" y="1780"/>
                      </a:lnTo>
                      <a:lnTo>
                        <a:pt x="1398" y="1784"/>
                      </a:lnTo>
                      <a:lnTo>
                        <a:pt x="1432" y="1788"/>
                      </a:lnTo>
                      <a:lnTo>
                        <a:pt x="1467" y="1790"/>
                      </a:lnTo>
                      <a:lnTo>
                        <a:pt x="1501" y="1793"/>
                      </a:lnTo>
                      <a:lnTo>
                        <a:pt x="1535" y="1794"/>
                      </a:lnTo>
                      <a:lnTo>
                        <a:pt x="1569" y="1795"/>
                      </a:lnTo>
                      <a:lnTo>
                        <a:pt x="1569" y="1795"/>
                      </a:lnTo>
                      <a:lnTo>
                        <a:pt x="1625" y="1794"/>
                      </a:lnTo>
                      <a:lnTo>
                        <a:pt x="1680" y="1790"/>
                      </a:lnTo>
                      <a:lnTo>
                        <a:pt x="1735" y="1784"/>
                      </a:lnTo>
                      <a:lnTo>
                        <a:pt x="1789" y="1777"/>
                      </a:lnTo>
                      <a:lnTo>
                        <a:pt x="1842" y="1767"/>
                      </a:lnTo>
                      <a:lnTo>
                        <a:pt x="1894" y="1755"/>
                      </a:lnTo>
                      <a:lnTo>
                        <a:pt x="1946" y="1742"/>
                      </a:lnTo>
                      <a:lnTo>
                        <a:pt x="1997" y="1725"/>
                      </a:lnTo>
                      <a:lnTo>
                        <a:pt x="2046" y="1708"/>
                      </a:lnTo>
                      <a:lnTo>
                        <a:pt x="2096" y="1688"/>
                      </a:lnTo>
                      <a:lnTo>
                        <a:pt x="2143" y="1666"/>
                      </a:lnTo>
                      <a:lnTo>
                        <a:pt x="2191" y="1643"/>
                      </a:lnTo>
                      <a:lnTo>
                        <a:pt x="2237" y="1618"/>
                      </a:lnTo>
                      <a:lnTo>
                        <a:pt x="2281" y="1592"/>
                      </a:lnTo>
                      <a:lnTo>
                        <a:pt x="2325" y="1562"/>
                      </a:lnTo>
                      <a:lnTo>
                        <a:pt x="2368" y="1533"/>
                      </a:lnTo>
                      <a:lnTo>
                        <a:pt x="2408" y="1501"/>
                      </a:lnTo>
                      <a:lnTo>
                        <a:pt x="2448" y="1468"/>
                      </a:lnTo>
                      <a:lnTo>
                        <a:pt x="2487" y="1434"/>
                      </a:lnTo>
                      <a:lnTo>
                        <a:pt x="2525" y="1397"/>
                      </a:lnTo>
                      <a:lnTo>
                        <a:pt x="2560" y="1359"/>
                      </a:lnTo>
                      <a:lnTo>
                        <a:pt x="2594" y="1322"/>
                      </a:lnTo>
                      <a:lnTo>
                        <a:pt x="2627" y="1280"/>
                      </a:lnTo>
                      <a:lnTo>
                        <a:pt x="2658" y="1239"/>
                      </a:lnTo>
                      <a:lnTo>
                        <a:pt x="2689" y="1196"/>
                      </a:lnTo>
                      <a:lnTo>
                        <a:pt x="2716" y="1153"/>
                      </a:lnTo>
                      <a:lnTo>
                        <a:pt x="2743" y="1108"/>
                      </a:lnTo>
                      <a:lnTo>
                        <a:pt x="2768" y="1062"/>
                      </a:lnTo>
                      <a:lnTo>
                        <a:pt x="2790" y="1015"/>
                      </a:lnTo>
                      <a:lnTo>
                        <a:pt x="2812" y="966"/>
                      </a:lnTo>
                      <a:lnTo>
                        <a:pt x="2832" y="918"/>
                      </a:lnTo>
                      <a:lnTo>
                        <a:pt x="2848" y="867"/>
                      </a:lnTo>
                      <a:lnTo>
                        <a:pt x="2728" y="987"/>
                      </a:lnTo>
                      <a:lnTo>
                        <a:pt x="2728" y="987"/>
                      </a:lnTo>
                      <a:lnTo>
                        <a:pt x="2721" y="994"/>
                      </a:lnTo>
                      <a:lnTo>
                        <a:pt x="2711" y="999"/>
                      </a:lnTo>
                      <a:lnTo>
                        <a:pt x="2702" y="1002"/>
                      </a:lnTo>
                      <a:lnTo>
                        <a:pt x="2691" y="1003"/>
                      </a:lnTo>
                      <a:lnTo>
                        <a:pt x="2691" y="1003"/>
                      </a:lnTo>
                      <a:lnTo>
                        <a:pt x="2681" y="1002"/>
                      </a:lnTo>
                      <a:lnTo>
                        <a:pt x="2671" y="999"/>
                      </a:lnTo>
                      <a:lnTo>
                        <a:pt x="2662" y="994"/>
                      </a:lnTo>
                      <a:lnTo>
                        <a:pt x="2653" y="987"/>
                      </a:lnTo>
                      <a:lnTo>
                        <a:pt x="2415" y="749"/>
                      </a:lnTo>
                      <a:lnTo>
                        <a:pt x="2415" y="749"/>
                      </a:lnTo>
                      <a:lnTo>
                        <a:pt x="2403" y="782"/>
                      </a:lnTo>
                      <a:lnTo>
                        <a:pt x="2390" y="813"/>
                      </a:lnTo>
                      <a:lnTo>
                        <a:pt x="2375" y="844"/>
                      </a:lnTo>
                      <a:lnTo>
                        <a:pt x="2359" y="875"/>
                      </a:lnTo>
                      <a:lnTo>
                        <a:pt x="2343" y="905"/>
                      </a:lnTo>
                      <a:lnTo>
                        <a:pt x="2325" y="933"/>
                      </a:lnTo>
                      <a:lnTo>
                        <a:pt x="2306" y="961"/>
                      </a:lnTo>
                      <a:lnTo>
                        <a:pt x="2286" y="990"/>
                      </a:lnTo>
                      <a:lnTo>
                        <a:pt x="2265" y="1016"/>
                      </a:lnTo>
                      <a:lnTo>
                        <a:pt x="2243" y="1042"/>
                      </a:lnTo>
                      <a:lnTo>
                        <a:pt x="2220" y="1066"/>
                      </a:lnTo>
                      <a:lnTo>
                        <a:pt x="2196" y="1091"/>
                      </a:lnTo>
                      <a:lnTo>
                        <a:pt x="2172" y="1114"/>
                      </a:lnTo>
                      <a:lnTo>
                        <a:pt x="2146" y="1136"/>
                      </a:lnTo>
                      <a:lnTo>
                        <a:pt x="2120" y="1157"/>
                      </a:lnTo>
                      <a:lnTo>
                        <a:pt x="2093" y="1179"/>
                      </a:lnTo>
                      <a:lnTo>
                        <a:pt x="2064" y="1198"/>
                      </a:lnTo>
                      <a:lnTo>
                        <a:pt x="2036" y="1215"/>
                      </a:lnTo>
                      <a:lnTo>
                        <a:pt x="2006" y="1233"/>
                      </a:lnTo>
                      <a:lnTo>
                        <a:pt x="1976" y="1249"/>
                      </a:lnTo>
                      <a:lnTo>
                        <a:pt x="1945" y="1264"/>
                      </a:lnTo>
                      <a:lnTo>
                        <a:pt x="1914" y="1278"/>
                      </a:lnTo>
                      <a:lnTo>
                        <a:pt x="1882" y="1291"/>
                      </a:lnTo>
                      <a:lnTo>
                        <a:pt x="1849" y="1301"/>
                      </a:lnTo>
                      <a:lnTo>
                        <a:pt x="1816" y="1312"/>
                      </a:lnTo>
                      <a:lnTo>
                        <a:pt x="1782" y="1320"/>
                      </a:lnTo>
                      <a:lnTo>
                        <a:pt x="1748" y="1329"/>
                      </a:lnTo>
                      <a:lnTo>
                        <a:pt x="1713" y="1334"/>
                      </a:lnTo>
                      <a:lnTo>
                        <a:pt x="1678" y="1339"/>
                      </a:lnTo>
                      <a:lnTo>
                        <a:pt x="1643" y="1343"/>
                      </a:lnTo>
                      <a:lnTo>
                        <a:pt x="1606" y="1345"/>
                      </a:lnTo>
                      <a:lnTo>
                        <a:pt x="1569" y="1346"/>
                      </a:lnTo>
                      <a:lnTo>
                        <a:pt x="1569" y="1346"/>
                      </a:lnTo>
                      <a:lnTo>
                        <a:pt x="1523" y="1345"/>
                      </a:lnTo>
                      <a:lnTo>
                        <a:pt x="1478" y="1342"/>
                      </a:lnTo>
                      <a:lnTo>
                        <a:pt x="1434" y="1336"/>
                      </a:lnTo>
                      <a:lnTo>
                        <a:pt x="1389" y="1327"/>
                      </a:lnTo>
                      <a:lnTo>
                        <a:pt x="1345" y="1318"/>
                      </a:lnTo>
                      <a:lnTo>
                        <a:pt x="1303" y="1306"/>
                      </a:lnTo>
                      <a:lnTo>
                        <a:pt x="1261" y="1292"/>
                      </a:lnTo>
                      <a:lnTo>
                        <a:pt x="1221" y="1275"/>
                      </a:lnTo>
                      <a:lnTo>
                        <a:pt x="1181" y="1258"/>
                      </a:lnTo>
                      <a:lnTo>
                        <a:pt x="1142" y="1238"/>
                      </a:lnTo>
                      <a:lnTo>
                        <a:pt x="1104" y="1216"/>
                      </a:lnTo>
                      <a:lnTo>
                        <a:pt x="1069" y="1193"/>
                      </a:lnTo>
                      <a:lnTo>
                        <a:pt x="1033" y="1168"/>
                      </a:lnTo>
                      <a:lnTo>
                        <a:pt x="999" y="1141"/>
                      </a:lnTo>
                      <a:lnTo>
                        <a:pt x="966" y="1114"/>
                      </a:lnTo>
                      <a:lnTo>
                        <a:pt x="935" y="1083"/>
                      </a:lnTo>
                      <a:lnTo>
                        <a:pt x="906" y="1052"/>
                      </a:lnTo>
                      <a:lnTo>
                        <a:pt x="877" y="1019"/>
                      </a:lnTo>
                      <a:lnTo>
                        <a:pt x="850" y="986"/>
                      </a:lnTo>
                      <a:lnTo>
                        <a:pt x="825" y="951"/>
                      </a:lnTo>
                      <a:lnTo>
                        <a:pt x="803" y="914"/>
                      </a:lnTo>
                      <a:lnTo>
                        <a:pt x="781" y="876"/>
                      </a:lnTo>
                      <a:lnTo>
                        <a:pt x="760" y="839"/>
                      </a:lnTo>
                      <a:lnTo>
                        <a:pt x="743" y="798"/>
                      </a:lnTo>
                      <a:lnTo>
                        <a:pt x="727" y="757"/>
                      </a:lnTo>
                      <a:lnTo>
                        <a:pt x="713" y="716"/>
                      </a:lnTo>
                      <a:lnTo>
                        <a:pt x="700" y="673"/>
                      </a:lnTo>
                      <a:lnTo>
                        <a:pt x="691" y="630"/>
                      </a:lnTo>
                      <a:lnTo>
                        <a:pt x="683" y="586"/>
                      </a:lnTo>
                      <a:lnTo>
                        <a:pt x="677" y="541"/>
                      </a:lnTo>
                      <a:lnTo>
                        <a:pt x="674" y="495"/>
                      </a:lnTo>
                      <a:lnTo>
                        <a:pt x="673" y="449"/>
                      </a:lnTo>
                      <a:lnTo>
                        <a:pt x="897" y="449"/>
                      </a:lnTo>
                      <a:lnTo>
                        <a:pt x="449" y="0"/>
                      </a:lnTo>
                      <a:lnTo>
                        <a:pt x="0" y="449"/>
                      </a:lnTo>
                      <a:lnTo>
                        <a:pt x="224" y="449"/>
                      </a:lnTo>
                      <a:close/>
                    </a:path>
                  </a:pathLst>
                </a:custGeom>
                <a:blipFill>
                  <a:blip r:embed="rId2" cstate="screen"/>
                  <a:stretch>
                    <a:fillRect/>
                  </a:stretch>
                </a:blipFill>
                <a:ln>
                  <a:noFill/>
                </a:ln>
                <a:effectLst/>
              </p:spPr>
              <p:txBody>
                <a:bodyPr wrap="none" lIns="134178" tIns="67090" rIns="134178" bIns="67090" anchor="ctr"/>
                <a:lstStyle/>
                <a:p>
                  <a:pPr defTabSz="1218565">
                    <a:defRPr/>
                  </a:pPr>
                  <a:endParaRPr lang="zh-CN" altLang="en-US" sz="1900" kern="0">
                    <a:solidFill>
                      <a:schemeClr val="bg1"/>
                    </a:solidFill>
                    <a:latin typeface="Arial" panose="020B0604020202020204"/>
                    <a:ea typeface="微软雅黑" panose="020B0503020204020204" pitchFamily="34" charset="-122"/>
                  </a:endParaRPr>
                </a:p>
              </p:txBody>
            </p:sp>
            <p:sp>
              <p:nvSpPr>
                <p:cNvPr id="33" name="Freeform 7"/>
                <p:cNvSpPr/>
                <p:nvPr/>
              </p:nvSpPr>
              <p:spPr bwMode="auto">
                <a:xfrm rot="5400000">
                  <a:off x="5140237" y="3783972"/>
                  <a:ext cx="2284948" cy="1439442"/>
                </a:xfrm>
                <a:custGeom>
                  <a:avLst/>
                  <a:gdLst>
                    <a:gd name="T0" fmla="*/ 2147483647 w 2849"/>
                    <a:gd name="T1" fmla="*/ 2147483647 h 1794"/>
                    <a:gd name="T2" fmla="*/ 2147483647 w 2849"/>
                    <a:gd name="T3" fmla="*/ 2088860183 h 1794"/>
                    <a:gd name="T4" fmla="*/ 2147483647 w 2849"/>
                    <a:gd name="T5" fmla="*/ 1912483007 h 1794"/>
                    <a:gd name="T6" fmla="*/ 2147483647 w 2849"/>
                    <a:gd name="T7" fmla="*/ 1743022479 h 1794"/>
                    <a:gd name="T8" fmla="*/ 2147483647 w 2849"/>
                    <a:gd name="T9" fmla="*/ 1580478600 h 1794"/>
                    <a:gd name="T10" fmla="*/ 2147483647 w 2849"/>
                    <a:gd name="T11" fmla="*/ 1421394360 h 1794"/>
                    <a:gd name="T12" fmla="*/ 2147483647 w 2849"/>
                    <a:gd name="T13" fmla="*/ 1265766801 h 1794"/>
                    <a:gd name="T14" fmla="*/ 2147483647 w 2849"/>
                    <a:gd name="T15" fmla="*/ 1118785382 h 1794"/>
                    <a:gd name="T16" fmla="*/ 2147483647 w 2849"/>
                    <a:gd name="T17" fmla="*/ 980449774 h 1794"/>
                    <a:gd name="T18" fmla="*/ 2147483647 w 2849"/>
                    <a:gd name="T19" fmla="*/ 845573806 h 1794"/>
                    <a:gd name="T20" fmla="*/ 2147483647 w 2849"/>
                    <a:gd name="T21" fmla="*/ 721071496 h 1794"/>
                    <a:gd name="T22" fmla="*/ 2147483647 w 2849"/>
                    <a:gd name="T23" fmla="*/ 605216148 h 1794"/>
                    <a:gd name="T24" fmla="*/ 2147483647 w 2849"/>
                    <a:gd name="T25" fmla="*/ 496277613 h 1794"/>
                    <a:gd name="T26" fmla="*/ 2147483647 w 2849"/>
                    <a:gd name="T27" fmla="*/ 395984889 h 1794"/>
                    <a:gd name="T28" fmla="*/ 2147483647 w 2849"/>
                    <a:gd name="T29" fmla="*/ 307796218 h 1794"/>
                    <a:gd name="T30" fmla="*/ 2147483647 w 2849"/>
                    <a:gd name="T31" fmla="*/ 228253441 h 1794"/>
                    <a:gd name="T32" fmla="*/ 2147483647 w 2849"/>
                    <a:gd name="T33" fmla="*/ 160814758 h 1794"/>
                    <a:gd name="T34" fmla="*/ 2147483647 w 2849"/>
                    <a:gd name="T35" fmla="*/ 103751090 h 1794"/>
                    <a:gd name="T36" fmla="*/ 2147483647 w 2849"/>
                    <a:gd name="T37" fmla="*/ 58792851 h 1794"/>
                    <a:gd name="T38" fmla="*/ 2147483647 w 2849"/>
                    <a:gd name="T39" fmla="*/ 25937444 h 1794"/>
                    <a:gd name="T40" fmla="*/ 2147483647 w 2849"/>
                    <a:gd name="T41" fmla="*/ 6916651 h 1794"/>
                    <a:gd name="T42" fmla="*/ 2147483647 w 2849"/>
                    <a:gd name="T43" fmla="*/ 0 h 1794"/>
                    <a:gd name="T44" fmla="*/ 2018256886 w 2849"/>
                    <a:gd name="T45" fmla="*/ 6916651 h 1794"/>
                    <a:gd name="T46" fmla="*/ 1738956500 w 2849"/>
                    <a:gd name="T47" fmla="*/ 46688716 h 1794"/>
                    <a:gd name="T48" fmla="*/ 1471292430 w 2849"/>
                    <a:gd name="T49" fmla="*/ 117584387 h 1794"/>
                    <a:gd name="T50" fmla="*/ 1215715985 w 2849"/>
                    <a:gd name="T51" fmla="*/ 221336792 h 1794"/>
                    <a:gd name="T52" fmla="*/ 980861511 w 2849"/>
                    <a:gd name="T53" fmla="*/ 351025356 h 1794"/>
                    <a:gd name="T54" fmla="*/ 759822778 w 2849"/>
                    <a:gd name="T55" fmla="*/ 506652586 h 1794"/>
                    <a:gd name="T56" fmla="*/ 559505523 w 2849"/>
                    <a:gd name="T57" fmla="*/ 686488087 h 1794"/>
                    <a:gd name="T58" fmla="*/ 383364339 w 2849"/>
                    <a:gd name="T59" fmla="*/ 888802862 h 1794"/>
                    <a:gd name="T60" fmla="*/ 227947343 w 2849"/>
                    <a:gd name="T61" fmla="*/ 1108410409 h 1794"/>
                    <a:gd name="T62" fmla="*/ 98431454 w 2849"/>
                    <a:gd name="T63" fmla="*/ 1347038741 h 1794"/>
                    <a:gd name="T64" fmla="*/ 0 w 2849"/>
                    <a:gd name="T65" fmla="*/ 1602959024 h 1794"/>
                    <a:gd name="T66" fmla="*/ 221038815 w 2849"/>
                    <a:gd name="T67" fmla="*/ 1385080639 h 1794"/>
                    <a:gd name="T68" fmla="*/ 272844891 w 2849"/>
                    <a:gd name="T69" fmla="*/ 1367788688 h 1794"/>
                    <a:gd name="T70" fmla="*/ 307382275 w 2849"/>
                    <a:gd name="T71" fmla="*/ 1374705336 h 1794"/>
                    <a:gd name="T72" fmla="*/ 747734825 w 2849"/>
                    <a:gd name="T73" fmla="*/ 1807002796 h 1794"/>
                    <a:gd name="T74" fmla="*/ 792632373 w 2849"/>
                    <a:gd name="T75" fmla="*/ 1696335099 h 1794"/>
                    <a:gd name="T76" fmla="*/ 873795094 w 2849"/>
                    <a:gd name="T77" fmla="*/ 1538978706 h 1794"/>
                    <a:gd name="T78" fmla="*/ 972227822 w 2849"/>
                    <a:gd name="T79" fmla="*/ 1391997287 h 1794"/>
                    <a:gd name="T80" fmla="*/ 1084473663 w 2849"/>
                    <a:gd name="T81" fmla="*/ 1257120990 h 1794"/>
                    <a:gd name="T82" fmla="*/ 1212261721 w 2849"/>
                    <a:gd name="T83" fmla="*/ 1137806167 h 1794"/>
                    <a:gd name="T84" fmla="*/ 1353865521 w 2849"/>
                    <a:gd name="T85" fmla="*/ 1030596794 h 1794"/>
                    <a:gd name="T86" fmla="*/ 1505829814 w 2849"/>
                    <a:gd name="T87" fmla="*/ 944137368 h 1794"/>
                    <a:gd name="T88" fmla="*/ 1669881732 w 2849"/>
                    <a:gd name="T89" fmla="*/ 871511239 h 1794"/>
                    <a:gd name="T90" fmla="*/ 1840842177 w 2849"/>
                    <a:gd name="T91" fmla="*/ 817905895 h 1794"/>
                    <a:gd name="T92" fmla="*/ 2022164100 w 2849"/>
                    <a:gd name="T93" fmla="*/ 786780975 h 1794"/>
                    <a:gd name="T94" fmla="*/ 2147483647 w 2849"/>
                    <a:gd name="T95" fmla="*/ 774676840 h 1794"/>
                    <a:gd name="T96" fmla="*/ 2147483647 w 2849"/>
                    <a:gd name="T97" fmla="*/ 781593489 h 1794"/>
                    <a:gd name="T98" fmla="*/ 2147483647 w 2849"/>
                    <a:gd name="T99" fmla="*/ 823094697 h 1794"/>
                    <a:gd name="T100" fmla="*/ 2147483647 w 2849"/>
                    <a:gd name="T101" fmla="*/ 895720825 h 1794"/>
                    <a:gd name="T102" fmla="*/ 2147483647 w 2849"/>
                    <a:gd name="T103" fmla="*/ 997742712 h 1794"/>
                    <a:gd name="T104" fmla="*/ 2147483647 w 2849"/>
                    <a:gd name="T105" fmla="*/ 1129160356 h 1794"/>
                    <a:gd name="T106" fmla="*/ 2147483647 w 2849"/>
                    <a:gd name="T107" fmla="*/ 1283058424 h 1794"/>
                    <a:gd name="T108" fmla="*/ 2147483647 w 2849"/>
                    <a:gd name="T109" fmla="*/ 1457706767 h 1794"/>
                    <a:gd name="T110" fmla="*/ 2147483647 w 2849"/>
                    <a:gd name="T111" fmla="*/ 1653104728 h 1794"/>
                    <a:gd name="T112" fmla="*/ 2147483647 w 2849"/>
                    <a:gd name="T113" fmla="*/ 1864066464 h 1794"/>
                    <a:gd name="T114" fmla="*/ 2147483647 w 2849"/>
                    <a:gd name="T115" fmla="*/ 2088860183 h 1794"/>
                    <a:gd name="T116" fmla="*/ 2147483647 w 2849"/>
                    <a:gd name="T117" fmla="*/ 2147483647 h 1794"/>
                    <a:gd name="T118" fmla="*/ 2147483647 w 2849"/>
                    <a:gd name="T119" fmla="*/ 2147483647 h 179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849"/>
                    <a:gd name="T181" fmla="*/ 0 h 1794"/>
                    <a:gd name="T182" fmla="*/ 2849 w 2849"/>
                    <a:gd name="T183" fmla="*/ 1794 h 179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849" h="1794">
                      <a:moveTo>
                        <a:pt x="2625" y="1345"/>
                      </a:moveTo>
                      <a:lnTo>
                        <a:pt x="2625" y="1345"/>
                      </a:lnTo>
                      <a:lnTo>
                        <a:pt x="2623" y="1311"/>
                      </a:lnTo>
                      <a:lnTo>
                        <a:pt x="2622" y="1276"/>
                      </a:lnTo>
                      <a:lnTo>
                        <a:pt x="2620" y="1242"/>
                      </a:lnTo>
                      <a:lnTo>
                        <a:pt x="2618" y="1208"/>
                      </a:lnTo>
                      <a:lnTo>
                        <a:pt x="2614" y="1174"/>
                      </a:lnTo>
                      <a:lnTo>
                        <a:pt x="2609" y="1141"/>
                      </a:lnTo>
                      <a:lnTo>
                        <a:pt x="2603" y="1106"/>
                      </a:lnTo>
                      <a:lnTo>
                        <a:pt x="2597" y="1075"/>
                      </a:lnTo>
                      <a:lnTo>
                        <a:pt x="2590" y="1041"/>
                      </a:lnTo>
                      <a:lnTo>
                        <a:pt x="2582" y="1008"/>
                      </a:lnTo>
                      <a:lnTo>
                        <a:pt x="2574" y="977"/>
                      </a:lnTo>
                      <a:lnTo>
                        <a:pt x="2564" y="945"/>
                      </a:lnTo>
                      <a:lnTo>
                        <a:pt x="2554" y="914"/>
                      </a:lnTo>
                      <a:lnTo>
                        <a:pt x="2543" y="882"/>
                      </a:lnTo>
                      <a:lnTo>
                        <a:pt x="2531" y="851"/>
                      </a:lnTo>
                      <a:lnTo>
                        <a:pt x="2518" y="822"/>
                      </a:lnTo>
                      <a:lnTo>
                        <a:pt x="2505" y="791"/>
                      </a:lnTo>
                      <a:lnTo>
                        <a:pt x="2491" y="762"/>
                      </a:lnTo>
                      <a:lnTo>
                        <a:pt x="2477" y="732"/>
                      </a:lnTo>
                      <a:lnTo>
                        <a:pt x="2462" y="704"/>
                      </a:lnTo>
                      <a:lnTo>
                        <a:pt x="2446" y="675"/>
                      </a:lnTo>
                      <a:lnTo>
                        <a:pt x="2430" y="647"/>
                      </a:lnTo>
                      <a:lnTo>
                        <a:pt x="2412" y="620"/>
                      </a:lnTo>
                      <a:lnTo>
                        <a:pt x="2394" y="593"/>
                      </a:lnTo>
                      <a:lnTo>
                        <a:pt x="2377" y="567"/>
                      </a:lnTo>
                      <a:lnTo>
                        <a:pt x="2357" y="540"/>
                      </a:lnTo>
                      <a:lnTo>
                        <a:pt x="2338" y="515"/>
                      </a:lnTo>
                      <a:lnTo>
                        <a:pt x="2318" y="489"/>
                      </a:lnTo>
                      <a:lnTo>
                        <a:pt x="2296" y="464"/>
                      </a:lnTo>
                      <a:lnTo>
                        <a:pt x="2275" y="440"/>
                      </a:lnTo>
                      <a:lnTo>
                        <a:pt x="2253" y="417"/>
                      </a:lnTo>
                      <a:lnTo>
                        <a:pt x="2230" y="393"/>
                      </a:lnTo>
                      <a:lnTo>
                        <a:pt x="2207" y="371"/>
                      </a:lnTo>
                      <a:lnTo>
                        <a:pt x="2183" y="350"/>
                      </a:lnTo>
                      <a:lnTo>
                        <a:pt x="2159" y="328"/>
                      </a:lnTo>
                      <a:lnTo>
                        <a:pt x="2135" y="307"/>
                      </a:lnTo>
                      <a:lnTo>
                        <a:pt x="2110" y="287"/>
                      </a:lnTo>
                      <a:lnTo>
                        <a:pt x="2084" y="267"/>
                      </a:lnTo>
                      <a:lnTo>
                        <a:pt x="2058" y="248"/>
                      </a:lnTo>
                      <a:lnTo>
                        <a:pt x="2031" y="229"/>
                      </a:lnTo>
                      <a:lnTo>
                        <a:pt x="2003" y="211"/>
                      </a:lnTo>
                      <a:lnTo>
                        <a:pt x="1976" y="195"/>
                      </a:lnTo>
                      <a:lnTo>
                        <a:pt x="1948" y="178"/>
                      </a:lnTo>
                      <a:lnTo>
                        <a:pt x="1920" y="162"/>
                      </a:lnTo>
                      <a:lnTo>
                        <a:pt x="1891" y="146"/>
                      </a:lnTo>
                      <a:lnTo>
                        <a:pt x="1862" y="132"/>
                      </a:lnTo>
                      <a:lnTo>
                        <a:pt x="1832" y="118"/>
                      </a:lnTo>
                      <a:lnTo>
                        <a:pt x="1803" y="105"/>
                      </a:lnTo>
                      <a:lnTo>
                        <a:pt x="1772" y="93"/>
                      </a:lnTo>
                      <a:lnTo>
                        <a:pt x="1741" y="81"/>
                      </a:lnTo>
                      <a:lnTo>
                        <a:pt x="1711" y="71"/>
                      </a:lnTo>
                      <a:lnTo>
                        <a:pt x="1679" y="60"/>
                      </a:lnTo>
                      <a:lnTo>
                        <a:pt x="1647" y="51"/>
                      </a:lnTo>
                      <a:lnTo>
                        <a:pt x="1615" y="43"/>
                      </a:lnTo>
                      <a:lnTo>
                        <a:pt x="1583" y="34"/>
                      </a:lnTo>
                      <a:lnTo>
                        <a:pt x="1550" y="27"/>
                      </a:lnTo>
                      <a:lnTo>
                        <a:pt x="1517" y="20"/>
                      </a:lnTo>
                      <a:lnTo>
                        <a:pt x="1484" y="15"/>
                      </a:lnTo>
                      <a:lnTo>
                        <a:pt x="1450" y="11"/>
                      </a:lnTo>
                      <a:lnTo>
                        <a:pt x="1417" y="7"/>
                      </a:lnTo>
                      <a:lnTo>
                        <a:pt x="1382" y="4"/>
                      </a:lnTo>
                      <a:lnTo>
                        <a:pt x="1348" y="1"/>
                      </a:lnTo>
                      <a:lnTo>
                        <a:pt x="1314" y="0"/>
                      </a:lnTo>
                      <a:lnTo>
                        <a:pt x="1278" y="0"/>
                      </a:lnTo>
                      <a:lnTo>
                        <a:pt x="1223" y="1"/>
                      </a:lnTo>
                      <a:lnTo>
                        <a:pt x="1167" y="4"/>
                      </a:lnTo>
                      <a:lnTo>
                        <a:pt x="1113" y="9"/>
                      </a:lnTo>
                      <a:lnTo>
                        <a:pt x="1060" y="18"/>
                      </a:lnTo>
                      <a:lnTo>
                        <a:pt x="1007" y="27"/>
                      </a:lnTo>
                      <a:lnTo>
                        <a:pt x="954" y="39"/>
                      </a:lnTo>
                      <a:lnTo>
                        <a:pt x="903" y="53"/>
                      </a:lnTo>
                      <a:lnTo>
                        <a:pt x="852" y="68"/>
                      </a:lnTo>
                      <a:lnTo>
                        <a:pt x="801" y="86"/>
                      </a:lnTo>
                      <a:lnTo>
                        <a:pt x="753" y="106"/>
                      </a:lnTo>
                      <a:lnTo>
                        <a:pt x="704" y="128"/>
                      </a:lnTo>
                      <a:lnTo>
                        <a:pt x="658" y="151"/>
                      </a:lnTo>
                      <a:lnTo>
                        <a:pt x="612" y="176"/>
                      </a:lnTo>
                      <a:lnTo>
                        <a:pt x="568" y="203"/>
                      </a:lnTo>
                      <a:lnTo>
                        <a:pt x="524" y="231"/>
                      </a:lnTo>
                      <a:lnTo>
                        <a:pt x="481" y="261"/>
                      </a:lnTo>
                      <a:lnTo>
                        <a:pt x="440" y="293"/>
                      </a:lnTo>
                      <a:lnTo>
                        <a:pt x="400" y="326"/>
                      </a:lnTo>
                      <a:lnTo>
                        <a:pt x="362" y="361"/>
                      </a:lnTo>
                      <a:lnTo>
                        <a:pt x="324" y="397"/>
                      </a:lnTo>
                      <a:lnTo>
                        <a:pt x="289" y="435"/>
                      </a:lnTo>
                      <a:lnTo>
                        <a:pt x="255" y="473"/>
                      </a:lnTo>
                      <a:lnTo>
                        <a:pt x="222" y="514"/>
                      </a:lnTo>
                      <a:lnTo>
                        <a:pt x="190" y="555"/>
                      </a:lnTo>
                      <a:lnTo>
                        <a:pt x="160" y="597"/>
                      </a:lnTo>
                      <a:lnTo>
                        <a:pt x="132" y="641"/>
                      </a:lnTo>
                      <a:lnTo>
                        <a:pt x="106" y="686"/>
                      </a:lnTo>
                      <a:lnTo>
                        <a:pt x="81" y="732"/>
                      </a:lnTo>
                      <a:lnTo>
                        <a:pt x="57" y="779"/>
                      </a:lnTo>
                      <a:lnTo>
                        <a:pt x="36" y="828"/>
                      </a:lnTo>
                      <a:lnTo>
                        <a:pt x="17" y="877"/>
                      </a:lnTo>
                      <a:lnTo>
                        <a:pt x="0" y="927"/>
                      </a:lnTo>
                      <a:lnTo>
                        <a:pt x="120" y="806"/>
                      </a:lnTo>
                      <a:lnTo>
                        <a:pt x="128" y="801"/>
                      </a:lnTo>
                      <a:lnTo>
                        <a:pt x="138" y="795"/>
                      </a:lnTo>
                      <a:lnTo>
                        <a:pt x="147" y="792"/>
                      </a:lnTo>
                      <a:lnTo>
                        <a:pt x="158" y="791"/>
                      </a:lnTo>
                      <a:lnTo>
                        <a:pt x="167" y="792"/>
                      </a:lnTo>
                      <a:lnTo>
                        <a:pt x="178" y="795"/>
                      </a:lnTo>
                      <a:lnTo>
                        <a:pt x="186" y="801"/>
                      </a:lnTo>
                      <a:lnTo>
                        <a:pt x="194" y="806"/>
                      </a:lnTo>
                      <a:lnTo>
                        <a:pt x="433" y="1045"/>
                      </a:lnTo>
                      <a:lnTo>
                        <a:pt x="446" y="1013"/>
                      </a:lnTo>
                      <a:lnTo>
                        <a:pt x="459" y="981"/>
                      </a:lnTo>
                      <a:lnTo>
                        <a:pt x="473" y="951"/>
                      </a:lnTo>
                      <a:lnTo>
                        <a:pt x="488" y="920"/>
                      </a:lnTo>
                      <a:lnTo>
                        <a:pt x="506" y="890"/>
                      </a:lnTo>
                      <a:lnTo>
                        <a:pt x="524" y="861"/>
                      </a:lnTo>
                      <a:lnTo>
                        <a:pt x="543" y="832"/>
                      </a:lnTo>
                      <a:lnTo>
                        <a:pt x="563" y="805"/>
                      </a:lnTo>
                      <a:lnTo>
                        <a:pt x="584" y="778"/>
                      </a:lnTo>
                      <a:lnTo>
                        <a:pt x="605" y="752"/>
                      </a:lnTo>
                      <a:lnTo>
                        <a:pt x="628" y="727"/>
                      </a:lnTo>
                      <a:lnTo>
                        <a:pt x="653" y="704"/>
                      </a:lnTo>
                      <a:lnTo>
                        <a:pt x="677" y="680"/>
                      </a:lnTo>
                      <a:lnTo>
                        <a:pt x="702" y="658"/>
                      </a:lnTo>
                      <a:lnTo>
                        <a:pt x="729" y="636"/>
                      </a:lnTo>
                      <a:lnTo>
                        <a:pt x="756" y="616"/>
                      </a:lnTo>
                      <a:lnTo>
                        <a:pt x="784" y="596"/>
                      </a:lnTo>
                      <a:lnTo>
                        <a:pt x="813" y="579"/>
                      </a:lnTo>
                      <a:lnTo>
                        <a:pt x="843" y="561"/>
                      </a:lnTo>
                      <a:lnTo>
                        <a:pt x="872" y="546"/>
                      </a:lnTo>
                      <a:lnTo>
                        <a:pt x="903" y="530"/>
                      </a:lnTo>
                      <a:lnTo>
                        <a:pt x="935" y="516"/>
                      </a:lnTo>
                      <a:lnTo>
                        <a:pt x="967" y="504"/>
                      </a:lnTo>
                      <a:lnTo>
                        <a:pt x="1000" y="492"/>
                      </a:lnTo>
                      <a:lnTo>
                        <a:pt x="1033" y="482"/>
                      </a:lnTo>
                      <a:lnTo>
                        <a:pt x="1066" y="473"/>
                      </a:lnTo>
                      <a:lnTo>
                        <a:pt x="1100" y="465"/>
                      </a:lnTo>
                      <a:lnTo>
                        <a:pt x="1136" y="459"/>
                      </a:lnTo>
                      <a:lnTo>
                        <a:pt x="1171" y="455"/>
                      </a:lnTo>
                      <a:lnTo>
                        <a:pt x="1206" y="451"/>
                      </a:lnTo>
                      <a:lnTo>
                        <a:pt x="1242" y="449"/>
                      </a:lnTo>
                      <a:lnTo>
                        <a:pt x="1278" y="448"/>
                      </a:lnTo>
                      <a:lnTo>
                        <a:pt x="1324" y="449"/>
                      </a:lnTo>
                      <a:lnTo>
                        <a:pt x="1371" y="452"/>
                      </a:lnTo>
                      <a:lnTo>
                        <a:pt x="1415" y="458"/>
                      </a:lnTo>
                      <a:lnTo>
                        <a:pt x="1459" y="466"/>
                      </a:lnTo>
                      <a:lnTo>
                        <a:pt x="1503" y="476"/>
                      </a:lnTo>
                      <a:lnTo>
                        <a:pt x="1545" y="489"/>
                      </a:lnTo>
                      <a:lnTo>
                        <a:pt x="1587" y="503"/>
                      </a:lnTo>
                      <a:lnTo>
                        <a:pt x="1628" y="518"/>
                      </a:lnTo>
                      <a:lnTo>
                        <a:pt x="1668" y="536"/>
                      </a:lnTo>
                      <a:lnTo>
                        <a:pt x="1706" y="556"/>
                      </a:lnTo>
                      <a:lnTo>
                        <a:pt x="1744" y="577"/>
                      </a:lnTo>
                      <a:lnTo>
                        <a:pt x="1780" y="601"/>
                      </a:lnTo>
                      <a:lnTo>
                        <a:pt x="1816" y="626"/>
                      </a:lnTo>
                      <a:lnTo>
                        <a:pt x="1850" y="653"/>
                      </a:lnTo>
                      <a:lnTo>
                        <a:pt x="1882" y="681"/>
                      </a:lnTo>
                      <a:lnTo>
                        <a:pt x="1913" y="711"/>
                      </a:lnTo>
                      <a:lnTo>
                        <a:pt x="1943" y="742"/>
                      </a:lnTo>
                      <a:lnTo>
                        <a:pt x="1970" y="775"/>
                      </a:lnTo>
                      <a:lnTo>
                        <a:pt x="1998" y="809"/>
                      </a:lnTo>
                      <a:lnTo>
                        <a:pt x="2022" y="843"/>
                      </a:lnTo>
                      <a:lnTo>
                        <a:pt x="2046" y="880"/>
                      </a:lnTo>
                      <a:lnTo>
                        <a:pt x="2067" y="917"/>
                      </a:lnTo>
                      <a:lnTo>
                        <a:pt x="2087" y="956"/>
                      </a:lnTo>
                      <a:lnTo>
                        <a:pt x="2105" y="995"/>
                      </a:lnTo>
                      <a:lnTo>
                        <a:pt x="2122" y="1037"/>
                      </a:lnTo>
                      <a:lnTo>
                        <a:pt x="2136" y="1078"/>
                      </a:lnTo>
                      <a:lnTo>
                        <a:pt x="2148" y="1121"/>
                      </a:lnTo>
                      <a:lnTo>
                        <a:pt x="2158" y="1164"/>
                      </a:lnTo>
                      <a:lnTo>
                        <a:pt x="2165" y="1208"/>
                      </a:lnTo>
                      <a:lnTo>
                        <a:pt x="2171" y="1254"/>
                      </a:lnTo>
                      <a:lnTo>
                        <a:pt x="2175" y="1299"/>
                      </a:lnTo>
                      <a:lnTo>
                        <a:pt x="2176" y="1345"/>
                      </a:lnTo>
                      <a:lnTo>
                        <a:pt x="1952" y="1345"/>
                      </a:lnTo>
                      <a:lnTo>
                        <a:pt x="2400" y="1794"/>
                      </a:lnTo>
                      <a:lnTo>
                        <a:pt x="2849" y="1345"/>
                      </a:lnTo>
                      <a:lnTo>
                        <a:pt x="2625" y="1345"/>
                      </a:lnTo>
                      <a:close/>
                    </a:path>
                  </a:pathLst>
                </a:custGeom>
                <a:blipFill>
                  <a:blip r:embed="rId3" cstate="screen"/>
                  <a:stretch>
                    <a:fillRect/>
                  </a:stretch>
                </a:blipFill>
                <a:ln w="9525">
                  <a:noFill/>
                  <a:round/>
                </a:ln>
              </p:spPr>
              <p:txBody>
                <a:bodyPr wrap="none" lIns="134178" tIns="67090" rIns="134178" bIns="67090" anchor="ctr"/>
                <a:lstStyle/>
                <a:p>
                  <a:pPr defTabSz="1218565">
                    <a:defRPr/>
                  </a:pPr>
                  <a:endParaRPr lang="zh-CN" altLang="en-US" sz="1900" kern="0">
                    <a:solidFill>
                      <a:schemeClr val="bg1"/>
                    </a:solidFill>
                  </a:endParaRPr>
                </a:p>
              </p:txBody>
            </p:sp>
            <p:sp>
              <p:nvSpPr>
                <p:cNvPr id="34" name="WordArt 9"/>
                <p:cNvSpPr>
                  <a:spLocks noChangeArrowheads="1" noChangeShapeType="1" noTextEdit="1"/>
                </p:cNvSpPr>
                <p:nvPr/>
              </p:nvSpPr>
              <p:spPr bwMode="auto">
                <a:xfrm rot="16200000">
                  <a:off x="4978092" y="3574202"/>
                  <a:ext cx="1721947" cy="1604116"/>
                </a:xfrm>
                <a:prstGeom prst="rect">
                  <a:avLst/>
                </a:prstGeom>
              </p:spPr>
              <p:txBody>
                <a:bodyPr spcFirstLastPara="1" wrap="none" lIns="121710" tIns="60854" rIns="121710" bIns="60854" fromWordArt="1">
                  <a:prstTxWarp prst="textArchUp">
                    <a:avLst>
                      <a:gd name="adj" fmla="val 12276668"/>
                    </a:avLst>
                  </a:prstTxWarp>
                </a:bodyPr>
                <a:lstStyle/>
                <a:p>
                  <a:pPr algn="ctr" defTabSz="1218565">
                    <a:defRPr/>
                  </a:pPr>
                  <a:r>
                    <a:rPr lang="zh-CN" altLang="en-US" sz="900" kern="10" dirty="0">
                      <a:ln w="9525">
                        <a:noFill/>
                        <a:round/>
                      </a:ln>
                      <a:solidFill>
                        <a:schemeClr val="bg1"/>
                      </a:solidFill>
                      <a:latin typeface="微软雅黑" panose="020B0503020204020204" pitchFamily="34" charset="-122"/>
                      <a:ea typeface="微软雅黑" panose="020B0503020204020204" pitchFamily="34" charset="-122"/>
                    </a:rPr>
                    <a:t>       </a:t>
                  </a:r>
                  <a:endParaRPr lang="zh-CN" altLang="en-US" sz="900" kern="10" dirty="0">
                    <a:ln w="9525">
                      <a:noFill/>
                      <a:round/>
                    </a:ln>
                    <a:solidFill>
                      <a:schemeClr val="bg1"/>
                    </a:solidFill>
                    <a:latin typeface="微软雅黑" panose="020B0503020204020204" pitchFamily="34" charset="-122"/>
                    <a:ea typeface="微软雅黑" panose="020B0503020204020204" pitchFamily="34" charset="-122"/>
                  </a:endParaRPr>
                </a:p>
              </p:txBody>
            </p:sp>
            <p:sp>
              <p:nvSpPr>
                <p:cNvPr id="35" name="WordArt 9"/>
                <p:cNvSpPr>
                  <a:spLocks noChangeArrowheads="1" noChangeShapeType="1" noTextEdit="1"/>
                </p:cNvSpPr>
                <p:nvPr/>
              </p:nvSpPr>
              <p:spPr bwMode="auto">
                <a:xfrm rot="5400000">
                  <a:off x="5211610" y="3653631"/>
                  <a:ext cx="1721948" cy="1604116"/>
                </a:xfrm>
                <a:prstGeom prst="rect">
                  <a:avLst/>
                </a:prstGeom>
              </p:spPr>
              <p:txBody>
                <a:bodyPr spcFirstLastPara="1" wrap="none" lIns="121710" tIns="60854" rIns="121710" bIns="60854" fromWordArt="1">
                  <a:prstTxWarp prst="textArchUp">
                    <a:avLst>
                      <a:gd name="adj" fmla="val 12276668"/>
                    </a:avLst>
                  </a:prstTxWarp>
                </a:bodyPr>
                <a:lstStyle/>
                <a:p>
                  <a:pPr algn="ctr" defTabSz="1218565">
                    <a:defRPr/>
                  </a:pPr>
                  <a:r>
                    <a:rPr lang="zh-CN" altLang="en-US" sz="900" kern="10" dirty="0">
                      <a:ln w="9525">
                        <a:noFill/>
                        <a:round/>
                      </a:ln>
                      <a:solidFill>
                        <a:schemeClr val="bg1"/>
                      </a:solidFill>
                      <a:latin typeface="微软雅黑" panose="020B0503020204020204" pitchFamily="34" charset="-122"/>
                      <a:ea typeface="微软雅黑" panose="020B0503020204020204" pitchFamily="34" charset="-122"/>
                    </a:rPr>
                    <a:t>       </a:t>
                  </a:r>
                  <a:endParaRPr lang="zh-CN" altLang="en-US" sz="900" kern="10" dirty="0">
                    <a:ln w="9525">
                      <a:noFill/>
                      <a:round/>
                    </a:ln>
                    <a:solidFill>
                      <a:schemeClr val="bg1"/>
                    </a:solidFill>
                    <a:latin typeface="微软雅黑" panose="020B0503020204020204" pitchFamily="34" charset="-122"/>
                    <a:ea typeface="微软雅黑" panose="020B0503020204020204" pitchFamily="34" charset="-122"/>
                  </a:endParaRPr>
                </a:p>
              </p:txBody>
            </p:sp>
            <p:sp>
              <p:nvSpPr>
                <p:cNvPr id="36" name="Text Box 16"/>
                <p:cNvSpPr txBox="1">
                  <a:spLocks noChangeArrowheads="1"/>
                </p:cNvSpPr>
                <p:nvPr/>
              </p:nvSpPr>
              <p:spPr bwMode="auto">
                <a:xfrm>
                  <a:off x="5130104" y="4049205"/>
                  <a:ext cx="1604117" cy="588465"/>
                </a:xfrm>
                <a:prstGeom prst="rect">
                  <a:avLst/>
                </a:prstGeom>
                <a:noFill/>
                <a:ln w="9525">
                  <a:noFill/>
                  <a:miter lim="800000"/>
                </a:ln>
              </p:spPr>
              <p:txBody>
                <a:bodyPr wrap="square" lIns="134178" tIns="67090" rIns="134178" bIns="67090">
                  <a:spAutoFit/>
                </a:bodyPr>
                <a:lstStyle/>
                <a:p>
                  <a:pPr algn="ctr" fontAlgn="base">
                    <a:spcBef>
                      <a:spcPct val="0"/>
                    </a:spcBef>
                    <a:spcAft>
                      <a:spcPct val="0"/>
                    </a:spcAft>
                  </a:pPr>
                  <a:r>
                    <a:rPr lang="zh-CN" altLang="en-US" sz="2800" b="1" kern="100" dirty="0">
                      <a:solidFill>
                        <a:srgbClr val="C00000"/>
                      </a:solidFill>
                      <a:latin typeface="微软雅黑" panose="020B0503020204020204" pitchFamily="34" charset="-122"/>
                      <a:ea typeface="微软雅黑" panose="020B0503020204020204" pitchFamily="34" charset="-122"/>
                      <a:sym typeface="+mn-lt"/>
                    </a:rPr>
                    <a:t>世界一流</a:t>
                  </a:r>
                  <a:endParaRPr lang="en-US" altLang="ko-KR" sz="2800" b="1" kern="100" dirty="0">
                    <a:solidFill>
                      <a:srgbClr val="C00000"/>
                    </a:solidFill>
                    <a:latin typeface="微软雅黑" panose="020B0503020204020204" pitchFamily="34" charset="-122"/>
                    <a:ea typeface="微软雅黑" panose="020B0503020204020204" pitchFamily="34" charset="-122"/>
                  </a:endParaRPr>
                </a:p>
                <a:p>
                  <a:pPr algn="ctr" fontAlgn="base">
                    <a:spcBef>
                      <a:spcPct val="0"/>
                    </a:spcBef>
                    <a:spcAft>
                      <a:spcPct val="0"/>
                    </a:spcAft>
                  </a:pPr>
                  <a:r>
                    <a:rPr lang="zh-CN" altLang="en-US" sz="2800" b="1" kern="1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lt"/>
                    </a:rPr>
                    <a:t>卓越人才</a:t>
                  </a:r>
                  <a:endParaRPr lang="en-US" altLang="zh-CN" sz="2800" b="1" kern="100"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lt"/>
                  </a:endParaRPr>
                </a:p>
              </p:txBody>
            </p:sp>
          </p:grpSp>
          <p:sp>
            <p:nvSpPr>
              <p:cNvPr id="29" name="文本框 28"/>
              <p:cNvSpPr txBox="1"/>
              <p:nvPr/>
            </p:nvSpPr>
            <p:spPr>
              <a:xfrm>
                <a:off x="4043862" y="2040142"/>
                <a:ext cx="595506" cy="2835896"/>
              </a:xfrm>
              <a:prstGeom prst="rect">
                <a:avLst/>
              </a:prstGeom>
              <a:noFill/>
            </p:spPr>
            <p:txBody>
              <a:bodyPr vert="eaVert" wrap="square" rtlCol="0">
                <a:spAutoFit/>
              </a:bodyPr>
              <a:lstStyle/>
              <a:p>
                <a:r>
                  <a:rPr lang="zh-CN" altLang="en-US" sz="2200" b="1" dirty="0">
                    <a:solidFill>
                      <a:schemeClr val="bg1"/>
                    </a:solidFill>
                    <a:latin typeface="微软雅黑" panose="020B0503020204020204" pitchFamily="34" charset="-122"/>
                    <a:ea typeface="微软雅黑" panose="020B0503020204020204" pitchFamily="34" charset="-122"/>
                  </a:rPr>
                  <a:t>培 育 人 才</a:t>
                </a:r>
                <a:endParaRPr lang="zh-CN" altLang="en-US" sz="2200" b="1" dirty="0">
                  <a:solidFill>
                    <a:schemeClr val="bg1"/>
                  </a:solidFill>
                  <a:latin typeface="微软雅黑" panose="020B0503020204020204" pitchFamily="34" charset="-122"/>
                  <a:ea typeface="微软雅黑" panose="020B0503020204020204" pitchFamily="34" charset="-122"/>
                </a:endParaRPr>
              </a:p>
            </p:txBody>
          </p:sp>
          <p:sp>
            <p:nvSpPr>
              <p:cNvPr id="30" name="文本框 29"/>
              <p:cNvSpPr txBox="1"/>
              <p:nvPr/>
            </p:nvSpPr>
            <p:spPr>
              <a:xfrm>
                <a:off x="7479568" y="1993520"/>
                <a:ext cx="595506" cy="2772749"/>
              </a:xfrm>
              <a:prstGeom prst="rect">
                <a:avLst/>
              </a:prstGeom>
              <a:noFill/>
            </p:spPr>
            <p:txBody>
              <a:bodyPr vert="eaVert" wrap="square" rtlCol="0">
                <a:spAutoFit/>
              </a:bodyPr>
              <a:lstStyle/>
              <a:p>
                <a:r>
                  <a:rPr lang="zh-CN" altLang="en-US" sz="2200" b="1" dirty="0">
                    <a:solidFill>
                      <a:schemeClr val="bg1"/>
                    </a:solidFill>
                    <a:latin typeface="微软雅黑" panose="020B0503020204020204" pitchFamily="34" charset="-122"/>
                    <a:ea typeface="微软雅黑" panose="020B0503020204020204" pitchFamily="34" charset="-122"/>
                  </a:rPr>
                  <a:t>形 成 模 式</a:t>
                </a:r>
                <a:endParaRPr lang="zh-CN" altLang="en-US" sz="2200" b="1" dirty="0">
                  <a:solidFill>
                    <a:schemeClr val="bg1"/>
                  </a:solidFill>
                  <a:latin typeface="微软雅黑" panose="020B0503020204020204" pitchFamily="34" charset="-122"/>
                  <a:ea typeface="微软雅黑" panose="020B0503020204020204" pitchFamily="34" charset="-122"/>
                </a:endParaRPr>
              </a:p>
            </p:txBody>
          </p:sp>
        </p:grpSp>
        <p:grpSp>
          <p:nvGrpSpPr>
            <p:cNvPr id="15" name="组合 14"/>
            <p:cNvGrpSpPr/>
            <p:nvPr/>
          </p:nvGrpSpPr>
          <p:grpSpPr>
            <a:xfrm>
              <a:off x="970209" y="1878452"/>
              <a:ext cx="1979317" cy="2229623"/>
              <a:chOff x="994199" y="1336538"/>
              <a:chExt cx="1979317" cy="2121873"/>
            </a:xfrm>
          </p:grpSpPr>
          <p:sp>
            <p:nvSpPr>
              <p:cNvPr id="26" name="矩形 25"/>
              <p:cNvSpPr/>
              <p:nvPr/>
            </p:nvSpPr>
            <p:spPr>
              <a:xfrm>
                <a:off x="994199" y="1336538"/>
                <a:ext cx="1979317" cy="2121873"/>
              </a:xfrm>
              <a:prstGeom prst="rect">
                <a:avLst/>
              </a:prstGeom>
              <a:solidFill>
                <a:srgbClr val="DB6413"/>
              </a:solidFill>
              <a:ln w="12700" cap="flat" cmpd="sng" algn="ctr">
                <a:noFill/>
                <a:prstDash val="solid"/>
                <a:miter lim="800000"/>
              </a:ln>
              <a:effectLst/>
            </p:spPr>
            <p:txBody>
              <a:bodyPr rtlCol="0" anchor="ctr"/>
              <a:lstStyle/>
              <a:p>
                <a:pPr algn="ctr"/>
                <a:endParaRPr lang="zh-CN" altLang="en-US" kern="0">
                  <a:solidFill>
                    <a:srgbClr val="000000"/>
                  </a:solidFill>
                  <a:latin typeface="Calibri" panose="020F0502020204030204"/>
                </a:endParaRPr>
              </a:p>
            </p:txBody>
          </p:sp>
          <p:sp>
            <p:nvSpPr>
              <p:cNvPr id="27" name="矩形 26"/>
              <p:cNvSpPr/>
              <p:nvPr/>
            </p:nvSpPr>
            <p:spPr>
              <a:xfrm>
                <a:off x="1136332" y="1416131"/>
                <a:ext cx="1633610" cy="1980799"/>
              </a:xfrm>
              <a:prstGeom prst="rect">
                <a:avLst/>
              </a:prstGeom>
            </p:spPr>
            <p:txBody>
              <a:bodyPr wrap="square">
                <a:spAutoFit/>
              </a:bodyPr>
              <a:lstStyle/>
              <a:p>
                <a:pPr marL="342900" indent="-342900" algn="just">
                  <a:lnSpc>
                    <a:spcPts val="3000"/>
                  </a:lnSpc>
                  <a:spcAft>
                    <a:spcPts val="0"/>
                  </a:spcAft>
                  <a:buFont typeface="Wingdings" panose="05000000000000000000" pitchFamily="2" charset="2"/>
                  <a:buChar char="n"/>
                </a:pPr>
                <a:r>
                  <a:rPr lang="zh-CN" altLang="zh-CN" sz="2000" b="1" kern="100" dirty="0">
                    <a:solidFill>
                      <a:schemeClr val="bg1"/>
                    </a:solidFill>
                    <a:latin typeface="微软雅黑" panose="020B0503020204020204" pitchFamily="34" charset="-122"/>
                    <a:ea typeface="微软雅黑" panose="020B0503020204020204" pitchFamily="34" charset="-122"/>
                  </a:rPr>
                  <a:t>价值塑造</a:t>
                </a:r>
                <a:endParaRPr lang="en-US" altLang="zh-CN" sz="2000" b="1" kern="100" dirty="0">
                  <a:solidFill>
                    <a:schemeClr val="bg1"/>
                  </a:solidFill>
                  <a:latin typeface="微软雅黑" panose="020B0503020204020204" pitchFamily="34" charset="-122"/>
                  <a:ea typeface="微软雅黑" panose="020B0503020204020204" pitchFamily="34" charset="-122"/>
                </a:endParaRPr>
              </a:p>
              <a:p>
                <a:pPr marL="342900" indent="-342900" algn="just">
                  <a:lnSpc>
                    <a:spcPts val="3000"/>
                  </a:lnSpc>
                  <a:spcAft>
                    <a:spcPts val="0"/>
                  </a:spcAft>
                  <a:buFont typeface="Wingdings" panose="05000000000000000000" pitchFamily="2" charset="2"/>
                  <a:buChar char="n"/>
                </a:pPr>
                <a:r>
                  <a:rPr lang="zh-CN" altLang="zh-CN" sz="2000" b="1" kern="100" dirty="0">
                    <a:solidFill>
                      <a:schemeClr val="bg1"/>
                    </a:solidFill>
                    <a:latin typeface="微软雅黑" panose="020B0503020204020204" pitchFamily="34" charset="-122"/>
                    <a:ea typeface="微软雅黑" panose="020B0503020204020204" pitchFamily="34" charset="-122"/>
                  </a:rPr>
                  <a:t>知识创造</a:t>
                </a:r>
                <a:endParaRPr lang="en-US" altLang="zh-CN" sz="2000" b="1" kern="100" dirty="0">
                  <a:solidFill>
                    <a:schemeClr val="bg1"/>
                  </a:solidFill>
                  <a:latin typeface="微软雅黑" panose="020B0503020204020204" pitchFamily="34" charset="-122"/>
                  <a:ea typeface="微软雅黑" panose="020B0503020204020204" pitchFamily="34" charset="-122"/>
                </a:endParaRPr>
              </a:p>
              <a:p>
                <a:pPr marL="342900" indent="-342900" algn="just">
                  <a:lnSpc>
                    <a:spcPts val="3000"/>
                  </a:lnSpc>
                  <a:spcAft>
                    <a:spcPts val="0"/>
                  </a:spcAft>
                  <a:buFont typeface="Wingdings" panose="05000000000000000000" pitchFamily="2" charset="2"/>
                  <a:buChar char="n"/>
                </a:pPr>
                <a:r>
                  <a:rPr lang="zh-CN" altLang="zh-CN" sz="2000" b="1" kern="100" dirty="0">
                    <a:solidFill>
                      <a:schemeClr val="bg1"/>
                    </a:solidFill>
                    <a:latin typeface="微软雅黑" panose="020B0503020204020204" pitchFamily="34" charset="-122"/>
                    <a:ea typeface="微软雅黑" panose="020B0503020204020204" pitchFamily="34" charset="-122"/>
                  </a:rPr>
                  <a:t>思维提升</a:t>
                </a:r>
                <a:endParaRPr lang="en-US" altLang="zh-CN" sz="2000" b="1" kern="100" dirty="0">
                  <a:solidFill>
                    <a:schemeClr val="bg1"/>
                  </a:solidFill>
                  <a:latin typeface="微软雅黑" panose="020B0503020204020204" pitchFamily="34" charset="-122"/>
                  <a:ea typeface="微软雅黑" panose="020B0503020204020204" pitchFamily="34" charset="-122"/>
                </a:endParaRPr>
              </a:p>
              <a:p>
                <a:pPr marL="342900" indent="-342900" algn="just">
                  <a:lnSpc>
                    <a:spcPts val="3000"/>
                  </a:lnSpc>
                  <a:spcAft>
                    <a:spcPts val="0"/>
                  </a:spcAft>
                  <a:buFont typeface="Wingdings" panose="05000000000000000000" pitchFamily="2" charset="2"/>
                  <a:buChar char="n"/>
                </a:pPr>
                <a:r>
                  <a:rPr lang="zh-CN" altLang="zh-CN" sz="2000" b="1" kern="100" dirty="0">
                    <a:solidFill>
                      <a:schemeClr val="bg1"/>
                    </a:solidFill>
                    <a:latin typeface="微软雅黑" panose="020B0503020204020204" pitchFamily="34" charset="-122"/>
                    <a:ea typeface="微软雅黑" panose="020B0503020204020204" pitchFamily="34" charset="-122"/>
                  </a:rPr>
                  <a:t>能力达成</a:t>
                </a:r>
                <a:endParaRPr lang="en-US" altLang="zh-CN" sz="2000" b="1" kern="100" dirty="0">
                  <a:solidFill>
                    <a:schemeClr val="bg1"/>
                  </a:solidFill>
                  <a:latin typeface="微软雅黑" panose="020B0503020204020204" pitchFamily="34" charset="-122"/>
                  <a:ea typeface="微软雅黑" panose="020B0503020204020204" pitchFamily="34" charset="-122"/>
                </a:endParaRPr>
              </a:p>
              <a:p>
                <a:pPr marL="342900" indent="-342900" algn="just">
                  <a:lnSpc>
                    <a:spcPts val="3000"/>
                  </a:lnSpc>
                  <a:spcAft>
                    <a:spcPts val="0"/>
                  </a:spcAft>
                  <a:buFont typeface="Wingdings" panose="05000000000000000000" pitchFamily="2" charset="2"/>
                  <a:buChar char="n"/>
                </a:pPr>
                <a:r>
                  <a:rPr lang="zh-CN" altLang="zh-CN" sz="2000" b="1" kern="100" dirty="0">
                    <a:solidFill>
                      <a:schemeClr val="bg1"/>
                    </a:solidFill>
                    <a:latin typeface="微软雅黑" panose="020B0503020204020204" pitchFamily="34" charset="-122"/>
                    <a:ea typeface="微软雅黑" panose="020B0503020204020204" pitchFamily="34" charset="-122"/>
                  </a:rPr>
                  <a:t>精神养成</a:t>
                </a:r>
                <a:endParaRPr lang="zh-CN" altLang="zh-CN" sz="2000" b="1" kern="100" dirty="0">
                  <a:solidFill>
                    <a:schemeClr val="bg1"/>
                  </a:solidFill>
                  <a:latin typeface="微软雅黑" panose="020B0503020204020204" pitchFamily="34" charset="-122"/>
                  <a:ea typeface="微软雅黑" panose="020B0503020204020204" pitchFamily="34" charset="-122"/>
                </a:endParaRPr>
              </a:p>
            </p:txBody>
          </p:sp>
        </p:grpSp>
        <p:sp>
          <p:nvSpPr>
            <p:cNvPr id="16" name="文本框 15"/>
            <p:cNvSpPr txBox="1"/>
            <p:nvPr/>
          </p:nvSpPr>
          <p:spPr>
            <a:xfrm>
              <a:off x="3042121" y="2243136"/>
              <a:ext cx="946068" cy="523220"/>
            </a:xfrm>
            <a:prstGeom prst="rect">
              <a:avLst/>
            </a:prstGeom>
            <a:noFill/>
          </p:spPr>
          <p:txBody>
            <a:bodyPr wrap="square" rtlCol="0">
              <a:spAutoFit/>
            </a:bodyPr>
            <a:lstStyle/>
            <a:p>
              <a:r>
                <a:rPr lang="en-US" altLang="zh-CN" sz="2800" b="1" dirty="0">
                  <a:solidFill>
                    <a:srgbClr val="C00000"/>
                  </a:solidFill>
                  <a:latin typeface="微软雅黑" panose="020B0503020204020204" pitchFamily="34" charset="-122"/>
                  <a:ea typeface="微软雅黑" panose="020B0503020204020204" pitchFamily="34" charset="-122"/>
                </a:rPr>
                <a:t>5</a:t>
              </a:r>
              <a:r>
                <a:rPr lang="zh-CN" altLang="en-US" sz="2000" b="1" dirty="0">
                  <a:solidFill>
                    <a:srgbClr val="226BAB"/>
                  </a:solidFill>
                  <a:latin typeface="微软雅黑" panose="020B0503020204020204" pitchFamily="34" charset="-122"/>
                  <a:ea typeface="微软雅黑" panose="020B0503020204020204" pitchFamily="34" charset="-122"/>
                </a:rPr>
                <a:t>方面</a:t>
              </a:r>
              <a:endParaRPr lang="zh-CN" altLang="en-US" sz="2000" b="1" dirty="0">
                <a:solidFill>
                  <a:srgbClr val="226BAB"/>
                </a:solidFill>
                <a:latin typeface="微软雅黑" panose="020B0503020204020204" pitchFamily="34" charset="-122"/>
                <a:ea typeface="微软雅黑" panose="020B0503020204020204" pitchFamily="34" charset="-122"/>
              </a:endParaRPr>
            </a:p>
          </p:txBody>
        </p:sp>
        <p:sp>
          <p:nvSpPr>
            <p:cNvPr id="21" name="文本框 20"/>
            <p:cNvSpPr txBox="1"/>
            <p:nvPr/>
          </p:nvSpPr>
          <p:spPr>
            <a:xfrm>
              <a:off x="3027577" y="2801448"/>
              <a:ext cx="946068" cy="400110"/>
            </a:xfrm>
            <a:prstGeom prst="rect">
              <a:avLst/>
            </a:prstGeom>
            <a:noFill/>
          </p:spPr>
          <p:txBody>
            <a:bodyPr wrap="square" rtlCol="0">
              <a:spAutoFit/>
            </a:bodyPr>
            <a:lstStyle/>
            <a:p>
              <a:pPr algn="ctr"/>
              <a:r>
                <a:rPr lang="zh-CN" altLang="en-US" sz="2000" b="1" dirty="0">
                  <a:solidFill>
                    <a:srgbClr val="C00000"/>
                  </a:solidFill>
                  <a:latin typeface="微软雅黑" panose="020B0503020204020204" pitchFamily="34" charset="-122"/>
                  <a:ea typeface="微软雅黑" panose="020B0503020204020204" pitchFamily="34" charset="-122"/>
                </a:rPr>
                <a:t>要素</a:t>
              </a:r>
              <a:endParaRPr lang="zh-CN" altLang="en-US" sz="2000" b="1" dirty="0">
                <a:solidFill>
                  <a:srgbClr val="C00000"/>
                </a:solidFill>
                <a:latin typeface="微软雅黑" panose="020B0503020204020204" pitchFamily="34" charset="-122"/>
                <a:ea typeface="微软雅黑" panose="020B0503020204020204" pitchFamily="34" charset="-122"/>
              </a:endParaRPr>
            </a:p>
          </p:txBody>
        </p:sp>
        <p:sp>
          <p:nvSpPr>
            <p:cNvPr id="22" name="文本框 21"/>
            <p:cNvSpPr txBox="1"/>
            <p:nvPr/>
          </p:nvSpPr>
          <p:spPr>
            <a:xfrm>
              <a:off x="7952238" y="2267370"/>
              <a:ext cx="1385567" cy="523220"/>
            </a:xfrm>
            <a:prstGeom prst="rect">
              <a:avLst/>
            </a:prstGeom>
            <a:noFill/>
          </p:spPr>
          <p:txBody>
            <a:bodyPr wrap="square" rtlCol="0">
              <a:spAutoFit/>
            </a:bodyPr>
            <a:lstStyle/>
            <a:p>
              <a:r>
                <a:rPr lang="en-US" altLang="zh-CN" sz="2800" b="1" dirty="0">
                  <a:solidFill>
                    <a:srgbClr val="C00000"/>
                  </a:solidFill>
                  <a:latin typeface="微软雅黑" panose="020B0503020204020204" pitchFamily="34" charset="-122"/>
                  <a:ea typeface="微软雅黑" panose="020B0503020204020204" pitchFamily="34" charset="-122"/>
                </a:rPr>
                <a:t>    4</a:t>
              </a:r>
              <a:r>
                <a:rPr lang="zh-CN" altLang="en-US" sz="2000" b="1" dirty="0">
                  <a:solidFill>
                    <a:srgbClr val="226BAB"/>
                  </a:solidFill>
                  <a:latin typeface="微软雅黑" panose="020B0503020204020204" pitchFamily="34" charset="-122"/>
                  <a:ea typeface="微软雅黑" panose="020B0503020204020204" pitchFamily="34" charset="-122"/>
                </a:rPr>
                <a:t>类</a:t>
              </a:r>
              <a:endParaRPr lang="zh-CN" altLang="en-US" sz="2000" b="1" dirty="0">
                <a:solidFill>
                  <a:srgbClr val="226BAB"/>
                </a:solidFill>
                <a:latin typeface="微软雅黑" panose="020B0503020204020204" pitchFamily="34" charset="-122"/>
                <a:ea typeface="微软雅黑" panose="020B0503020204020204" pitchFamily="34" charset="-122"/>
              </a:endParaRPr>
            </a:p>
          </p:txBody>
        </p:sp>
        <p:sp>
          <p:nvSpPr>
            <p:cNvPr id="23" name="文本框 22"/>
            <p:cNvSpPr txBox="1"/>
            <p:nvPr/>
          </p:nvSpPr>
          <p:spPr>
            <a:xfrm>
              <a:off x="8282332" y="2809315"/>
              <a:ext cx="946068" cy="400110"/>
            </a:xfrm>
            <a:prstGeom prst="rect">
              <a:avLst/>
            </a:prstGeom>
            <a:noFill/>
          </p:spPr>
          <p:txBody>
            <a:bodyPr wrap="square" rtlCol="0">
              <a:spAutoFit/>
            </a:bodyPr>
            <a:lstStyle/>
            <a:p>
              <a:pPr algn="ctr"/>
              <a:r>
                <a:rPr lang="zh-CN" altLang="en-US" sz="2000" b="1" dirty="0">
                  <a:solidFill>
                    <a:srgbClr val="C00000"/>
                  </a:solidFill>
                  <a:latin typeface="微软雅黑" panose="020B0503020204020204" pitchFamily="34" charset="-122"/>
                  <a:ea typeface="微软雅黑" panose="020B0503020204020204" pitchFamily="34" charset="-122"/>
                </a:rPr>
                <a:t>思维</a:t>
              </a:r>
              <a:endParaRPr lang="zh-CN" altLang="en-US" sz="2000" b="1" dirty="0">
                <a:solidFill>
                  <a:srgbClr val="C00000"/>
                </a:solidFill>
                <a:latin typeface="微软雅黑" panose="020B0503020204020204" pitchFamily="34" charset="-122"/>
                <a:ea typeface="微软雅黑" panose="020B0503020204020204" pitchFamily="34" charset="-122"/>
              </a:endParaRPr>
            </a:p>
          </p:txBody>
        </p:sp>
        <p:cxnSp>
          <p:nvCxnSpPr>
            <p:cNvPr id="24" name="直接连接符 23"/>
            <p:cNvCxnSpPr/>
            <p:nvPr/>
          </p:nvCxnSpPr>
          <p:spPr>
            <a:xfrm>
              <a:off x="2967462" y="2793368"/>
              <a:ext cx="1220578" cy="0"/>
            </a:xfrm>
            <a:prstGeom prst="line">
              <a:avLst/>
            </a:prstGeom>
            <a:ln w="38100" cap="flat" cmpd="sng" algn="ctr">
              <a:solidFill>
                <a:schemeClr val="accent2"/>
              </a:solidFill>
              <a:prstDash val="sysDash"/>
              <a:round/>
              <a:headEnd type="none" w="lg" len="lg"/>
              <a:tailEnd type="arrow" w="lg" len="lg"/>
            </a:ln>
          </p:spPr>
          <p:style>
            <a:lnRef idx="0">
              <a:scrgbClr r="0" g="0" b="0"/>
            </a:lnRef>
            <a:fillRef idx="0">
              <a:scrgbClr r="0" g="0" b="0"/>
            </a:fillRef>
            <a:effectRef idx="0">
              <a:scrgbClr r="0" g="0" b="0"/>
            </a:effectRef>
            <a:fontRef idx="minor">
              <a:schemeClr val="tx1"/>
            </a:fontRef>
          </p:style>
        </p:cxnSp>
        <p:sp>
          <p:nvSpPr>
            <p:cNvPr id="25" name="矩形 24"/>
            <p:cNvSpPr/>
            <p:nvPr/>
          </p:nvSpPr>
          <p:spPr>
            <a:xfrm>
              <a:off x="2862487" y="5234303"/>
              <a:ext cx="7110560" cy="553998"/>
            </a:xfrm>
            <a:prstGeom prst="rect">
              <a:avLst/>
            </a:prstGeom>
          </p:spPr>
          <p:txBody>
            <a:bodyPr wrap="square">
              <a:spAutoFit/>
            </a:bodyPr>
            <a:lstStyle/>
            <a:p>
              <a:pPr algn="ctr"/>
              <a:r>
                <a:rPr lang="en-US" altLang="zh-CN" sz="3000" b="1" dirty="0" smtClean="0">
                  <a:solidFill>
                    <a:srgbClr val="C00000"/>
                  </a:solidFill>
                  <a:latin typeface="微软雅黑" panose="020B0503020204020204" pitchFamily="34" charset="-122"/>
                  <a:ea typeface="微软雅黑" panose="020B0503020204020204" pitchFamily="34" charset="-122"/>
                </a:rPr>
                <a:t>7</a:t>
              </a:r>
              <a:r>
                <a:rPr lang="zh-CN" altLang="en-US" sz="2600" b="1" dirty="0" smtClean="0">
                  <a:solidFill>
                    <a:srgbClr val="194D7D"/>
                  </a:solidFill>
                  <a:latin typeface="微软雅黑" panose="020B0503020204020204" pitchFamily="34" charset="-122"/>
                  <a:ea typeface="微软雅黑" panose="020B0503020204020204" pitchFamily="34" charset="-122"/>
                </a:rPr>
                <a:t>项基本原则</a:t>
              </a:r>
              <a:endParaRPr lang="zh-CN" altLang="en-US" sz="2600" b="1" dirty="0">
                <a:solidFill>
                  <a:srgbClr val="194D7D"/>
                </a:solidFill>
                <a:latin typeface="微软雅黑" panose="020B0503020204020204" pitchFamily="34" charset="-122"/>
                <a:ea typeface="微软雅黑" panose="020B0503020204020204" pitchFamily="34" charset="-122"/>
              </a:endParaRPr>
            </a:p>
          </p:txBody>
        </p:sp>
      </p:grpSp>
      <p:sp>
        <p:nvSpPr>
          <p:cNvPr id="39" name="矩形 38"/>
          <p:cNvSpPr/>
          <p:nvPr/>
        </p:nvSpPr>
        <p:spPr>
          <a:xfrm>
            <a:off x="331304" y="5695247"/>
            <a:ext cx="10658121" cy="853567"/>
          </a:xfrm>
          <a:prstGeom prst="rect">
            <a:avLst/>
          </a:prstGeom>
        </p:spPr>
        <p:txBody>
          <a:bodyPr wrap="square">
            <a:spAutoFit/>
          </a:bodyPr>
          <a:lstStyle/>
          <a:p>
            <a:pPr>
              <a:lnSpc>
                <a:spcPct val="130000"/>
              </a:lnSpc>
            </a:pPr>
            <a:r>
              <a:rPr lang="zh-CN" altLang="en-US" sz="2000" b="1" dirty="0">
                <a:solidFill>
                  <a:srgbClr val="C00000"/>
                </a:solidFill>
                <a:latin typeface="微软雅黑" panose="020B0503020204020204" pitchFamily="34" charset="-122"/>
                <a:ea typeface="微软雅黑" panose="020B0503020204020204" pitchFamily="34" charset="-122"/>
              </a:rPr>
              <a:t>（</a:t>
            </a:r>
            <a:r>
              <a:rPr lang="en-US" altLang="zh-CN" sz="2000" b="1" dirty="0">
                <a:solidFill>
                  <a:srgbClr val="C00000"/>
                </a:solidFill>
                <a:latin typeface="微软雅黑" panose="020B0503020204020204" pitchFamily="34" charset="-122"/>
                <a:ea typeface="微软雅黑" panose="020B0503020204020204" pitchFamily="34" charset="-122"/>
              </a:rPr>
              <a:t>1</a:t>
            </a:r>
            <a:r>
              <a:rPr lang="zh-CN" altLang="en-US" sz="2000" b="1" dirty="0">
                <a:solidFill>
                  <a:srgbClr val="C00000"/>
                </a:solidFill>
                <a:latin typeface="微软雅黑" panose="020B0503020204020204" pitchFamily="34" charset="-122"/>
                <a:ea typeface="微软雅黑" panose="020B0503020204020204" pitchFamily="34" charset="-122"/>
              </a:rPr>
              <a:t>）落实立德树人 （</a:t>
            </a:r>
            <a:r>
              <a:rPr lang="en-US" altLang="zh-CN" sz="2000" b="1" dirty="0">
                <a:solidFill>
                  <a:srgbClr val="C00000"/>
                </a:solidFill>
                <a:latin typeface="微软雅黑" panose="020B0503020204020204" pitchFamily="34" charset="-122"/>
                <a:ea typeface="微软雅黑" panose="020B0503020204020204" pitchFamily="34" charset="-122"/>
              </a:rPr>
              <a:t>2</a:t>
            </a:r>
            <a:r>
              <a:rPr lang="zh-CN" altLang="en-US" sz="2000" b="1" dirty="0">
                <a:solidFill>
                  <a:srgbClr val="C00000"/>
                </a:solidFill>
                <a:latin typeface="微软雅黑" panose="020B0503020204020204" pitchFamily="34" charset="-122"/>
                <a:ea typeface="微软雅黑" panose="020B0503020204020204" pitchFamily="34" charset="-122"/>
              </a:rPr>
              <a:t>）突出卓越导向 （</a:t>
            </a:r>
            <a:r>
              <a:rPr lang="en-US" altLang="zh-CN" sz="2000" b="1" dirty="0">
                <a:solidFill>
                  <a:srgbClr val="C00000"/>
                </a:solidFill>
                <a:latin typeface="微软雅黑" panose="020B0503020204020204" pitchFamily="34" charset="-122"/>
                <a:ea typeface="微软雅黑" panose="020B0503020204020204" pitchFamily="34" charset="-122"/>
              </a:rPr>
              <a:t>3</a:t>
            </a:r>
            <a:r>
              <a:rPr lang="zh-CN" altLang="en-US" sz="2000" b="1" dirty="0">
                <a:solidFill>
                  <a:srgbClr val="C00000"/>
                </a:solidFill>
                <a:latin typeface="微软雅黑" panose="020B0503020204020204" pitchFamily="34" charset="-122"/>
                <a:ea typeface="微软雅黑" panose="020B0503020204020204" pitchFamily="34" charset="-122"/>
              </a:rPr>
              <a:t>）强化思维训练 （</a:t>
            </a:r>
            <a:r>
              <a:rPr lang="en-US" altLang="zh-CN" sz="2000" b="1" dirty="0">
                <a:solidFill>
                  <a:srgbClr val="C00000"/>
                </a:solidFill>
                <a:latin typeface="微软雅黑" panose="020B0503020204020204" pitchFamily="34" charset="-122"/>
                <a:ea typeface="微软雅黑" panose="020B0503020204020204" pitchFamily="34" charset="-122"/>
              </a:rPr>
              <a:t>4</a:t>
            </a:r>
            <a:r>
              <a:rPr lang="zh-CN" altLang="en-US" sz="2000" b="1" dirty="0">
                <a:solidFill>
                  <a:srgbClr val="C00000"/>
                </a:solidFill>
                <a:latin typeface="微软雅黑" panose="020B0503020204020204" pitchFamily="34" charset="-122"/>
                <a:ea typeface="微软雅黑" panose="020B0503020204020204" pitchFamily="34" charset="-122"/>
              </a:rPr>
              <a:t>）重构课程体系</a:t>
            </a:r>
            <a:endParaRPr lang="en-US" altLang="zh-CN" sz="2000" b="1" dirty="0">
              <a:solidFill>
                <a:srgbClr val="C00000"/>
              </a:solidFill>
              <a:latin typeface="微软雅黑" panose="020B0503020204020204" pitchFamily="34" charset="-122"/>
              <a:ea typeface="微软雅黑" panose="020B0503020204020204" pitchFamily="34" charset="-122"/>
            </a:endParaRPr>
          </a:p>
          <a:p>
            <a:pPr>
              <a:lnSpc>
                <a:spcPct val="130000"/>
              </a:lnSpc>
            </a:pPr>
            <a:r>
              <a:rPr lang="zh-CN" altLang="en-US" sz="2000" b="1" dirty="0">
                <a:solidFill>
                  <a:srgbClr val="C00000"/>
                </a:solidFill>
                <a:latin typeface="微软雅黑" panose="020B0503020204020204" pitchFamily="34" charset="-122"/>
                <a:ea typeface="微软雅黑" panose="020B0503020204020204" pitchFamily="34" charset="-122"/>
              </a:rPr>
              <a:t>（</a:t>
            </a:r>
            <a:r>
              <a:rPr lang="en-US" altLang="zh-CN" sz="2000" b="1" dirty="0">
                <a:solidFill>
                  <a:srgbClr val="C00000"/>
                </a:solidFill>
                <a:latin typeface="微软雅黑" panose="020B0503020204020204" pitchFamily="34" charset="-122"/>
                <a:ea typeface="微软雅黑" panose="020B0503020204020204" pitchFamily="34" charset="-122"/>
              </a:rPr>
              <a:t>5</a:t>
            </a:r>
            <a:r>
              <a:rPr lang="zh-CN" altLang="en-US" sz="2000" b="1" dirty="0">
                <a:solidFill>
                  <a:srgbClr val="C00000"/>
                </a:solidFill>
                <a:latin typeface="微软雅黑" panose="020B0503020204020204" pitchFamily="34" charset="-122"/>
                <a:ea typeface="微软雅黑" panose="020B0503020204020204" pitchFamily="34" charset="-122"/>
              </a:rPr>
              <a:t>）深化评价改革 （</a:t>
            </a:r>
            <a:r>
              <a:rPr lang="en-US" altLang="zh-CN" sz="2000" b="1" dirty="0">
                <a:solidFill>
                  <a:srgbClr val="C00000"/>
                </a:solidFill>
                <a:latin typeface="微软雅黑" panose="020B0503020204020204" pitchFamily="34" charset="-122"/>
                <a:ea typeface="微软雅黑" panose="020B0503020204020204" pitchFamily="34" charset="-122"/>
              </a:rPr>
              <a:t>6</a:t>
            </a:r>
            <a:r>
              <a:rPr lang="zh-CN" altLang="en-US" sz="2000" b="1" dirty="0">
                <a:solidFill>
                  <a:srgbClr val="C00000"/>
                </a:solidFill>
                <a:latin typeface="微软雅黑" panose="020B0503020204020204" pitchFamily="34" charset="-122"/>
                <a:ea typeface="微软雅黑" panose="020B0503020204020204" pitchFamily="34" charset="-122"/>
              </a:rPr>
              <a:t>）确立关键环节准入</a:t>
            </a:r>
            <a:r>
              <a:rPr lang="zh-CN" altLang="en-US" sz="2000" b="1" dirty="0" smtClean="0">
                <a:solidFill>
                  <a:srgbClr val="C00000"/>
                </a:solidFill>
                <a:latin typeface="微软雅黑" panose="020B0503020204020204" pitchFamily="34" charset="-122"/>
                <a:ea typeface="微软雅黑" panose="020B0503020204020204" pitchFamily="34" charset="-122"/>
              </a:rPr>
              <a:t>标准 （</a:t>
            </a:r>
            <a:r>
              <a:rPr lang="en-US" altLang="zh-CN" sz="2000" b="1" dirty="0" smtClean="0">
                <a:solidFill>
                  <a:srgbClr val="C00000"/>
                </a:solidFill>
                <a:latin typeface="微软雅黑" panose="020B0503020204020204" pitchFamily="34" charset="-122"/>
                <a:ea typeface="微软雅黑" panose="020B0503020204020204" pitchFamily="34" charset="-122"/>
              </a:rPr>
              <a:t>7</a:t>
            </a:r>
            <a:r>
              <a:rPr lang="zh-CN" altLang="en-US" sz="2000" b="1" dirty="0" smtClean="0">
                <a:solidFill>
                  <a:srgbClr val="C00000"/>
                </a:solidFill>
                <a:latin typeface="微软雅黑" panose="020B0503020204020204" pitchFamily="34" charset="-122"/>
                <a:ea typeface="微软雅黑" panose="020B0503020204020204" pitchFamily="34" charset="-122"/>
              </a:rPr>
              <a:t>）注重完整性和逻辑性</a:t>
            </a:r>
            <a:endParaRPr lang="zh-CN" altLang="en-US" sz="2000" b="1" dirty="0">
              <a:solidFill>
                <a:srgbClr val="C00000"/>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rgbClr val="C00000"/>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bg1">
                <a:lumMod val="65000"/>
              </a:schemeClr>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22" name="标题 1"/>
          <p:cNvSpPr txBox="1"/>
          <p:nvPr/>
        </p:nvSpPr>
        <p:spPr>
          <a:xfrm>
            <a:off x="1556860" y="405080"/>
            <a:ext cx="8360223" cy="60579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latin typeface="华文新魏" panose="02010800040101010101" pitchFamily="2" charset="-122"/>
                <a:ea typeface="华文新魏" panose="02010800040101010101" pitchFamily="2" charset="-122"/>
              </a:rPr>
              <a:t>一、培养</a:t>
            </a:r>
            <a:r>
              <a:rPr lang="zh-CN" altLang="en-US" sz="4000" b="1" dirty="0" smtClean="0">
                <a:solidFill>
                  <a:srgbClr val="FFFF00"/>
                </a:solidFill>
                <a:latin typeface="华文新魏" panose="02010800040101010101" pitchFamily="2" charset="-122"/>
                <a:ea typeface="华文新魏" panose="02010800040101010101" pitchFamily="2" charset="-122"/>
              </a:rPr>
              <a:t>方案</a:t>
            </a:r>
            <a:r>
              <a:rPr lang="zh-CN" altLang="en-US" sz="3200" b="1" dirty="0" smtClean="0">
                <a:solidFill>
                  <a:srgbClr val="FFFF00"/>
                </a:solidFill>
                <a:latin typeface="华文新魏" panose="02010800040101010101" pitchFamily="2" charset="-122"/>
                <a:ea typeface="华文新魏" panose="02010800040101010101" pitchFamily="2" charset="-122"/>
              </a:rPr>
              <a:t>（主要模块与指南</a:t>
            </a:r>
            <a:r>
              <a:rPr lang="zh-CN" altLang="en-US" sz="4000" b="1" dirty="0" smtClean="0">
                <a:solidFill>
                  <a:srgbClr val="FFFF00"/>
                </a:solidFill>
                <a:latin typeface="华文新魏" panose="02010800040101010101" pitchFamily="2" charset="-122"/>
                <a:ea typeface="华文新魏" panose="02010800040101010101" pitchFamily="2" charset="-122"/>
              </a:rPr>
              <a:t>）</a:t>
            </a:r>
            <a:endParaRPr lang="zh-CN" altLang="en-US" sz="4000" b="1" dirty="0">
              <a:solidFill>
                <a:srgbClr val="FFFF00"/>
              </a:solidFill>
              <a:latin typeface="华文新魏" panose="02010800040101010101" pitchFamily="2" charset="-122"/>
              <a:ea typeface="华文新魏" panose="02010800040101010101" pitchFamily="2" charset="-122"/>
            </a:endParaRPr>
          </a:p>
        </p:txBody>
      </p:sp>
      <p:graphicFrame>
        <p:nvGraphicFramePr>
          <p:cNvPr id="23" name="表格 22"/>
          <p:cNvGraphicFramePr>
            <a:graphicFrameLocks noGrp="1"/>
          </p:cNvGraphicFramePr>
          <p:nvPr/>
        </p:nvGraphicFramePr>
        <p:xfrm>
          <a:off x="1635575" y="1631236"/>
          <a:ext cx="8888338" cy="4688213"/>
        </p:xfrm>
        <a:graphic>
          <a:graphicData uri="http://schemas.openxmlformats.org/drawingml/2006/table">
            <a:tbl>
              <a:tblPr firstRow="1" bandRow="1">
                <a:tableStyleId>{5C22544A-7EE6-4342-B048-85BDC9FD1C3A}</a:tableStyleId>
              </a:tblPr>
              <a:tblGrid>
                <a:gridCol w="1282192"/>
                <a:gridCol w="7606146"/>
              </a:tblGrid>
              <a:tr h="367673">
                <a:tc>
                  <a:txBody>
                    <a:bodyPr/>
                    <a:lstStyle/>
                    <a:p>
                      <a:pPr marL="0" algn="ctr" defTabSz="914400" rtl="0" eaLnBrk="1" latinLnBrk="0" hangingPunct="1">
                        <a:spcBef>
                          <a:spcPts val="1200"/>
                        </a:spcBef>
                      </a:pPr>
                      <a:r>
                        <a:rPr lang="zh-CN" altLang="en-US" sz="1400" b="1" kern="1200" dirty="0">
                          <a:solidFill>
                            <a:schemeClr val="lt1"/>
                          </a:solidFill>
                          <a:latin typeface="微软雅黑" panose="020B0503020204020204" pitchFamily="34" charset="-122"/>
                          <a:ea typeface="微软雅黑" panose="020B0503020204020204" pitchFamily="34" charset="-122"/>
                          <a:cs typeface="+mn-cs"/>
                        </a:rPr>
                        <a:t>模  块</a:t>
                      </a:r>
                      <a:endParaRPr lang="zh-CN" altLang="en-US" sz="1400" b="1" kern="1200" dirty="0">
                        <a:solidFill>
                          <a:schemeClr val="lt1"/>
                        </a:solidFill>
                        <a:latin typeface="微软雅黑" panose="020B0503020204020204" pitchFamily="34" charset="-122"/>
                        <a:ea typeface="微软雅黑" panose="020B0503020204020204" pitchFamily="34" charset="-122"/>
                        <a:cs typeface="+mn-cs"/>
                      </a:endParaRPr>
                    </a:p>
                  </a:txBody>
                  <a:tcPr anchor="ctr"/>
                </a:tc>
                <a:tc>
                  <a:txBody>
                    <a:bodyPr/>
                    <a:lstStyle/>
                    <a:p>
                      <a:pPr algn="ctr">
                        <a:spcBef>
                          <a:spcPts val="600"/>
                        </a:spcBef>
                      </a:pPr>
                      <a:r>
                        <a:rPr lang="zh-CN" altLang="en-US" sz="1400" dirty="0">
                          <a:latin typeface="微软雅黑" panose="020B0503020204020204" pitchFamily="34" charset="-122"/>
                          <a:ea typeface="微软雅黑" panose="020B0503020204020204" pitchFamily="34" charset="-122"/>
                        </a:rPr>
                        <a:t>指  南</a:t>
                      </a:r>
                      <a:endParaRPr lang="zh-CN" altLang="en-US" sz="1400" dirty="0">
                        <a:latin typeface="微软雅黑" panose="020B0503020204020204" pitchFamily="34" charset="-122"/>
                        <a:ea typeface="微软雅黑" panose="020B0503020204020204" pitchFamily="34" charset="-122"/>
                      </a:endParaRPr>
                    </a:p>
                  </a:txBody>
                  <a:tcPr anchor="ctr"/>
                </a:tc>
              </a:tr>
              <a:tr h="657347">
                <a:tc>
                  <a:txBody>
                    <a:bodyPr/>
                    <a:lstStyle/>
                    <a:p>
                      <a:pPr>
                        <a:lnSpc>
                          <a:spcPct val="150000"/>
                        </a:lnSpc>
                      </a:pPr>
                      <a:r>
                        <a:rPr lang="en-US" altLang="zh-CN" sz="1300" b="1" kern="1200" dirty="0">
                          <a:solidFill>
                            <a:schemeClr val="tx1"/>
                          </a:solidFill>
                          <a:latin typeface="微软雅黑" panose="020B0503020204020204" pitchFamily="34" charset="-122"/>
                          <a:ea typeface="微软雅黑" panose="020B0503020204020204" pitchFamily="34" charset="-122"/>
                          <a:cs typeface="+mn-cs"/>
                        </a:rPr>
                        <a:t>01 </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指导思想</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tc>
                  <a:txBody>
                    <a:bodyPr/>
                    <a:lstStyle/>
                    <a:p>
                      <a:pPr marL="342900" indent="-342900" algn="just">
                        <a:lnSpc>
                          <a:spcPct val="150000"/>
                        </a:lnSpc>
                        <a:buClr>
                          <a:srgbClr val="194D7D"/>
                        </a:buClr>
                        <a:buSzPct val="80000"/>
                        <a:buFont typeface="Wingdings" panose="05000000000000000000" pitchFamily="2" charset="2"/>
                        <a:buChar char="l"/>
                      </a:pPr>
                      <a:r>
                        <a:rPr lang="zh-CN" altLang="en-US" sz="1300"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站位高远</a:t>
                      </a:r>
                      <a:r>
                        <a:rPr lang="zh-CN" altLang="en-US" sz="1300" b="1" kern="1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zh-CN" sz="1300" b="1" dirty="0">
                          <a:solidFill>
                            <a:schemeClr val="tx1"/>
                          </a:solidFill>
                          <a:latin typeface="微软雅黑" panose="020B0503020204020204" pitchFamily="34" charset="-122"/>
                          <a:ea typeface="微软雅黑" panose="020B0503020204020204" pitchFamily="34" charset="-122"/>
                        </a:rPr>
                        <a:t>立足学校</a:t>
                      </a:r>
                      <a:r>
                        <a:rPr lang="zh-CN" altLang="en-US" sz="1300" b="1" dirty="0">
                          <a:solidFill>
                            <a:schemeClr val="tx1"/>
                          </a:solidFill>
                          <a:latin typeface="微软雅黑" panose="020B0503020204020204" pitchFamily="34" charset="-122"/>
                          <a:ea typeface="微软雅黑" panose="020B0503020204020204" pitchFamily="34" charset="-122"/>
                        </a:rPr>
                        <a:t>建设</a:t>
                      </a:r>
                      <a:r>
                        <a:rPr lang="zh-CN" altLang="zh-CN" sz="1300" b="1" dirty="0">
                          <a:solidFill>
                            <a:schemeClr val="tx1"/>
                          </a:solidFill>
                          <a:latin typeface="微软雅黑" panose="020B0503020204020204" pitchFamily="34" charset="-122"/>
                          <a:ea typeface="微软雅黑" panose="020B0503020204020204" pitchFamily="34" charset="-122"/>
                        </a:rPr>
                        <a:t>成为世界新学术、新科技、新人才策源地的站位</a:t>
                      </a:r>
                      <a:endParaRPr lang="en-US" altLang="zh-CN" sz="1300" b="1" dirty="0">
                        <a:solidFill>
                          <a:schemeClr val="tx1"/>
                        </a:solidFill>
                        <a:latin typeface="微软雅黑" panose="020B0503020204020204" pitchFamily="34" charset="-122"/>
                        <a:ea typeface="微软雅黑" panose="020B0503020204020204" pitchFamily="34" charset="-122"/>
                      </a:endParaRPr>
                    </a:p>
                    <a:p>
                      <a:pPr marL="342900" indent="-342900" algn="just">
                        <a:lnSpc>
                          <a:spcPct val="150000"/>
                        </a:lnSpc>
                        <a:buClr>
                          <a:srgbClr val="194D7D"/>
                        </a:buClr>
                        <a:buSzPct val="80000"/>
                        <a:buFont typeface="Wingdings" panose="05000000000000000000" pitchFamily="2" charset="2"/>
                        <a:buChar char="l"/>
                      </a:pPr>
                      <a:r>
                        <a:rPr lang="zh-CN" altLang="en-US" sz="1300" b="1" kern="100"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立足自身</a:t>
                      </a:r>
                      <a:r>
                        <a:rPr lang="zh-CN" altLang="zh-CN" sz="1300" b="1" dirty="0">
                          <a:latin typeface="微软雅黑" panose="020B0503020204020204" pitchFamily="34" charset="-122"/>
                          <a:ea typeface="微软雅黑" panose="020B0503020204020204" pitchFamily="34" charset="-122"/>
                        </a:rPr>
                        <a:t>：</a:t>
                      </a:r>
                      <a:r>
                        <a:rPr lang="zh-CN" altLang="en-US" sz="1300" b="1" dirty="0">
                          <a:solidFill>
                            <a:schemeClr val="tx1"/>
                          </a:solidFill>
                          <a:latin typeface="微软雅黑" panose="020B0503020204020204" pitchFamily="34" charset="-122"/>
                          <a:ea typeface="微软雅黑" panose="020B0503020204020204" pitchFamily="34" charset="-122"/>
                        </a:rPr>
                        <a:t>提炼</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所在院系、学科“卓越育人”“卓越育人模式”的指导思想</a:t>
                      </a:r>
                      <a:endParaRPr lang="en-US" altLang="zh-CN" sz="1300" b="1" dirty="0">
                        <a:solidFill>
                          <a:schemeClr val="tx1"/>
                        </a:solidFill>
                        <a:latin typeface="微软雅黑" panose="020B0503020204020204" pitchFamily="34" charset="-122"/>
                        <a:ea typeface="微软雅黑" panose="020B0503020204020204" pitchFamily="34" charset="-122"/>
                      </a:endParaRPr>
                    </a:p>
                  </a:txBody>
                  <a:tcPr/>
                </a:tc>
              </a:tr>
              <a:tr h="657347">
                <a:tc>
                  <a:txBody>
                    <a:bodyPr/>
                    <a:lstStyle/>
                    <a:p>
                      <a:pPr marL="0" algn="l" defTabSz="914400" rtl="0" eaLnBrk="1" latinLnBrk="0" hangingPunct="1">
                        <a:lnSpc>
                          <a:spcPct val="150000"/>
                        </a:lnSpc>
                      </a:pPr>
                      <a:r>
                        <a:rPr lang="en-US" altLang="zh-CN" sz="1300" b="1" kern="1200" dirty="0">
                          <a:solidFill>
                            <a:schemeClr val="tx1"/>
                          </a:solidFill>
                          <a:latin typeface="微软雅黑" panose="020B0503020204020204" pitchFamily="34" charset="-122"/>
                          <a:ea typeface="微软雅黑" panose="020B0503020204020204" pitchFamily="34" charset="-122"/>
                          <a:cs typeface="+mn-cs"/>
                        </a:rPr>
                        <a:t>02 </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培养目标</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tc>
                  <a:txBody>
                    <a:bodyPr/>
                    <a:lstStyle/>
                    <a:p>
                      <a:pPr marL="285750" marR="0" lvl="0" indent="-285750" algn="l" defTabSz="914400" rtl="0" eaLnBrk="1" fontAlgn="auto" latinLnBrk="0" hangingPunct="1">
                        <a:lnSpc>
                          <a:spcPct val="150000"/>
                        </a:lnSpc>
                        <a:spcBef>
                          <a:spcPts val="0"/>
                        </a:spcBef>
                        <a:spcAft>
                          <a:spcPts val="0"/>
                        </a:spcAft>
                        <a:buClr>
                          <a:srgbClr val="194D7D"/>
                        </a:buClr>
                        <a:buSzPct val="80000"/>
                        <a:buFont typeface="Wingdings" panose="05000000000000000000" pitchFamily="2" charset="2"/>
                        <a:buChar char="l"/>
                        <a:defRPr/>
                      </a:pPr>
                      <a:r>
                        <a:rPr lang="zh-CN" altLang="en-US" sz="1300" b="1" dirty="0">
                          <a:solidFill>
                            <a:srgbClr val="C00000"/>
                          </a:solidFill>
                          <a:latin typeface="微软雅黑" panose="020B0503020204020204" pitchFamily="34" charset="-122"/>
                          <a:ea typeface="微软雅黑" panose="020B0503020204020204" pitchFamily="34" charset="-122"/>
                        </a:rPr>
                        <a:t> 四个体现</a:t>
                      </a:r>
                      <a:r>
                        <a:rPr lang="zh-CN" altLang="en-US" sz="1300" b="1" dirty="0">
                          <a:solidFill>
                            <a:schemeClr val="tx1"/>
                          </a:solidFill>
                          <a:latin typeface="微软雅黑" panose="020B0503020204020204" pitchFamily="34" charset="-122"/>
                          <a:ea typeface="微软雅黑" panose="020B0503020204020204" pitchFamily="34" charset="-122"/>
                        </a:rPr>
                        <a:t>：体现党的教育方针，体现时代特征与社会发展，体现世界一流大学目标</a:t>
                      </a:r>
                      <a:endParaRPr lang="en-US" altLang="zh-CN" sz="1300" b="1" dirty="0">
                        <a:solidFill>
                          <a:schemeClr val="tx1"/>
                        </a:solidFill>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50000"/>
                        </a:lnSpc>
                        <a:spcBef>
                          <a:spcPts val="0"/>
                        </a:spcBef>
                        <a:spcAft>
                          <a:spcPts val="0"/>
                        </a:spcAft>
                        <a:buClr>
                          <a:srgbClr val="194D7D"/>
                        </a:buClr>
                        <a:buSzPct val="80000"/>
                        <a:buFont typeface="Wingdings" panose="05000000000000000000" pitchFamily="2" charset="2"/>
                        <a:buNone/>
                        <a:defRPr/>
                      </a:pPr>
                      <a:r>
                        <a:rPr lang="en-US" altLang="zh-CN" sz="1300" b="1" dirty="0">
                          <a:solidFill>
                            <a:schemeClr val="tx1"/>
                          </a:solidFill>
                          <a:latin typeface="微软雅黑" panose="020B0503020204020204" pitchFamily="34" charset="-122"/>
                          <a:ea typeface="微软雅黑" panose="020B0503020204020204" pitchFamily="34" charset="-122"/>
                        </a:rPr>
                        <a:t>     </a:t>
                      </a:r>
                      <a:r>
                        <a:rPr lang="zh-CN" altLang="en-US" sz="1300" b="1" dirty="0">
                          <a:solidFill>
                            <a:schemeClr val="tx1"/>
                          </a:solidFill>
                          <a:latin typeface="微软雅黑" panose="020B0503020204020204" pitchFamily="34" charset="-122"/>
                          <a:ea typeface="微软雅黑" panose="020B0503020204020204" pitchFamily="34" charset="-122"/>
                        </a:rPr>
                        <a:t>定位，体现</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学科人才培养特色优势</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tr>
              <a:tr h="944936">
                <a:tc>
                  <a:txBody>
                    <a:bodyPr/>
                    <a:lstStyle/>
                    <a:p>
                      <a:pPr marL="0" algn="l" defTabSz="914400" rtl="0" eaLnBrk="1" latinLnBrk="0" hangingPunct="1">
                        <a:lnSpc>
                          <a:spcPct val="150000"/>
                        </a:lnSpc>
                      </a:pPr>
                      <a:r>
                        <a:rPr lang="en-US" altLang="zh-CN" sz="1300" b="1" kern="1200" dirty="0">
                          <a:solidFill>
                            <a:schemeClr val="tx1"/>
                          </a:solidFill>
                          <a:latin typeface="微软雅黑" panose="020B0503020204020204" pitchFamily="34" charset="-122"/>
                          <a:ea typeface="微软雅黑" panose="020B0503020204020204" pitchFamily="34" charset="-122"/>
                          <a:cs typeface="+mn-cs"/>
                        </a:rPr>
                        <a:t>03 </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毕业与</a:t>
                      </a:r>
                      <a:r>
                        <a:rPr lang="zh-CN" altLang="en-US" sz="1300" b="1" kern="1200" dirty="0" smtClean="0">
                          <a:solidFill>
                            <a:schemeClr val="tx1"/>
                          </a:solidFill>
                          <a:latin typeface="微软雅黑" panose="020B0503020204020204" pitchFamily="34" charset="-122"/>
                          <a:ea typeface="微软雅黑" panose="020B0503020204020204" pitchFamily="34" charset="-122"/>
                          <a:cs typeface="+mn-cs"/>
                        </a:rPr>
                        <a:t>学位要求</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tc>
                  <a:txBody>
                    <a:bodyPr/>
                    <a:lstStyle/>
                    <a:p>
                      <a:pPr marL="342900" indent="-342900" algn="just">
                        <a:lnSpc>
                          <a:spcPct val="150000"/>
                        </a:lnSpc>
                        <a:buClr>
                          <a:srgbClr val="194D7D"/>
                        </a:buClr>
                        <a:buSzPct val="80000"/>
                        <a:buFont typeface="Wingdings" panose="05000000000000000000" pitchFamily="2" charset="2"/>
                        <a:buChar char="l"/>
                      </a:pPr>
                      <a:r>
                        <a:rPr lang="zh-CN" altLang="en-US" sz="1300" b="1" dirty="0">
                          <a:solidFill>
                            <a:schemeClr val="tx1"/>
                          </a:solidFill>
                          <a:latin typeface="微软雅黑" panose="020B0503020204020204" pitchFamily="34" charset="-122"/>
                          <a:ea typeface="微软雅黑" panose="020B0503020204020204" pitchFamily="34" charset="-122"/>
                        </a:rPr>
                        <a:t>体现</a:t>
                      </a:r>
                      <a:r>
                        <a:rPr lang="zh-CN" altLang="en-US" sz="1300" b="1" kern="1200" dirty="0">
                          <a:solidFill>
                            <a:srgbClr val="C00000"/>
                          </a:solidFill>
                          <a:latin typeface="微软雅黑" panose="020B0503020204020204" pitchFamily="34" charset="-122"/>
                          <a:ea typeface="微软雅黑" panose="020B0503020204020204" pitchFamily="34" charset="-122"/>
                          <a:cs typeface="+mn-cs"/>
                        </a:rPr>
                        <a:t>一级</a:t>
                      </a:r>
                      <a:r>
                        <a:rPr lang="zh-CN" altLang="en-US" sz="1300" b="1" kern="1200" dirty="0" smtClean="0">
                          <a:solidFill>
                            <a:srgbClr val="C00000"/>
                          </a:solidFill>
                          <a:latin typeface="微软雅黑" panose="020B0503020204020204" pitchFamily="34" charset="-122"/>
                          <a:ea typeface="微软雅黑" panose="020B0503020204020204" pitchFamily="34" charset="-122"/>
                          <a:cs typeface="+mn-cs"/>
                        </a:rPr>
                        <a:t>学科育人</a:t>
                      </a:r>
                      <a:r>
                        <a:rPr lang="zh-CN" altLang="en-US" sz="1300" b="1" kern="1200" dirty="0">
                          <a:solidFill>
                            <a:srgbClr val="C00000"/>
                          </a:solidFill>
                          <a:latin typeface="微软雅黑" panose="020B0503020204020204" pitchFamily="34" charset="-122"/>
                          <a:ea typeface="微软雅黑" panose="020B0503020204020204" pitchFamily="34" charset="-122"/>
                          <a:cs typeface="+mn-cs"/>
                        </a:rPr>
                        <a:t>规格</a:t>
                      </a:r>
                      <a:r>
                        <a:rPr lang="zh-CN" altLang="en-US" sz="1300" b="1" dirty="0">
                          <a:solidFill>
                            <a:schemeClr val="tx1"/>
                          </a:solidFill>
                          <a:latin typeface="微软雅黑" panose="020B0503020204020204" pitchFamily="34" charset="-122"/>
                          <a:ea typeface="微软雅黑" panose="020B0503020204020204" pitchFamily="34" charset="-122"/>
                        </a:rPr>
                        <a:t>和标准</a:t>
                      </a:r>
                      <a:endParaRPr lang="zh-CN" altLang="en-US" sz="1300" b="1" dirty="0">
                        <a:solidFill>
                          <a:schemeClr val="tx1"/>
                        </a:solidFill>
                        <a:latin typeface="微软雅黑" panose="020B0503020204020204" pitchFamily="34" charset="-122"/>
                        <a:ea typeface="微软雅黑" panose="020B0503020204020204" pitchFamily="34" charset="-122"/>
                      </a:endParaRPr>
                    </a:p>
                    <a:p>
                      <a:pPr marL="342900" indent="-342900" algn="just">
                        <a:lnSpc>
                          <a:spcPct val="150000"/>
                        </a:lnSpc>
                        <a:buClr>
                          <a:srgbClr val="194D7D"/>
                        </a:buClr>
                        <a:buSzPct val="80000"/>
                        <a:buFont typeface="Wingdings" panose="05000000000000000000" pitchFamily="2" charset="2"/>
                        <a:buChar char="l"/>
                      </a:pPr>
                      <a:r>
                        <a:rPr lang="zh-CN" altLang="en-US" sz="1300" b="1" kern="1200" dirty="0">
                          <a:solidFill>
                            <a:schemeClr val="tx1"/>
                          </a:solidFill>
                          <a:latin typeface="微软雅黑" panose="020B0503020204020204" pitchFamily="34" charset="-122"/>
                          <a:ea typeface="微软雅黑" panose="020B0503020204020204" pitchFamily="34" charset="-122"/>
                          <a:cs typeface="+mn-cs"/>
                        </a:rPr>
                        <a:t>明确细化</a:t>
                      </a:r>
                      <a:r>
                        <a:rPr lang="zh-CN" altLang="en-US" sz="1300" b="1" dirty="0">
                          <a:solidFill>
                            <a:srgbClr val="C00000"/>
                          </a:solidFill>
                          <a:latin typeface="微软雅黑" panose="020B0503020204020204" pitchFamily="34" charset="-122"/>
                          <a:ea typeface="微软雅黑" panose="020B0503020204020204" pitchFamily="34" charset="-122"/>
                        </a:rPr>
                        <a:t>知识、能力、素质要求</a:t>
                      </a:r>
                      <a:endParaRPr lang="en-US" altLang="zh-CN" sz="1300" b="1" dirty="0">
                        <a:solidFill>
                          <a:srgbClr val="C00000"/>
                        </a:solidFill>
                        <a:latin typeface="微软雅黑" panose="020B0503020204020204" pitchFamily="34" charset="-122"/>
                        <a:ea typeface="微软雅黑" panose="020B0503020204020204" pitchFamily="34" charset="-122"/>
                      </a:endParaRPr>
                    </a:p>
                    <a:p>
                      <a:pPr marL="342900" indent="-342900" algn="just">
                        <a:lnSpc>
                          <a:spcPct val="150000"/>
                        </a:lnSpc>
                        <a:buClr>
                          <a:srgbClr val="194D7D"/>
                        </a:buClr>
                        <a:buSzPct val="80000"/>
                        <a:buFont typeface="Wingdings" panose="05000000000000000000" pitchFamily="2" charset="2"/>
                        <a:buChar char="l"/>
                      </a:pPr>
                      <a:r>
                        <a:rPr lang="zh-CN" altLang="zh-CN" sz="1300" b="1" kern="1200" dirty="0">
                          <a:solidFill>
                            <a:schemeClr val="tx1"/>
                          </a:solidFill>
                          <a:latin typeface="微软雅黑" panose="020B0503020204020204" pitchFamily="34" charset="-122"/>
                          <a:ea typeface="微软雅黑" panose="020B0503020204020204" pitchFamily="34" charset="-122"/>
                          <a:cs typeface="+mn-cs"/>
                        </a:rPr>
                        <a:t>支撑</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、推进</a:t>
                      </a:r>
                      <a:r>
                        <a:rPr lang="zh-CN" altLang="zh-CN" sz="1300" b="1" kern="1200" dirty="0">
                          <a:solidFill>
                            <a:schemeClr val="tx1"/>
                          </a:solidFill>
                          <a:latin typeface="微软雅黑" panose="020B0503020204020204" pitchFamily="34" charset="-122"/>
                          <a:ea typeface="微软雅黑" panose="020B0503020204020204" pitchFamily="34" charset="-122"/>
                          <a:cs typeface="+mn-cs"/>
                        </a:rPr>
                        <a:t>并实现</a:t>
                      </a:r>
                      <a:r>
                        <a:rPr lang="zh-CN" altLang="zh-CN" sz="1300" b="1" kern="1200" dirty="0">
                          <a:solidFill>
                            <a:srgbClr val="C00000"/>
                          </a:solidFill>
                          <a:latin typeface="微软雅黑" panose="020B0503020204020204" pitchFamily="34" charset="-122"/>
                          <a:ea typeface="微软雅黑" panose="020B0503020204020204" pitchFamily="34" charset="-122"/>
                          <a:cs typeface="+mn-cs"/>
                        </a:rPr>
                        <a:t>学生个性化发展</a:t>
                      </a:r>
                      <a:endParaRPr lang="zh-CN" altLang="en-US" sz="1300" b="1" kern="1200" dirty="0">
                        <a:solidFill>
                          <a:srgbClr val="C00000"/>
                        </a:solidFill>
                        <a:latin typeface="微软雅黑" panose="020B0503020204020204" pitchFamily="34" charset="-122"/>
                        <a:ea typeface="微软雅黑" panose="020B0503020204020204" pitchFamily="34" charset="-122"/>
                        <a:cs typeface="+mn-cs"/>
                      </a:endParaRPr>
                    </a:p>
                  </a:txBody>
                  <a:tcPr/>
                </a:tc>
              </a:tr>
              <a:tr h="657347">
                <a:tc>
                  <a:txBody>
                    <a:bodyPr/>
                    <a:lstStyle/>
                    <a:p>
                      <a:pPr>
                        <a:lnSpc>
                          <a:spcPct val="150000"/>
                        </a:lnSpc>
                      </a:pPr>
                      <a:r>
                        <a:rPr lang="en-US" altLang="zh-CN" sz="1300" b="1" kern="1200" dirty="0">
                          <a:solidFill>
                            <a:schemeClr val="tx1"/>
                          </a:solidFill>
                          <a:latin typeface="微软雅黑" panose="020B0503020204020204" pitchFamily="34" charset="-122"/>
                          <a:ea typeface="微软雅黑" panose="020B0503020204020204" pitchFamily="34" charset="-122"/>
                          <a:cs typeface="+mn-cs"/>
                        </a:rPr>
                        <a:t>04 </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培养方式</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tc>
                  <a:txBody>
                    <a:bodyPr/>
                    <a:lstStyle/>
                    <a:p>
                      <a:pPr marL="342900" indent="-342900" algn="just">
                        <a:lnSpc>
                          <a:spcPct val="150000"/>
                        </a:lnSpc>
                        <a:buClr>
                          <a:srgbClr val="194D7D"/>
                        </a:buClr>
                        <a:buSzPct val="80000"/>
                        <a:buFont typeface="Wingdings" panose="05000000000000000000" pitchFamily="2" charset="2"/>
                        <a:buChar char="l"/>
                      </a:pPr>
                      <a:r>
                        <a:rPr lang="zh-CN" altLang="en-US" sz="1300" b="1" kern="1200" dirty="0">
                          <a:solidFill>
                            <a:schemeClr val="tx1"/>
                          </a:solidFill>
                          <a:latin typeface="微软雅黑" panose="020B0503020204020204" pitchFamily="34" charset="-122"/>
                          <a:ea typeface="微软雅黑" panose="020B0503020204020204" pitchFamily="34" charset="-122"/>
                          <a:cs typeface="+mn-cs"/>
                        </a:rPr>
                        <a:t>推进</a:t>
                      </a:r>
                      <a:r>
                        <a:rPr lang="zh-CN" altLang="en-US" sz="1300" b="1" dirty="0">
                          <a:solidFill>
                            <a:srgbClr val="C00000"/>
                          </a:solidFill>
                          <a:latin typeface="微软雅黑" panose="020B0503020204020204" pitchFamily="34" charset="-122"/>
                          <a:ea typeface="微软雅黑" panose="020B0503020204020204" pitchFamily="34" charset="-122"/>
                        </a:rPr>
                        <a:t>跨学科</a:t>
                      </a:r>
                      <a:r>
                        <a:rPr lang="zh-CN" altLang="en-US" sz="1300" b="1" kern="1200" dirty="0">
                          <a:solidFill>
                            <a:srgbClr val="C00000"/>
                          </a:solidFill>
                          <a:latin typeface="微软雅黑" panose="020B0503020204020204" pitchFamily="34" charset="-122"/>
                          <a:ea typeface="微软雅黑" panose="020B0503020204020204" pitchFamily="34" charset="-122"/>
                          <a:cs typeface="+mn-cs"/>
                        </a:rPr>
                        <a:t>培养</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，形成</a:t>
                      </a:r>
                      <a:r>
                        <a:rPr lang="zh-CN" altLang="en-US" sz="1300" b="1" dirty="0">
                          <a:solidFill>
                            <a:srgbClr val="C00000"/>
                          </a:solidFill>
                          <a:latin typeface="微软雅黑" panose="020B0503020204020204" pitchFamily="34" charset="-122"/>
                          <a:ea typeface="微软雅黑" panose="020B0503020204020204" pitchFamily="34" charset="-122"/>
                        </a:rPr>
                        <a:t>本、硕、博</a:t>
                      </a:r>
                      <a:r>
                        <a:rPr lang="zh-CN" altLang="en-US" sz="1300" b="1" kern="1200" dirty="0">
                          <a:solidFill>
                            <a:srgbClr val="C00000"/>
                          </a:solidFill>
                          <a:latin typeface="微软雅黑" panose="020B0503020204020204" pitchFamily="34" charset="-122"/>
                          <a:ea typeface="微软雅黑" panose="020B0503020204020204" pitchFamily="34" charset="-122"/>
                          <a:cs typeface="+mn-cs"/>
                        </a:rPr>
                        <a:t>一体化培养方案</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p>
                      <a:pPr marL="342900" indent="-342900" algn="just">
                        <a:lnSpc>
                          <a:spcPct val="150000"/>
                        </a:lnSpc>
                        <a:buClr>
                          <a:srgbClr val="194D7D"/>
                        </a:buClr>
                        <a:buSzPct val="80000"/>
                        <a:buFont typeface="Wingdings" panose="05000000000000000000" pitchFamily="2" charset="2"/>
                        <a:buChar char="l"/>
                      </a:pPr>
                      <a:r>
                        <a:rPr lang="zh-CN" altLang="en-US" sz="1300" b="1" kern="1200" dirty="0">
                          <a:solidFill>
                            <a:schemeClr val="tx1"/>
                          </a:solidFill>
                          <a:latin typeface="微软雅黑" panose="020B0503020204020204" pitchFamily="34" charset="-122"/>
                          <a:ea typeface="微软雅黑" panose="020B0503020204020204" pitchFamily="34" charset="-122"/>
                          <a:cs typeface="+mn-cs"/>
                        </a:rPr>
                        <a:t>推进</a:t>
                      </a:r>
                      <a:r>
                        <a:rPr lang="zh-CN" altLang="en-US" sz="1300" b="1" dirty="0">
                          <a:solidFill>
                            <a:srgbClr val="C00000"/>
                          </a:solidFill>
                          <a:latin typeface="微软雅黑" panose="020B0503020204020204" pitchFamily="34" charset="-122"/>
                          <a:ea typeface="微软雅黑" panose="020B0503020204020204" pitchFamily="34" charset="-122"/>
                        </a:rPr>
                        <a:t>科教融合、产教融合</a:t>
                      </a:r>
                      <a:r>
                        <a:rPr lang="zh-CN" altLang="en-US" sz="1300" b="1" dirty="0">
                          <a:solidFill>
                            <a:schemeClr val="tx1"/>
                          </a:solidFill>
                          <a:latin typeface="微软雅黑" panose="020B0503020204020204" pitchFamily="34" charset="-122"/>
                          <a:ea typeface="微软雅黑" panose="020B0503020204020204" pitchFamily="34" charset="-122"/>
                        </a:rPr>
                        <a:t>，建立卓越</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育人的新模式、新方法</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txBody>
                  <a:tcPr/>
                </a:tc>
              </a:tr>
              <a:tr h="1232525">
                <a:tc>
                  <a:txBody>
                    <a:bodyPr/>
                    <a:lstStyle/>
                    <a:p>
                      <a:pPr marL="0" algn="l" defTabSz="914400" rtl="0" eaLnBrk="1" latinLnBrk="0" hangingPunct="1">
                        <a:lnSpc>
                          <a:spcPct val="150000"/>
                        </a:lnSpc>
                      </a:pPr>
                      <a:r>
                        <a:rPr lang="en-US" altLang="zh-CN" sz="1300" b="1" kern="1200" dirty="0">
                          <a:solidFill>
                            <a:schemeClr val="tx1"/>
                          </a:solidFill>
                          <a:latin typeface="微软雅黑" panose="020B0503020204020204" pitchFamily="34" charset="-122"/>
                          <a:ea typeface="微软雅黑" panose="020B0503020204020204" pitchFamily="34" charset="-122"/>
                          <a:cs typeface="+mn-cs"/>
                        </a:rPr>
                        <a:t>05 </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课程体系</a:t>
                      </a:r>
                      <a:r>
                        <a:rPr lang="zh-CN" altLang="en-US" sz="1300" b="1" kern="1200" dirty="0" smtClean="0">
                          <a:solidFill>
                            <a:schemeClr val="tx1"/>
                          </a:solidFill>
                          <a:latin typeface="微软雅黑" panose="020B0503020204020204" pitchFamily="34" charset="-122"/>
                          <a:ea typeface="微软雅黑" panose="020B0503020204020204" pitchFamily="34" charset="-122"/>
                          <a:cs typeface="+mn-cs"/>
                        </a:rPr>
                        <a:t>与学分</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要求</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txBody>
                  <a:tcPr anchor="ctr"/>
                </a:tc>
                <a:tc>
                  <a:txBody>
                    <a:bodyPr/>
                    <a:lstStyle/>
                    <a:p>
                      <a:pPr marL="285750" indent="-285750">
                        <a:lnSpc>
                          <a:spcPct val="150000"/>
                        </a:lnSpc>
                        <a:buClr>
                          <a:srgbClr val="194D7D"/>
                        </a:buClr>
                        <a:buSzPct val="80000"/>
                        <a:buFont typeface="Wingdings" panose="05000000000000000000" pitchFamily="2" charset="2"/>
                        <a:buChar char="l"/>
                      </a:pPr>
                      <a:r>
                        <a:rPr lang="zh-CN" altLang="en-US" sz="1300" b="1" kern="1200" dirty="0">
                          <a:solidFill>
                            <a:schemeClr val="tx1"/>
                          </a:solidFill>
                          <a:latin typeface="微软雅黑" panose="020B0503020204020204" pitchFamily="34" charset="-122"/>
                          <a:ea typeface="微软雅黑" panose="020B0503020204020204" pitchFamily="34" charset="-122"/>
                          <a:cs typeface="+mn-cs"/>
                        </a:rPr>
                        <a:t>不低于</a:t>
                      </a:r>
                      <a:r>
                        <a:rPr lang="zh-CN" altLang="zh-CN" sz="1300" b="1" kern="1200" dirty="0">
                          <a:solidFill>
                            <a:schemeClr val="tx1"/>
                          </a:solidFill>
                          <a:latin typeface="微软雅黑" panose="020B0503020204020204" pitchFamily="34" charset="-122"/>
                          <a:ea typeface="微软雅黑" panose="020B0503020204020204" pitchFamily="34" charset="-122"/>
                          <a:cs typeface="+mn-cs"/>
                        </a:rPr>
                        <a:t>学校培养工作规定</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要求</a:t>
                      </a:r>
                      <a:r>
                        <a:rPr lang="zh-CN" altLang="zh-CN" sz="1300" b="1" kern="1200" dirty="0">
                          <a:solidFill>
                            <a:schemeClr val="tx1"/>
                          </a:solidFill>
                          <a:latin typeface="微软雅黑" panose="020B0503020204020204" pitchFamily="34" charset="-122"/>
                          <a:ea typeface="微软雅黑" panose="020B0503020204020204" pitchFamily="34" charset="-122"/>
                          <a:cs typeface="+mn-cs"/>
                        </a:rPr>
                        <a:t>，结合</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学科专业</a:t>
                      </a:r>
                      <a:r>
                        <a:rPr lang="zh-CN" altLang="zh-CN" sz="1300" b="1" kern="1200" dirty="0">
                          <a:solidFill>
                            <a:schemeClr val="tx1"/>
                          </a:solidFill>
                          <a:latin typeface="微软雅黑" panose="020B0503020204020204" pitchFamily="34" charset="-122"/>
                          <a:ea typeface="微软雅黑" panose="020B0503020204020204" pitchFamily="34" charset="-122"/>
                          <a:cs typeface="+mn-cs"/>
                        </a:rPr>
                        <a:t>特点</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，明确形成各学科</a:t>
                      </a:r>
                      <a:r>
                        <a:rPr lang="zh-CN" altLang="zh-CN" sz="1300" b="1" kern="1200" dirty="0">
                          <a:solidFill>
                            <a:schemeClr val="tx1"/>
                          </a:solidFill>
                          <a:latin typeface="微软雅黑" panose="020B0503020204020204" pitchFamily="34" charset="-122"/>
                          <a:ea typeface="微软雅黑" panose="020B0503020204020204" pitchFamily="34" charset="-122"/>
                          <a:cs typeface="+mn-cs"/>
                        </a:rPr>
                        <a:t>学分</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要求</a:t>
                      </a:r>
                      <a:endParaRPr lang="en-US" altLang="zh-CN" sz="1300" b="1" kern="1200" dirty="0">
                        <a:solidFill>
                          <a:schemeClr val="tx1"/>
                        </a:solidFill>
                        <a:latin typeface="微软雅黑" panose="020B0503020204020204" pitchFamily="34" charset="-122"/>
                        <a:ea typeface="微软雅黑" panose="020B0503020204020204" pitchFamily="34" charset="-122"/>
                        <a:cs typeface="+mn-cs"/>
                      </a:endParaRPr>
                    </a:p>
                    <a:p>
                      <a:pPr marL="285750" indent="-285750">
                        <a:lnSpc>
                          <a:spcPct val="150000"/>
                        </a:lnSpc>
                        <a:buClr>
                          <a:srgbClr val="194D7D"/>
                        </a:buClr>
                        <a:buSzPct val="80000"/>
                        <a:buFont typeface="Wingdings" panose="05000000000000000000" pitchFamily="2" charset="2"/>
                        <a:buChar char="l"/>
                      </a:pPr>
                      <a:r>
                        <a:rPr lang="zh-CN" altLang="en-US" sz="1300" b="1" kern="1200" dirty="0">
                          <a:solidFill>
                            <a:schemeClr val="tx1"/>
                          </a:solidFill>
                          <a:latin typeface="微软雅黑" panose="020B0503020204020204" pitchFamily="34" charset="-122"/>
                          <a:ea typeface="微软雅黑" panose="020B0503020204020204" pitchFamily="34" charset="-122"/>
                          <a:cs typeface="+mn-cs"/>
                        </a:rPr>
                        <a:t>专业类课程突出</a:t>
                      </a:r>
                      <a:r>
                        <a:rPr lang="zh-CN" altLang="en-US" sz="1300" b="1" kern="1200" dirty="0">
                          <a:solidFill>
                            <a:srgbClr val="C00000"/>
                          </a:solidFill>
                          <a:latin typeface="微软雅黑" panose="020B0503020204020204" pitchFamily="34" charset="-122"/>
                          <a:ea typeface="微软雅黑" panose="020B0503020204020204" pitchFamily="34" charset="-122"/>
                          <a:cs typeface="+mn-cs"/>
                        </a:rPr>
                        <a:t>基础、</a:t>
                      </a:r>
                      <a:r>
                        <a:rPr lang="zh-CN" altLang="zh-CN" sz="1300" b="1" kern="1200" dirty="0">
                          <a:solidFill>
                            <a:srgbClr val="C00000"/>
                          </a:solidFill>
                          <a:latin typeface="微软雅黑" panose="020B0503020204020204" pitchFamily="34" charset="-122"/>
                          <a:ea typeface="微软雅黑" panose="020B0503020204020204" pitchFamily="34" charset="-122"/>
                          <a:cs typeface="+mn-cs"/>
                        </a:rPr>
                        <a:t>前沿</a:t>
                      </a:r>
                      <a:r>
                        <a:rPr lang="zh-CN" altLang="en-US" sz="1300" b="1" kern="1200" dirty="0">
                          <a:solidFill>
                            <a:srgbClr val="C00000"/>
                          </a:solidFill>
                          <a:latin typeface="微软雅黑" panose="020B0503020204020204" pitchFamily="34" charset="-122"/>
                          <a:ea typeface="微软雅黑" panose="020B0503020204020204" pitchFamily="34" charset="-122"/>
                          <a:cs typeface="+mn-cs"/>
                        </a:rPr>
                        <a:t>、挑战</a:t>
                      </a:r>
                      <a:r>
                        <a:rPr lang="zh-CN" altLang="en-US" sz="1300" b="1" kern="1200" dirty="0">
                          <a:solidFill>
                            <a:schemeClr val="tx1">
                              <a:lumMod val="75000"/>
                              <a:lumOff val="25000"/>
                            </a:schemeClr>
                          </a:solidFill>
                          <a:latin typeface="微软雅黑" panose="020B0503020204020204" pitchFamily="34" charset="-122"/>
                          <a:ea typeface="微软雅黑" panose="020B0503020204020204" pitchFamily="34" charset="-122"/>
                          <a:cs typeface="+mn-cs"/>
                        </a:rPr>
                        <a:t>，</a:t>
                      </a:r>
                      <a:r>
                        <a:rPr lang="zh-CN" altLang="zh-CN" sz="1300" b="1" kern="1200" dirty="0">
                          <a:solidFill>
                            <a:schemeClr val="tx1"/>
                          </a:solidFill>
                          <a:latin typeface="微软雅黑" panose="020B0503020204020204" pitchFamily="34" charset="-122"/>
                          <a:ea typeface="微软雅黑" panose="020B0503020204020204" pitchFamily="34" charset="-122"/>
                          <a:cs typeface="+mn-cs"/>
                        </a:rPr>
                        <a:t>打造本硕博贯通的核心课程、前沿导向的专业课程</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a:t>
                      </a:r>
                      <a:r>
                        <a:rPr lang="zh-CN" altLang="zh-CN" sz="1300" b="1" kern="1200" dirty="0">
                          <a:solidFill>
                            <a:schemeClr val="tx1"/>
                          </a:solidFill>
                          <a:latin typeface="微软雅黑" panose="020B0503020204020204" pitchFamily="34" charset="-122"/>
                          <a:ea typeface="微软雅黑" panose="020B0503020204020204" pitchFamily="34" charset="-122"/>
                          <a:cs typeface="+mn-cs"/>
                        </a:rPr>
                        <a:t>研究导向的方法类课程</a:t>
                      </a:r>
                      <a:endParaRPr lang="en-US" altLang="zh-CN" sz="1300" b="1" kern="1200" dirty="0">
                        <a:solidFill>
                          <a:schemeClr val="tx1"/>
                        </a:solidFill>
                        <a:latin typeface="微软雅黑" panose="020B0503020204020204" pitchFamily="34" charset="-122"/>
                        <a:ea typeface="微软雅黑" panose="020B0503020204020204" pitchFamily="34" charset="-122"/>
                        <a:cs typeface="+mn-cs"/>
                      </a:endParaRPr>
                    </a:p>
                    <a:p>
                      <a:pPr marL="285750" indent="-285750">
                        <a:lnSpc>
                          <a:spcPct val="150000"/>
                        </a:lnSpc>
                        <a:buClr>
                          <a:srgbClr val="194D7D"/>
                        </a:buClr>
                        <a:buSzPct val="80000"/>
                        <a:buFont typeface="Wingdings" panose="05000000000000000000" pitchFamily="2" charset="2"/>
                        <a:buChar char="l"/>
                      </a:pPr>
                      <a:r>
                        <a:rPr lang="zh-CN" altLang="zh-CN" sz="1300" b="1" kern="1200" dirty="0">
                          <a:solidFill>
                            <a:schemeClr val="tx1"/>
                          </a:solidFill>
                          <a:latin typeface="微软雅黑" panose="020B0503020204020204" pitchFamily="34" charset="-122"/>
                          <a:ea typeface="微软雅黑" panose="020B0503020204020204" pitchFamily="34" charset="-122"/>
                          <a:cs typeface="+mn-cs"/>
                        </a:rPr>
                        <a:t>突出不同层次课程区分度，</a:t>
                      </a:r>
                      <a:r>
                        <a:rPr lang="zh-CN" altLang="en-US" sz="1300" b="1" kern="1200" dirty="0">
                          <a:solidFill>
                            <a:schemeClr val="tx1"/>
                          </a:solidFill>
                          <a:latin typeface="微软雅黑" panose="020B0503020204020204" pitchFamily="34" charset="-122"/>
                          <a:ea typeface="微软雅黑" panose="020B0503020204020204" pitchFamily="34" charset="-122"/>
                          <a:cs typeface="+mn-cs"/>
                        </a:rPr>
                        <a:t>推进</a:t>
                      </a:r>
                      <a:r>
                        <a:rPr lang="zh-CN" altLang="en-US" sz="1300" b="1" kern="1200" dirty="0">
                          <a:solidFill>
                            <a:srgbClr val="C00000"/>
                          </a:solidFill>
                          <a:latin typeface="微软雅黑" panose="020B0503020204020204" pitchFamily="34" charset="-122"/>
                          <a:ea typeface="微软雅黑" panose="020B0503020204020204" pitchFamily="34" charset="-122"/>
                          <a:cs typeface="+mn-cs"/>
                        </a:rPr>
                        <a:t>跨学段、</a:t>
                      </a:r>
                      <a:r>
                        <a:rPr lang="zh-CN" altLang="zh-CN" sz="1300" b="1" kern="1200" dirty="0">
                          <a:solidFill>
                            <a:srgbClr val="C00000"/>
                          </a:solidFill>
                          <a:latin typeface="微软雅黑" panose="020B0503020204020204" pitchFamily="34" charset="-122"/>
                          <a:ea typeface="微软雅黑" panose="020B0503020204020204" pitchFamily="34" charset="-122"/>
                          <a:cs typeface="+mn-cs"/>
                        </a:rPr>
                        <a:t>跨院系、跨学科</a:t>
                      </a:r>
                      <a:r>
                        <a:rPr lang="zh-CN" altLang="zh-CN" sz="1300" b="1" kern="1200" dirty="0">
                          <a:solidFill>
                            <a:schemeClr val="tx1"/>
                          </a:solidFill>
                          <a:latin typeface="微软雅黑" panose="020B0503020204020204" pitchFamily="34" charset="-122"/>
                          <a:ea typeface="微软雅黑" panose="020B0503020204020204" pitchFamily="34" charset="-122"/>
                          <a:cs typeface="+mn-cs"/>
                        </a:rPr>
                        <a:t>开放共享</a:t>
                      </a:r>
                      <a:endParaRPr lang="zh-CN" altLang="en-US" sz="1300" b="1" kern="1200" dirty="0">
                        <a:solidFill>
                          <a:schemeClr val="tx1"/>
                        </a:solidFill>
                        <a:latin typeface="微软雅黑" panose="020B0503020204020204" pitchFamily="34" charset="-122"/>
                        <a:ea typeface="微软雅黑" panose="020B0503020204020204" pitchFamily="34" charset="-122"/>
                        <a:cs typeface="+mn-cs"/>
                      </a:endParaRPr>
                    </a:p>
                  </a:txBody>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335" y="189"/>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标题 1"/>
          <p:cNvSpPr txBox="1"/>
          <p:nvPr/>
        </p:nvSpPr>
        <p:spPr>
          <a:xfrm>
            <a:off x="1765790" y="426131"/>
            <a:ext cx="4475984" cy="605790"/>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400" b="1" dirty="0">
                <a:solidFill>
                  <a:srgbClr val="FFFF00"/>
                </a:solidFill>
                <a:latin typeface="华文新魏" panose="02010800040101010101" pitchFamily="2" charset="-122"/>
                <a:ea typeface="华文新魏" panose="02010800040101010101" pitchFamily="2" charset="-122"/>
              </a:rPr>
              <a:t>二、培养计划</a:t>
            </a:r>
            <a:endParaRPr lang="zh-CN" altLang="en-US" sz="4400" b="1" dirty="0">
              <a:solidFill>
                <a:srgbClr val="FFFF00"/>
              </a:solidFill>
              <a:latin typeface="华文新魏" panose="02010800040101010101" pitchFamily="2" charset="-122"/>
              <a:ea typeface="华文新魏" panose="02010800040101010101" pitchFamily="2" charset="-122"/>
            </a:endParaRPr>
          </a:p>
        </p:txBody>
      </p:sp>
      <p:grpSp>
        <p:nvGrpSpPr>
          <p:cNvPr id="3" name="组合 2"/>
          <p:cNvGrpSpPr/>
          <p:nvPr/>
        </p:nvGrpSpPr>
        <p:grpSpPr>
          <a:xfrm>
            <a:off x="1294921" y="2946076"/>
            <a:ext cx="2905760" cy="2048510"/>
            <a:chOff x="1772" y="4226"/>
            <a:chExt cx="4576" cy="3226"/>
          </a:xfrm>
        </p:grpSpPr>
        <p:cxnSp>
          <p:nvCxnSpPr>
            <p:cNvPr id="14" name="直接连接符 43"/>
            <p:cNvCxnSpPr/>
            <p:nvPr/>
          </p:nvCxnSpPr>
          <p:spPr>
            <a:xfrm>
              <a:off x="1926" y="4382"/>
              <a:ext cx="4423" cy="0"/>
            </a:xfrm>
            <a:prstGeom prst="line">
              <a:avLst/>
            </a:prstGeom>
          </p:spPr>
          <p:style>
            <a:lnRef idx="1">
              <a:schemeClr val="accent6"/>
            </a:lnRef>
            <a:fillRef idx="0">
              <a:schemeClr val="accent6"/>
            </a:fillRef>
            <a:effectRef idx="0">
              <a:schemeClr val="accent6"/>
            </a:effectRef>
            <a:fontRef idx="minor">
              <a:schemeClr val="tx1"/>
            </a:fontRef>
          </p:style>
        </p:cxnSp>
        <p:cxnSp>
          <p:nvCxnSpPr>
            <p:cNvPr id="15" name="直接连接符 45"/>
            <p:cNvCxnSpPr/>
            <p:nvPr/>
          </p:nvCxnSpPr>
          <p:spPr>
            <a:xfrm>
              <a:off x="1942" y="4334"/>
              <a:ext cx="0" cy="3119"/>
            </a:xfrm>
            <a:prstGeom prst="line">
              <a:avLst/>
            </a:prstGeom>
          </p:spPr>
          <p:style>
            <a:lnRef idx="1">
              <a:schemeClr val="accent6"/>
            </a:lnRef>
            <a:fillRef idx="0">
              <a:schemeClr val="accent6"/>
            </a:fillRef>
            <a:effectRef idx="0">
              <a:schemeClr val="accent6"/>
            </a:effectRef>
            <a:fontRef idx="minor">
              <a:schemeClr val="tx1"/>
            </a:fontRef>
          </p:style>
        </p:cxnSp>
        <p:sp>
          <p:nvSpPr>
            <p:cNvPr id="16" name="矩形 15"/>
            <p:cNvSpPr/>
            <p:nvPr/>
          </p:nvSpPr>
          <p:spPr>
            <a:xfrm>
              <a:off x="1772" y="4226"/>
              <a:ext cx="340" cy="340"/>
            </a:xfrm>
            <a:prstGeom prst="rect">
              <a:avLst/>
            </a:prstGeom>
            <a:solidFill>
              <a:srgbClr val="C00000"/>
            </a:solidFill>
            <a:effectLst/>
          </p:spPr>
          <p:txBody>
            <a:bodyPr lIns="90000" tIns="36000" rIns="90000" bIns="36000"/>
            <a:lstStyle/>
            <a:p>
              <a:pPr indent="457200">
                <a:lnSpc>
                  <a:spcPct val="134000"/>
                </a:lnSpc>
                <a:spcBef>
                  <a:spcPts val="600"/>
                </a:spcBef>
              </a:pPr>
              <a:endParaRPr lang="zh-CN" altLang="en-US" sz="2400" b="1">
                <a:solidFill>
                  <a:prstClr val="white"/>
                </a:solidFill>
                <a:latin typeface="微软雅黑" panose="020B0503020204020204" pitchFamily="34" charset="-122"/>
              </a:endParaRPr>
            </a:p>
          </p:txBody>
        </p:sp>
      </p:grpSp>
      <p:sp>
        <p:nvSpPr>
          <p:cNvPr id="21" name="矩形 20"/>
          <p:cNvSpPr/>
          <p:nvPr/>
        </p:nvSpPr>
        <p:spPr>
          <a:xfrm>
            <a:off x="1618771" y="3159230"/>
            <a:ext cx="10296378" cy="3106171"/>
          </a:xfrm>
          <a:prstGeom prst="rect">
            <a:avLst/>
          </a:prstGeom>
        </p:spPr>
        <p:txBody>
          <a:bodyPr wrap="square">
            <a:spAutoFit/>
          </a:bodyPr>
          <a:lstStyle/>
          <a:p>
            <a:pPr>
              <a:lnSpc>
                <a:spcPct val="150000"/>
              </a:lnSpc>
              <a:defRPr/>
            </a:pPr>
            <a:r>
              <a:rPr lang="zh-CN" altLang="en-US" sz="2200" b="1" dirty="0">
                <a:solidFill>
                  <a:srgbClr val="0070C0"/>
                </a:solidFill>
                <a:latin typeface="楷体" panose="02010609060101010101" pitchFamily="49" charset="-122"/>
                <a:ea typeface="楷体" panose="02010609060101010101" pitchFamily="49" charset="-122"/>
                <a:cs typeface="楷体" panose="02010609060101010101" pitchFamily="49" charset="-122"/>
              </a:rPr>
              <a:t>主要包括</a:t>
            </a:r>
            <a:r>
              <a:rPr lang="zh-CN" altLang="en-US" sz="2000" kern="0" dirty="0">
                <a:solidFill>
                  <a:prstClr val="black"/>
                </a:solidFill>
                <a:latin typeface="楷体" panose="02010609060101010101" pitchFamily="49" charset="-122"/>
                <a:ea typeface="楷体" panose="02010609060101010101" pitchFamily="49" charset="-122"/>
                <a:cs typeface="楷体" panose="02010609060101010101" pitchFamily="49" charset="-122"/>
              </a:rPr>
              <a:t>：</a:t>
            </a:r>
            <a:r>
              <a:rPr lang="zh-CN" altLang="en-US" sz="2200" kern="0" dirty="0">
                <a:solidFill>
                  <a:prstClr val="black"/>
                </a:solidFill>
                <a:latin typeface="楷体" panose="02010609060101010101" pitchFamily="49" charset="-122"/>
                <a:ea typeface="楷体" panose="02010609060101010101" pitchFamily="49" charset="-122"/>
                <a:cs typeface="楷体" panose="02010609060101010101" pitchFamily="49" charset="-122"/>
              </a:rPr>
              <a:t>课程学习要求、培养环节要求、科研成果要求等；</a:t>
            </a:r>
            <a:endParaRPr lang="zh-CN" altLang="en-US" sz="2200"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a:p>
            <a:pPr>
              <a:lnSpc>
                <a:spcPct val="150000"/>
              </a:lnSpc>
              <a:defRPr/>
            </a:pPr>
            <a:r>
              <a:rPr lang="zh-CN" altLang="en-US" sz="22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制定要求</a:t>
            </a:r>
            <a:r>
              <a:rPr lang="zh-CN" altLang="en-US" sz="2400" kern="0"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200" kern="0" dirty="0" err="1">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入学后</a:t>
            </a:r>
            <a:r>
              <a:rPr lang="en-US" altLang="zh-CN" sz="2200" b="1" kern="0" dirty="0" err="1">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两个月内</a:t>
            </a:r>
            <a:r>
              <a:rPr lang="en-US" altLang="zh-CN" sz="2200" kern="0" dirty="0" err="1">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，在导师和导师组的指导下，按照所在学科培养方案</a:t>
            </a:r>
            <a:r>
              <a:rPr lang="zh-CN" altLang="en-US" sz="2200" kern="0"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endParaRPr lang="en-US" altLang="zh-CN" sz="2200" kern="0"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endParaRPr>
          </a:p>
          <a:p>
            <a:pPr>
              <a:lnSpc>
                <a:spcPct val="150000"/>
              </a:lnSpc>
              <a:defRPr/>
            </a:pPr>
            <a:r>
              <a:rPr lang="en-US" altLang="zh-CN" sz="2200" kern="0"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          </a:t>
            </a:r>
            <a:r>
              <a:rPr lang="en-US" altLang="zh-CN" sz="2200" kern="0" dirty="0" err="1">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结合个人情况，制定培养计划</a:t>
            </a:r>
            <a:r>
              <a:rPr lang="zh-CN" altLang="en-US" sz="2200" kern="0"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200" kern="0" dirty="0" err="1">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交所在院系存档，并严格执行</a:t>
            </a:r>
            <a:r>
              <a:rPr lang="en-US" altLang="zh-CN" sz="2200" kern="0"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endParaRPr lang="en-US" altLang="zh-CN" sz="2200" kern="0"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endParaRPr>
          </a:p>
          <a:p>
            <a:pPr>
              <a:lnSpc>
                <a:spcPct val="150000"/>
              </a:lnSpc>
              <a:defRPr/>
            </a:pPr>
            <a:r>
              <a:rPr lang="zh-CN" altLang="en-US" sz="2200" b="1" dirty="0">
                <a:solidFill>
                  <a:srgbClr val="0070C0"/>
                </a:solidFill>
                <a:latin typeface="楷体" panose="02010609060101010101" pitchFamily="49" charset="-122"/>
                <a:ea typeface="楷体" panose="02010609060101010101" pitchFamily="49" charset="-122"/>
                <a:cs typeface="楷体" panose="02010609060101010101" pitchFamily="49" charset="-122"/>
                <a:sym typeface="+mn-ea"/>
              </a:rPr>
              <a:t>具体路径</a:t>
            </a:r>
            <a:r>
              <a:rPr lang="zh-CN" altLang="en-US" sz="2200" b="1" dirty="0">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rPr>
              <a:t>：</a:t>
            </a:r>
            <a:endParaRPr lang="en-US" altLang="zh-CN" sz="2200" b="1" dirty="0">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endParaRPr>
          </a:p>
          <a:p>
            <a:pPr>
              <a:lnSpc>
                <a:spcPct val="150000"/>
              </a:lnSpc>
              <a:defRPr/>
            </a:pPr>
            <a:r>
              <a:rPr lang="zh-CN" altLang="en-US" sz="2200" dirty="0">
                <a:solidFill>
                  <a:prstClr val="black"/>
                </a:solidFill>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rPr>
              <a:t>（</a:t>
            </a:r>
            <a:r>
              <a:rPr lang="en-US" altLang="zh-CN" sz="2200" dirty="0">
                <a:solidFill>
                  <a:prstClr val="black"/>
                </a:solidFill>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rPr>
              <a:t>1</a:t>
            </a:r>
            <a:r>
              <a:rPr lang="zh-CN" altLang="en-US" sz="2200" dirty="0">
                <a:solidFill>
                  <a:prstClr val="black"/>
                </a:solidFill>
                <a:latin typeface="楷体" panose="02010609060101010101" pitchFamily="49" charset="-122"/>
                <a:ea typeface="楷体" panose="02010609060101010101" pitchFamily="49" charset="-122"/>
                <a:cs typeface="楷体" panose="02010609060101010101" pitchFamily="49" charset="-122"/>
                <a:sym typeface="Wingdings" panose="05000000000000000000" pitchFamily="2" charset="2"/>
              </a:rPr>
              <a:t>）制定：</a:t>
            </a:r>
            <a:r>
              <a:rPr lang="zh-CN" altLang="en-US" sz="22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研究生培养新系统 → 点击“培养” → 选择</a:t>
            </a:r>
            <a:r>
              <a:rPr lang="en-US" altLang="zh-CN" sz="22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2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制定我的培养计划</a:t>
            </a:r>
            <a:r>
              <a:rPr lang="en-US" altLang="zh-CN" sz="22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2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2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200"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200"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2</a:t>
            </a:r>
            <a:r>
              <a:rPr lang="zh-CN" altLang="en-US" sz="2200" dirty="0">
                <a:solidFill>
                  <a:prstClr val="black"/>
                </a:solidFill>
                <a:latin typeface="楷体" panose="02010609060101010101" pitchFamily="49" charset="-122"/>
                <a:ea typeface="楷体" panose="02010609060101010101" pitchFamily="49" charset="-122"/>
                <a:cs typeface="楷体" panose="02010609060101010101" pitchFamily="49" charset="-122"/>
                <a:sym typeface="+mn-ea"/>
              </a:rPr>
              <a:t>）查看：</a:t>
            </a:r>
            <a:r>
              <a:rPr lang="zh-CN" altLang="en-US" sz="2200" dirty="0">
                <a:solidFill>
                  <a:srgbClr val="FF0000"/>
                </a:solidFill>
                <a:latin typeface="楷体" panose="02010609060101010101" pitchFamily="49" charset="-122"/>
                <a:ea typeface="楷体" panose="02010609060101010101" pitchFamily="49" charset="-122"/>
                <a:cs typeface="楷体" panose="02010609060101010101" pitchFamily="49" charset="-122"/>
                <a:sym typeface="+mn-ea"/>
              </a:rPr>
              <a:t>选择“查看我的培养计划”，查看个人培养计划。</a:t>
            </a:r>
            <a:endParaRPr lang="zh-CN" altLang="en-US" sz="2200" kern="0" dirty="0">
              <a:solidFill>
                <a:prstClr val="black"/>
              </a:solidFill>
              <a:latin typeface="楷体" panose="02010609060101010101" pitchFamily="49" charset="-122"/>
              <a:ea typeface="楷体" panose="02010609060101010101" pitchFamily="49" charset="-122"/>
              <a:cs typeface="楷体" panose="02010609060101010101" pitchFamily="49" charset="-122"/>
            </a:endParaRPr>
          </a:p>
        </p:txBody>
      </p:sp>
      <p:sp>
        <p:nvSpPr>
          <p:cNvPr id="4" name="矩形 3"/>
          <p:cNvSpPr/>
          <p:nvPr/>
        </p:nvSpPr>
        <p:spPr>
          <a:xfrm>
            <a:off x="4450417" y="1867322"/>
            <a:ext cx="6707663" cy="1042208"/>
          </a:xfrm>
          <a:prstGeom prst="rect">
            <a:avLst/>
          </a:prstGeom>
        </p:spPr>
        <p:txBody>
          <a:bodyPr wrap="square">
            <a:spAutoFit/>
          </a:bodyPr>
          <a:lstStyle/>
          <a:p>
            <a:pPr>
              <a:lnSpc>
                <a:spcPct val="150000"/>
              </a:lnSpc>
            </a:pPr>
            <a:r>
              <a:rPr lang="zh-CN" altLang="en-US" sz="2200" b="1" dirty="0">
                <a:solidFill>
                  <a:srgbClr val="0070C0"/>
                </a:solidFill>
                <a:latin typeface="楷体" panose="02010609060101010101" pitchFamily="49" charset="-122"/>
                <a:ea typeface="楷体" panose="02010609060101010101" pitchFamily="49" charset="-122"/>
                <a:cs typeface="楷体" panose="02010609060101010101" pitchFamily="49" charset="-122"/>
              </a:rPr>
              <a:t>培养计划</a:t>
            </a:r>
            <a:r>
              <a:rPr lang="zh-CN" altLang="en-US" sz="2200" kern="0" dirty="0">
                <a:solidFill>
                  <a:prstClr val="black"/>
                </a:solidFill>
                <a:latin typeface="楷体" panose="02010609060101010101" pitchFamily="49" charset="-122"/>
                <a:ea typeface="楷体" panose="02010609060101010101" pitchFamily="49" charset="-122"/>
                <a:cs typeface="楷体" panose="02010609060101010101" pitchFamily="49" charset="-122"/>
              </a:rPr>
              <a:t>是导师指导博士生学习、开展研究工作的基础，也是对博士生毕业及学位授予审查的依据。</a:t>
            </a:r>
            <a:endParaRPr lang="zh-CN" altLang="en-US" sz="2200" dirty="0">
              <a:solidFill>
                <a:prstClr val="black"/>
              </a:solidFill>
            </a:endParaRPr>
          </a:p>
        </p:txBody>
      </p:sp>
      <p:pic>
        <p:nvPicPr>
          <p:cNvPr id="6" name="图片 5"/>
          <p:cNvPicPr>
            <a:picLocks noChangeAspect="1"/>
          </p:cNvPicPr>
          <p:nvPr/>
        </p:nvPicPr>
        <p:blipFill>
          <a:blip r:embed="rId2"/>
          <a:stretch>
            <a:fillRect/>
          </a:stretch>
        </p:blipFill>
        <p:spPr>
          <a:xfrm>
            <a:off x="4309266" y="1692466"/>
            <a:ext cx="3395401" cy="1431118"/>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0" y="377"/>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8" name="矩形 7"/>
          <p:cNvSpPr/>
          <p:nvPr/>
        </p:nvSpPr>
        <p:spPr>
          <a:xfrm>
            <a:off x="8124930" y="2693529"/>
            <a:ext cx="3509182" cy="2062103"/>
          </a:xfrm>
          <a:prstGeom prst="rect">
            <a:avLst/>
          </a:prstGeom>
        </p:spPr>
        <p:txBody>
          <a:bodyPr wrap="square">
            <a:spAutoFit/>
          </a:bodyPr>
          <a:lstStyle/>
          <a:p>
            <a:r>
              <a:rPr lang="zh-CN" altLang="en-US" sz="2000" dirty="0">
                <a:solidFill>
                  <a:prstClr val="black"/>
                </a:solidFill>
                <a:latin typeface="楷体" panose="02010609060101010101" pitchFamily="49" charset="-122"/>
                <a:ea typeface="楷体" panose="02010609060101010101" pitchFamily="49" charset="-122"/>
              </a:rPr>
              <a:t>    </a:t>
            </a:r>
            <a:r>
              <a:rPr lang="zh-CN" altLang="zh-CN" sz="2800" b="1" dirty="0">
                <a:solidFill>
                  <a:prstClr val="black"/>
                </a:solidFill>
                <a:latin typeface="楷体" panose="02010609060101010101" pitchFamily="49" charset="-122"/>
                <a:ea typeface="楷体" panose="02010609060101010101" pitchFamily="49" charset="-122"/>
              </a:rPr>
              <a:t>硕博连读研究生</a:t>
            </a:r>
            <a:endParaRPr lang="en-US" altLang="zh-CN" sz="2800" b="1" dirty="0">
              <a:solidFill>
                <a:prstClr val="black"/>
              </a:solidFill>
              <a:latin typeface="楷体" panose="02010609060101010101" pitchFamily="49" charset="-122"/>
              <a:ea typeface="楷体" panose="02010609060101010101" pitchFamily="49" charset="-122"/>
            </a:endParaRPr>
          </a:p>
          <a:p>
            <a:endParaRPr lang="en-US" altLang="zh-CN" sz="2800" b="1" dirty="0">
              <a:solidFill>
                <a:prstClr val="black"/>
              </a:solidFill>
              <a:latin typeface="楷体" panose="02010609060101010101" pitchFamily="49" charset="-122"/>
              <a:ea typeface="楷体" panose="02010609060101010101" pitchFamily="49" charset="-122"/>
            </a:endParaRPr>
          </a:p>
          <a:p>
            <a:pPr>
              <a:lnSpc>
                <a:spcPct val="150000"/>
              </a:lnSpc>
            </a:pPr>
            <a:r>
              <a:rPr lang="zh-CN" altLang="en-US" sz="2400" dirty="0">
                <a:solidFill>
                  <a:prstClr val="black"/>
                </a:solidFill>
                <a:latin typeface="楷体" panose="02010609060101010101" pitchFamily="49" charset="-122"/>
                <a:ea typeface="楷体" panose="02010609060101010101" pitchFamily="49" charset="-122"/>
              </a:rPr>
              <a:t> </a:t>
            </a:r>
            <a:r>
              <a:rPr lang="zh-CN" altLang="zh-CN" sz="2400" dirty="0">
                <a:solidFill>
                  <a:prstClr val="black"/>
                </a:solidFill>
                <a:latin typeface="楷体" panose="02010609060101010101" pitchFamily="49" charset="-122"/>
                <a:ea typeface="楷体" panose="02010609060101010101" pitchFamily="49" charset="-122"/>
              </a:rPr>
              <a:t>基本学习年限为</a:t>
            </a:r>
            <a:r>
              <a:rPr lang="en-US" altLang="zh-CN" sz="2400" dirty="0">
                <a:solidFill>
                  <a:prstClr val="black"/>
                </a:solidFill>
                <a:latin typeface="楷体" panose="02010609060101010101" pitchFamily="49" charset="-122"/>
                <a:ea typeface="楷体" panose="02010609060101010101" pitchFamily="49" charset="-122"/>
              </a:rPr>
              <a:t>5-6</a:t>
            </a:r>
            <a:r>
              <a:rPr lang="zh-CN" altLang="zh-CN" sz="2400" dirty="0">
                <a:solidFill>
                  <a:prstClr val="black"/>
                </a:solidFill>
                <a:latin typeface="楷体" panose="02010609060101010101" pitchFamily="49" charset="-122"/>
                <a:ea typeface="楷体" panose="02010609060101010101" pitchFamily="49" charset="-122"/>
              </a:rPr>
              <a:t>年，</a:t>
            </a:r>
            <a:endParaRPr lang="en-US" altLang="zh-CN" sz="2400" dirty="0">
              <a:solidFill>
                <a:prstClr val="black"/>
              </a:solidFill>
              <a:latin typeface="楷体" panose="02010609060101010101" pitchFamily="49" charset="-122"/>
              <a:ea typeface="楷体" panose="02010609060101010101" pitchFamily="49" charset="-122"/>
            </a:endParaRPr>
          </a:p>
          <a:p>
            <a:pPr>
              <a:lnSpc>
                <a:spcPct val="150000"/>
              </a:lnSpc>
            </a:pPr>
            <a:r>
              <a:rPr lang="zh-CN" altLang="en-US" sz="2400" dirty="0">
                <a:solidFill>
                  <a:prstClr val="black"/>
                </a:solidFill>
                <a:latin typeface="楷体" panose="02010609060101010101" pitchFamily="49" charset="-122"/>
                <a:ea typeface="楷体" panose="02010609060101010101" pitchFamily="49" charset="-122"/>
              </a:rPr>
              <a:t> </a:t>
            </a:r>
            <a:r>
              <a:rPr lang="zh-CN" altLang="zh-CN" sz="2400" dirty="0">
                <a:solidFill>
                  <a:prstClr val="black"/>
                </a:solidFill>
                <a:latin typeface="楷体" panose="02010609060101010101" pitchFamily="49" charset="-122"/>
                <a:ea typeface="楷体" panose="02010609060101010101" pitchFamily="49" charset="-122"/>
              </a:rPr>
              <a:t>最长学习年限为</a:t>
            </a:r>
            <a:r>
              <a:rPr lang="en-US" altLang="zh-CN" sz="2400" dirty="0">
                <a:solidFill>
                  <a:prstClr val="black"/>
                </a:solidFill>
                <a:latin typeface="楷体" panose="02010609060101010101" pitchFamily="49" charset="-122"/>
                <a:ea typeface="楷体" panose="02010609060101010101" pitchFamily="49" charset="-122"/>
              </a:rPr>
              <a:t>7</a:t>
            </a:r>
            <a:r>
              <a:rPr lang="zh-CN" altLang="zh-CN" sz="2400" dirty="0">
                <a:solidFill>
                  <a:prstClr val="black"/>
                </a:solidFill>
                <a:latin typeface="楷体" panose="02010609060101010101" pitchFamily="49" charset="-122"/>
                <a:ea typeface="楷体" panose="02010609060101010101" pitchFamily="49" charset="-122"/>
              </a:rPr>
              <a:t>年。</a:t>
            </a:r>
            <a:endParaRPr lang="en-US" altLang="zh-CN" sz="2400" dirty="0">
              <a:solidFill>
                <a:prstClr val="black"/>
              </a:solidFill>
              <a:latin typeface="楷体" panose="02010609060101010101" pitchFamily="49" charset="-122"/>
              <a:ea typeface="楷体" panose="02010609060101010101" pitchFamily="49" charset="-122"/>
            </a:endParaRPr>
          </a:p>
        </p:txBody>
      </p:sp>
      <p:sp>
        <p:nvSpPr>
          <p:cNvPr id="9" name="矩形 8"/>
          <p:cNvSpPr/>
          <p:nvPr/>
        </p:nvSpPr>
        <p:spPr>
          <a:xfrm>
            <a:off x="4458947" y="2716704"/>
            <a:ext cx="3369366" cy="2062103"/>
          </a:xfrm>
          <a:prstGeom prst="rect">
            <a:avLst/>
          </a:prstGeom>
        </p:spPr>
        <p:txBody>
          <a:bodyPr wrap="square">
            <a:spAutoFit/>
          </a:bodyPr>
          <a:lstStyle/>
          <a:p>
            <a:r>
              <a:rPr lang="zh-CN" altLang="en-US" sz="2000" dirty="0">
                <a:solidFill>
                  <a:prstClr val="black"/>
                </a:solidFill>
                <a:latin typeface="楷体" panose="02010609060101010101" pitchFamily="49" charset="-122"/>
                <a:ea typeface="楷体" panose="02010609060101010101" pitchFamily="49" charset="-122"/>
              </a:rPr>
              <a:t>    </a:t>
            </a:r>
            <a:r>
              <a:rPr lang="zh-CN" altLang="zh-CN" sz="2800" b="1" dirty="0">
                <a:solidFill>
                  <a:prstClr val="black"/>
                </a:solidFill>
                <a:latin typeface="楷体" panose="02010609060101010101" pitchFamily="49" charset="-122"/>
                <a:ea typeface="楷体" panose="02010609060101010101" pitchFamily="49" charset="-122"/>
              </a:rPr>
              <a:t>本科直博研究生</a:t>
            </a:r>
            <a:endParaRPr lang="en-US" altLang="zh-CN" sz="2800" b="1" dirty="0">
              <a:solidFill>
                <a:prstClr val="black"/>
              </a:solidFill>
              <a:latin typeface="楷体" panose="02010609060101010101" pitchFamily="49" charset="-122"/>
              <a:ea typeface="楷体" panose="02010609060101010101" pitchFamily="49" charset="-122"/>
            </a:endParaRPr>
          </a:p>
          <a:p>
            <a:endParaRPr lang="en-US" altLang="zh-CN" sz="2800" b="1" dirty="0">
              <a:solidFill>
                <a:prstClr val="black"/>
              </a:solidFill>
              <a:latin typeface="楷体" panose="02010609060101010101" pitchFamily="49" charset="-122"/>
              <a:ea typeface="楷体" panose="02010609060101010101" pitchFamily="49" charset="-122"/>
            </a:endParaRPr>
          </a:p>
          <a:p>
            <a:pPr>
              <a:lnSpc>
                <a:spcPct val="150000"/>
              </a:lnSpc>
            </a:pPr>
            <a:r>
              <a:rPr lang="zh-CN" altLang="en-US" sz="2400" dirty="0">
                <a:solidFill>
                  <a:prstClr val="black"/>
                </a:solidFill>
                <a:latin typeface="楷体" panose="02010609060101010101" pitchFamily="49" charset="-122"/>
                <a:ea typeface="楷体" panose="02010609060101010101" pitchFamily="49" charset="-122"/>
              </a:rPr>
              <a:t> </a:t>
            </a:r>
            <a:r>
              <a:rPr lang="zh-CN" altLang="zh-CN" sz="2400" dirty="0">
                <a:solidFill>
                  <a:prstClr val="black"/>
                </a:solidFill>
                <a:latin typeface="楷体" panose="02010609060101010101" pitchFamily="49" charset="-122"/>
                <a:ea typeface="楷体" panose="02010609060101010101" pitchFamily="49" charset="-122"/>
              </a:rPr>
              <a:t>基本学习年限为</a:t>
            </a:r>
            <a:r>
              <a:rPr lang="en-US" altLang="zh-CN" sz="2400" dirty="0">
                <a:solidFill>
                  <a:prstClr val="black"/>
                </a:solidFill>
                <a:latin typeface="楷体" panose="02010609060101010101" pitchFamily="49" charset="-122"/>
                <a:ea typeface="楷体" panose="02010609060101010101" pitchFamily="49" charset="-122"/>
              </a:rPr>
              <a:t>5</a:t>
            </a:r>
            <a:r>
              <a:rPr lang="zh-CN" altLang="zh-CN" sz="2400" dirty="0">
                <a:solidFill>
                  <a:prstClr val="black"/>
                </a:solidFill>
                <a:latin typeface="楷体" panose="02010609060101010101" pitchFamily="49" charset="-122"/>
                <a:ea typeface="楷体" panose="02010609060101010101" pitchFamily="49" charset="-122"/>
              </a:rPr>
              <a:t>年，</a:t>
            </a:r>
            <a:endParaRPr lang="en-US" altLang="zh-CN" sz="2400" dirty="0">
              <a:solidFill>
                <a:prstClr val="black"/>
              </a:solidFill>
              <a:latin typeface="楷体" panose="02010609060101010101" pitchFamily="49" charset="-122"/>
              <a:ea typeface="楷体" panose="02010609060101010101" pitchFamily="49" charset="-122"/>
            </a:endParaRPr>
          </a:p>
          <a:p>
            <a:pPr>
              <a:lnSpc>
                <a:spcPct val="150000"/>
              </a:lnSpc>
            </a:pPr>
            <a:r>
              <a:rPr lang="zh-CN" altLang="en-US" sz="2400" dirty="0">
                <a:solidFill>
                  <a:prstClr val="black"/>
                </a:solidFill>
                <a:latin typeface="楷体" panose="02010609060101010101" pitchFamily="49" charset="-122"/>
                <a:ea typeface="楷体" panose="02010609060101010101" pitchFamily="49" charset="-122"/>
              </a:rPr>
              <a:t> </a:t>
            </a:r>
            <a:r>
              <a:rPr lang="zh-CN" altLang="zh-CN" sz="2400" dirty="0">
                <a:solidFill>
                  <a:prstClr val="black"/>
                </a:solidFill>
                <a:latin typeface="楷体" panose="02010609060101010101" pitchFamily="49" charset="-122"/>
                <a:ea typeface="楷体" panose="02010609060101010101" pitchFamily="49" charset="-122"/>
              </a:rPr>
              <a:t>最长学习年限为</a:t>
            </a:r>
            <a:r>
              <a:rPr lang="en-US" altLang="zh-CN" sz="2400" dirty="0">
                <a:solidFill>
                  <a:prstClr val="black"/>
                </a:solidFill>
                <a:latin typeface="楷体" panose="02010609060101010101" pitchFamily="49" charset="-122"/>
                <a:ea typeface="楷体" panose="02010609060101010101" pitchFamily="49" charset="-122"/>
              </a:rPr>
              <a:t>7</a:t>
            </a:r>
            <a:r>
              <a:rPr lang="zh-CN" altLang="zh-CN" sz="2400" dirty="0">
                <a:solidFill>
                  <a:prstClr val="black"/>
                </a:solidFill>
                <a:latin typeface="楷体" panose="02010609060101010101" pitchFamily="49" charset="-122"/>
                <a:ea typeface="楷体" panose="02010609060101010101" pitchFamily="49" charset="-122"/>
              </a:rPr>
              <a:t>年；</a:t>
            </a:r>
            <a:endParaRPr lang="en-US" altLang="zh-CN" sz="2400" dirty="0">
              <a:solidFill>
                <a:prstClr val="black"/>
              </a:solidFill>
              <a:latin typeface="楷体" panose="02010609060101010101" pitchFamily="49" charset="-122"/>
              <a:ea typeface="楷体" panose="02010609060101010101" pitchFamily="49" charset="-122"/>
            </a:endParaRPr>
          </a:p>
        </p:txBody>
      </p:sp>
      <p:sp>
        <p:nvSpPr>
          <p:cNvPr id="10" name="Rectangle 2"/>
          <p:cNvSpPr txBox="1"/>
          <p:nvPr/>
        </p:nvSpPr>
        <p:spPr>
          <a:xfrm>
            <a:off x="1452984" y="379627"/>
            <a:ext cx="6544803" cy="725451"/>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rPr>
              <a:t> </a:t>
            </a:r>
            <a:r>
              <a:rPr lang="zh-CN" altLang="en-US" sz="4000" b="1" dirty="0">
                <a:solidFill>
                  <a:srgbClr val="FFFF00"/>
                </a:solidFill>
                <a:latin typeface="华文新魏" panose="02010800040101010101" pitchFamily="2" charset="-122"/>
                <a:ea typeface="华文新魏" panose="02010800040101010101" pitchFamily="2" charset="-122"/>
              </a:rPr>
              <a:t>三、</a:t>
            </a:r>
            <a:r>
              <a:rPr lang="zh-CN" altLang="en-US" sz="4400" b="1" dirty="0">
                <a:solidFill>
                  <a:srgbClr val="FFFF00"/>
                </a:solidFill>
                <a:latin typeface="华文新魏" panose="02010800040101010101" pitchFamily="2" charset="-122"/>
                <a:ea typeface="华文新魏" panose="02010800040101010101" pitchFamily="2" charset="-122"/>
              </a:rPr>
              <a:t>学习年限与培养方式</a:t>
            </a:r>
            <a:endParaRPr lang="zh-CN" altLang="zh-CN" sz="4000" dirty="0">
              <a:solidFill>
                <a:srgbClr val="FFFF00"/>
              </a:solidFill>
              <a:latin typeface="华文新魏" panose="02010800040101010101" pitchFamily="2" charset="-122"/>
              <a:ea typeface="华文新魏" panose="02010800040101010101" pitchFamily="2" charset="-122"/>
            </a:endParaRPr>
          </a:p>
        </p:txBody>
      </p:sp>
      <p:sp>
        <p:nvSpPr>
          <p:cNvPr id="12" name="直角三角形 22"/>
          <p:cNvSpPr>
            <a:spLocks noChangeArrowheads="1"/>
          </p:cNvSpPr>
          <p:nvPr/>
        </p:nvSpPr>
        <p:spPr bwMode="auto">
          <a:xfrm flipH="1">
            <a:off x="621065" y="2598636"/>
            <a:ext cx="555843" cy="555842"/>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zh-CN" altLang="en-US" b="1" dirty="0">
                <a:solidFill>
                  <a:srgbClr val="FFFFFF"/>
                </a:solidFill>
                <a:latin typeface="微软雅黑" panose="020B0503020204020204" pitchFamily="34" charset="-122"/>
                <a:ea typeface="微软雅黑" panose="020B0503020204020204" pitchFamily="34" charset="-122"/>
              </a:rPr>
              <a:t>１</a:t>
            </a:r>
            <a:endParaRPr lang="zh-CN" altLang="en-US" b="1" dirty="0">
              <a:solidFill>
                <a:srgbClr val="FFFFFF"/>
              </a:solidFill>
              <a:latin typeface="微软雅黑" panose="020B0503020204020204" pitchFamily="34" charset="-122"/>
              <a:ea typeface="微软雅黑" panose="020B0503020204020204" pitchFamily="34" charset="-122"/>
            </a:endParaRPr>
          </a:p>
        </p:txBody>
      </p:sp>
      <p:cxnSp>
        <p:nvCxnSpPr>
          <p:cNvPr id="13" name="直接连接符 27"/>
          <p:cNvCxnSpPr>
            <a:cxnSpLocks noChangeShapeType="1"/>
          </p:cNvCxnSpPr>
          <p:nvPr/>
        </p:nvCxnSpPr>
        <p:spPr bwMode="auto">
          <a:xfrm flipV="1">
            <a:off x="1159792" y="2767924"/>
            <a:ext cx="3046172" cy="9157"/>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14" name="直接连接符 29"/>
          <p:cNvCxnSpPr>
            <a:cxnSpLocks noChangeShapeType="1"/>
          </p:cNvCxnSpPr>
          <p:nvPr/>
        </p:nvCxnSpPr>
        <p:spPr bwMode="auto">
          <a:xfrm flipH="1">
            <a:off x="4164525" y="2777081"/>
            <a:ext cx="21681" cy="2139723"/>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15" name="直接连接符 32"/>
          <p:cNvCxnSpPr>
            <a:cxnSpLocks noChangeShapeType="1"/>
          </p:cNvCxnSpPr>
          <p:nvPr/>
        </p:nvCxnSpPr>
        <p:spPr bwMode="auto">
          <a:xfrm>
            <a:off x="602092" y="4244969"/>
            <a:ext cx="0" cy="660761"/>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16" name="直接连接符 30"/>
          <p:cNvCxnSpPr>
            <a:cxnSpLocks noChangeShapeType="1"/>
          </p:cNvCxnSpPr>
          <p:nvPr/>
        </p:nvCxnSpPr>
        <p:spPr bwMode="auto">
          <a:xfrm>
            <a:off x="621065" y="4905730"/>
            <a:ext cx="3543460" cy="3749"/>
          </a:xfrm>
          <a:prstGeom prst="line">
            <a:avLst/>
          </a:prstGeom>
          <a:noFill/>
          <a:ln w="12700">
            <a:solidFill>
              <a:srgbClr val="DE4747"/>
            </a:solidFill>
            <a:round/>
          </a:ln>
          <a:extLst>
            <a:ext uri="{909E8E84-426E-40DD-AFC4-6F175D3DCCD1}">
              <a14:hiddenFill xmlns:a14="http://schemas.microsoft.com/office/drawing/2010/main">
                <a:noFill/>
              </a14:hiddenFill>
            </a:ext>
          </a:extLst>
        </p:spPr>
      </p:cxnSp>
      <p:sp>
        <p:nvSpPr>
          <p:cNvPr id="21" name="矩形 20"/>
          <p:cNvSpPr/>
          <p:nvPr/>
        </p:nvSpPr>
        <p:spPr>
          <a:xfrm>
            <a:off x="738699" y="2746565"/>
            <a:ext cx="3276827" cy="2062103"/>
          </a:xfrm>
          <a:prstGeom prst="rect">
            <a:avLst/>
          </a:prstGeom>
        </p:spPr>
        <p:txBody>
          <a:bodyPr wrap="square">
            <a:spAutoFit/>
          </a:bodyPr>
          <a:lstStyle/>
          <a:p>
            <a:r>
              <a:rPr lang="zh-CN" altLang="en-US" sz="2000" dirty="0">
                <a:solidFill>
                  <a:prstClr val="black"/>
                </a:solidFill>
                <a:latin typeface="楷体" panose="02010609060101010101" pitchFamily="49" charset="-122"/>
                <a:ea typeface="楷体" panose="02010609060101010101" pitchFamily="49" charset="-122"/>
              </a:rPr>
              <a:t>    </a:t>
            </a:r>
            <a:r>
              <a:rPr lang="zh-CN" altLang="en-US" sz="2800" b="1" dirty="0">
                <a:solidFill>
                  <a:prstClr val="black"/>
                </a:solidFill>
                <a:latin typeface="楷体" panose="02010609060101010101" pitchFamily="49" charset="-122"/>
                <a:ea typeface="楷体" panose="02010609060101010101" pitchFamily="49" charset="-122"/>
              </a:rPr>
              <a:t>统招</a:t>
            </a:r>
            <a:r>
              <a:rPr lang="zh-CN" altLang="zh-CN" sz="2800" b="1" dirty="0">
                <a:solidFill>
                  <a:prstClr val="black"/>
                </a:solidFill>
                <a:latin typeface="楷体" panose="02010609060101010101" pitchFamily="49" charset="-122"/>
                <a:ea typeface="楷体" panose="02010609060101010101" pitchFamily="49" charset="-122"/>
              </a:rPr>
              <a:t>博士研究生</a:t>
            </a:r>
            <a:endParaRPr lang="en-US" altLang="zh-CN" sz="2800" b="1" dirty="0">
              <a:solidFill>
                <a:prstClr val="black"/>
              </a:solidFill>
              <a:latin typeface="楷体" panose="02010609060101010101" pitchFamily="49" charset="-122"/>
              <a:ea typeface="楷体" panose="02010609060101010101" pitchFamily="49" charset="-122"/>
            </a:endParaRPr>
          </a:p>
          <a:p>
            <a:endParaRPr lang="en-US" altLang="zh-CN" sz="2800" b="1" dirty="0">
              <a:solidFill>
                <a:prstClr val="black"/>
              </a:solidFill>
              <a:latin typeface="楷体" panose="02010609060101010101" pitchFamily="49" charset="-122"/>
              <a:ea typeface="楷体" panose="02010609060101010101" pitchFamily="49" charset="-122"/>
            </a:endParaRPr>
          </a:p>
          <a:p>
            <a:pPr>
              <a:lnSpc>
                <a:spcPct val="150000"/>
              </a:lnSpc>
            </a:pPr>
            <a:r>
              <a:rPr lang="zh-CN" altLang="en-US" sz="2400" dirty="0">
                <a:solidFill>
                  <a:prstClr val="black"/>
                </a:solidFill>
                <a:latin typeface="楷体" panose="02010609060101010101" pitchFamily="49" charset="-122"/>
                <a:ea typeface="楷体" panose="02010609060101010101" pitchFamily="49" charset="-122"/>
              </a:rPr>
              <a:t> </a:t>
            </a:r>
            <a:r>
              <a:rPr lang="zh-CN" altLang="zh-CN" sz="2400" dirty="0">
                <a:solidFill>
                  <a:prstClr val="black"/>
                </a:solidFill>
                <a:latin typeface="楷体" panose="02010609060101010101" pitchFamily="49" charset="-122"/>
                <a:ea typeface="楷体" panose="02010609060101010101" pitchFamily="49" charset="-122"/>
              </a:rPr>
              <a:t>基本学习年限为</a:t>
            </a:r>
            <a:r>
              <a:rPr lang="en-US" altLang="zh-CN" sz="2400" dirty="0">
                <a:solidFill>
                  <a:prstClr val="black"/>
                </a:solidFill>
                <a:latin typeface="楷体" panose="02010609060101010101" pitchFamily="49" charset="-122"/>
                <a:ea typeface="楷体" panose="02010609060101010101" pitchFamily="49" charset="-122"/>
              </a:rPr>
              <a:t>4</a:t>
            </a:r>
            <a:r>
              <a:rPr lang="zh-CN" altLang="zh-CN" sz="2400" dirty="0">
                <a:solidFill>
                  <a:prstClr val="black"/>
                </a:solidFill>
                <a:latin typeface="楷体" panose="02010609060101010101" pitchFamily="49" charset="-122"/>
                <a:ea typeface="楷体" panose="02010609060101010101" pitchFamily="49" charset="-122"/>
              </a:rPr>
              <a:t>年，</a:t>
            </a:r>
            <a:endParaRPr lang="en-US" altLang="zh-CN" sz="2400" dirty="0">
              <a:solidFill>
                <a:prstClr val="black"/>
              </a:solidFill>
              <a:latin typeface="楷体" panose="02010609060101010101" pitchFamily="49" charset="-122"/>
              <a:ea typeface="楷体" panose="02010609060101010101" pitchFamily="49" charset="-122"/>
            </a:endParaRPr>
          </a:p>
          <a:p>
            <a:pPr>
              <a:lnSpc>
                <a:spcPct val="150000"/>
              </a:lnSpc>
            </a:pPr>
            <a:r>
              <a:rPr lang="zh-CN" altLang="en-US" sz="2400" dirty="0">
                <a:solidFill>
                  <a:prstClr val="black"/>
                </a:solidFill>
                <a:latin typeface="楷体" panose="02010609060101010101" pitchFamily="49" charset="-122"/>
                <a:ea typeface="楷体" panose="02010609060101010101" pitchFamily="49" charset="-122"/>
              </a:rPr>
              <a:t> </a:t>
            </a:r>
            <a:r>
              <a:rPr lang="zh-CN" altLang="zh-CN" sz="2400" dirty="0">
                <a:solidFill>
                  <a:prstClr val="black"/>
                </a:solidFill>
                <a:latin typeface="楷体" panose="02010609060101010101" pitchFamily="49" charset="-122"/>
                <a:ea typeface="楷体" panose="02010609060101010101" pitchFamily="49" charset="-122"/>
              </a:rPr>
              <a:t>最长学习年限为</a:t>
            </a:r>
            <a:r>
              <a:rPr lang="en-US" altLang="zh-CN" sz="2400" dirty="0">
                <a:solidFill>
                  <a:prstClr val="black"/>
                </a:solidFill>
                <a:latin typeface="楷体" panose="02010609060101010101" pitchFamily="49" charset="-122"/>
                <a:ea typeface="楷体" panose="02010609060101010101" pitchFamily="49" charset="-122"/>
              </a:rPr>
              <a:t>6</a:t>
            </a:r>
            <a:r>
              <a:rPr lang="zh-CN" altLang="zh-CN" sz="2400" dirty="0">
                <a:solidFill>
                  <a:prstClr val="black"/>
                </a:solidFill>
                <a:latin typeface="楷体" panose="02010609060101010101" pitchFamily="49" charset="-122"/>
                <a:ea typeface="楷体" panose="02010609060101010101" pitchFamily="49" charset="-122"/>
              </a:rPr>
              <a:t>年；</a:t>
            </a:r>
            <a:endParaRPr lang="en-US" altLang="zh-CN" sz="2400" dirty="0">
              <a:solidFill>
                <a:prstClr val="black"/>
              </a:solidFill>
              <a:latin typeface="楷体" panose="02010609060101010101" pitchFamily="49" charset="-122"/>
              <a:ea typeface="楷体" panose="02010609060101010101" pitchFamily="49" charset="-122"/>
            </a:endParaRPr>
          </a:p>
        </p:txBody>
      </p:sp>
      <p:grpSp>
        <p:nvGrpSpPr>
          <p:cNvPr id="38" name="组 37"/>
          <p:cNvGrpSpPr/>
          <p:nvPr/>
        </p:nvGrpSpPr>
        <p:grpSpPr>
          <a:xfrm>
            <a:off x="4361462" y="2586107"/>
            <a:ext cx="3363584" cy="2343588"/>
            <a:chOff x="4361462" y="2586107"/>
            <a:chExt cx="3363584" cy="2343588"/>
          </a:xfrm>
        </p:grpSpPr>
        <p:cxnSp>
          <p:nvCxnSpPr>
            <p:cNvPr id="25" name="直接连接符 29"/>
            <p:cNvCxnSpPr>
              <a:cxnSpLocks noChangeShapeType="1"/>
            </p:cNvCxnSpPr>
            <p:nvPr/>
          </p:nvCxnSpPr>
          <p:spPr bwMode="auto">
            <a:xfrm>
              <a:off x="7725046" y="2694839"/>
              <a:ext cx="0" cy="2230141"/>
            </a:xfrm>
            <a:prstGeom prst="line">
              <a:avLst/>
            </a:prstGeom>
            <a:noFill/>
            <a:ln w="12700">
              <a:solidFill>
                <a:srgbClr val="DE4747"/>
              </a:solidFill>
              <a:round/>
            </a:ln>
            <a:extLst>
              <a:ext uri="{909E8E84-426E-40DD-AFC4-6F175D3DCCD1}">
                <a14:hiddenFill xmlns:a14="http://schemas.microsoft.com/office/drawing/2010/main">
                  <a:noFill/>
                </a14:hiddenFill>
              </a:ext>
            </a:extLst>
          </p:spPr>
        </p:cxnSp>
        <p:sp>
          <p:nvSpPr>
            <p:cNvPr id="23" name="直角三角形 22"/>
            <p:cNvSpPr>
              <a:spLocks noChangeArrowheads="1"/>
            </p:cNvSpPr>
            <p:nvPr/>
          </p:nvSpPr>
          <p:spPr bwMode="auto">
            <a:xfrm flipH="1">
              <a:off x="4361462" y="2586107"/>
              <a:ext cx="578914" cy="567497"/>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dirty="0">
                  <a:solidFill>
                    <a:srgbClr val="FFFFFF"/>
                  </a:solidFill>
                  <a:latin typeface="微软雅黑" panose="020B0503020204020204" pitchFamily="34" charset="-122"/>
                  <a:ea typeface="微软雅黑" panose="020B0503020204020204" pitchFamily="34" charset="-122"/>
                </a:rPr>
                <a:t>2</a:t>
              </a:r>
              <a:endParaRPr lang="zh-CN" altLang="en-US" b="1" dirty="0">
                <a:solidFill>
                  <a:srgbClr val="FFFFFF"/>
                </a:solidFill>
                <a:latin typeface="微软雅黑" panose="020B0503020204020204" pitchFamily="34" charset="-122"/>
                <a:ea typeface="微软雅黑" panose="020B0503020204020204" pitchFamily="34" charset="-122"/>
              </a:endParaRPr>
            </a:p>
          </p:txBody>
        </p:sp>
        <p:cxnSp>
          <p:nvCxnSpPr>
            <p:cNvPr id="24" name="直接连接符 27"/>
            <p:cNvCxnSpPr>
              <a:cxnSpLocks noChangeShapeType="1"/>
            </p:cNvCxnSpPr>
            <p:nvPr/>
          </p:nvCxnSpPr>
          <p:spPr bwMode="auto">
            <a:xfrm flipV="1">
              <a:off x="5109850" y="2671119"/>
              <a:ext cx="2597804" cy="13981"/>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26" name="直接连接符 32"/>
            <p:cNvCxnSpPr>
              <a:cxnSpLocks noChangeShapeType="1"/>
            </p:cNvCxnSpPr>
            <p:nvPr/>
          </p:nvCxnSpPr>
          <p:spPr bwMode="auto">
            <a:xfrm>
              <a:off x="4364032" y="4240028"/>
              <a:ext cx="0" cy="674616"/>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27" name="直接连接符 30"/>
            <p:cNvCxnSpPr>
              <a:cxnSpLocks noChangeShapeType="1"/>
            </p:cNvCxnSpPr>
            <p:nvPr/>
          </p:nvCxnSpPr>
          <p:spPr bwMode="auto">
            <a:xfrm>
              <a:off x="4361462" y="4920265"/>
              <a:ext cx="3363584" cy="943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grpSp>
      <p:grpSp>
        <p:nvGrpSpPr>
          <p:cNvPr id="39" name="组 38"/>
          <p:cNvGrpSpPr/>
          <p:nvPr/>
        </p:nvGrpSpPr>
        <p:grpSpPr>
          <a:xfrm>
            <a:off x="7997787" y="2608071"/>
            <a:ext cx="3363584" cy="2343588"/>
            <a:chOff x="4361462" y="2586107"/>
            <a:chExt cx="3363584" cy="2343588"/>
          </a:xfrm>
        </p:grpSpPr>
        <p:cxnSp>
          <p:nvCxnSpPr>
            <p:cNvPr id="40" name="直接连接符 29"/>
            <p:cNvCxnSpPr>
              <a:cxnSpLocks noChangeShapeType="1"/>
            </p:cNvCxnSpPr>
            <p:nvPr/>
          </p:nvCxnSpPr>
          <p:spPr bwMode="auto">
            <a:xfrm>
              <a:off x="7725046" y="2694839"/>
              <a:ext cx="0" cy="2230141"/>
            </a:xfrm>
            <a:prstGeom prst="line">
              <a:avLst/>
            </a:prstGeom>
            <a:noFill/>
            <a:ln w="12700">
              <a:solidFill>
                <a:srgbClr val="DE4747"/>
              </a:solidFill>
              <a:round/>
            </a:ln>
            <a:extLst>
              <a:ext uri="{909E8E84-426E-40DD-AFC4-6F175D3DCCD1}">
                <a14:hiddenFill xmlns:a14="http://schemas.microsoft.com/office/drawing/2010/main">
                  <a:noFill/>
                </a14:hiddenFill>
              </a:ext>
            </a:extLst>
          </p:spPr>
        </p:cxnSp>
        <p:sp>
          <p:nvSpPr>
            <p:cNvPr id="41" name="直角三角形 40"/>
            <p:cNvSpPr>
              <a:spLocks noChangeArrowheads="1"/>
            </p:cNvSpPr>
            <p:nvPr/>
          </p:nvSpPr>
          <p:spPr bwMode="auto">
            <a:xfrm flipH="1">
              <a:off x="4361462" y="2586107"/>
              <a:ext cx="578914" cy="567497"/>
            </a:xfrm>
            <a:prstGeom prst="rtTriangle">
              <a:avLst/>
            </a:prstGeom>
            <a:solidFill>
              <a:srgbClr val="DE4747"/>
            </a:solidFill>
            <a:ln>
              <a:noFill/>
            </a:ln>
            <a:extLst>
              <a:ext uri="{91240B29-F687-4F45-9708-019B960494DF}">
                <a14:hiddenLine xmlns:a14="http://schemas.microsoft.com/office/drawing/2010/main" w="9525">
                  <a:solidFill>
                    <a:srgbClr val="000000"/>
                  </a:solidFill>
                  <a:miter lim="800000"/>
                  <a:headEnd/>
                  <a:tailEnd/>
                </a14:hiddenLine>
              </a:ext>
            </a:extLst>
          </p:spPr>
          <p:txBody>
            <a:bodyPr tIns="50622" bIns="75933"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r>
                <a:rPr lang="en-US" altLang="zh-CN" dirty="0">
                  <a:solidFill>
                    <a:srgbClr val="FFFFFF"/>
                  </a:solidFill>
                  <a:latin typeface="微软雅黑" panose="020B0503020204020204" pitchFamily="34" charset="-122"/>
                  <a:ea typeface="微软雅黑" panose="020B0503020204020204" pitchFamily="34" charset="-122"/>
                </a:rPr>
                <a:t>3</a:t>
              </a:r>
              <a:endParaRPr lang="zh-CN" altLang="en-US" b="1" dirty="0">
                <a:solidFill>
                  <a:srgbClr val="FFFFFF"/>
                </a:solidFill>
                <a:latin typeface="微软雅黑" panose="020B0503020204020204" pitchFamily="34" charset="-122"/>
                <a:ea typeface="微软雅黑" panose="020B0503020204020204" pitchFamily="34" charset="-122"/>
              </a:endParaRPr>
            </a:p>
          </p:txBody>
        </p:sp>
        <p:cxnSp>
          <p:nvCxnSpPr>
            <p:cNvPr id="42" name="直接连接符 27"/>
            <p:cNvCxnSpPr>
              <a:cxnSpLocks noChangeShapeType="1"/>
            </p:cNvCxnSpPr>
            <p:nvPr/>
          </p:nvCxnSpPr>
          <p:spPr bwMode="auto">
            <a:xfrm flipV="1">
              <a:off x="5109850" y="2671119"/>
              <a:ext cx="2597804" cy="13981"/>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3" name="直接连接符 32"/>
            <p:cNvCxnSpPr>
              <a:cxnSpLocks noChangeShapeType="1"/>
            </p:cNvCxnSpPr>
            <p:nvPr/>
          </p:nvCxnSpPr>
          <p:spPr bwMode="auto">
            <a:xfrm>
              <a:off x="4364032" y="4240028"/>
              <a:ext cx="0" cy="674616"/>
            </a:xfrm>
            <a:prstGeom prst="line">
              <a:avLst/>
            </a:prstGeom>
            <a:noFill/>
            <a:ln w="12700">
              <a:solidFill>
                <a:srgbClr val="DE4747"/>
              </a:solidFill>
              <a:round/>
            </a:ln>
            <a:extLst>
              <a:ext uri="{909E8E84-426E-40DD-AFC4-6F175D3DCCD1}">
                <a14:hiddenFill xmlns:a14="http://schemas.microsoft.com/office/drawing/2010/main">
                  <a:noFill/>
                </a14:hiddenFill>
              </a:ext>
            </a:extLst>
          </p:spPr>
        </p:cxnSp>
        <p:cxnSp>
          <p:nvCxnSpPr>
            <p:cNvPr id="44" name="直接连接符 30"/>
            <p:cNvCxnSpPr>
              <a:cxnSpLocks noChangeShapeType="1"/>
            </p:cNvCxnSpPr>
            <p:nvPr/>
          </p:nvCxnSpPr>
          <p:spPr bwMode="auto">
            <a:xfrm>
              <a:off x="4361462" y="4920265"/>
              <a:ext cx="3363584" cy="9430"/>
            </a:xfrm>
            <a:prstGeom prst="line">
              <a:avLst/>
            </a:prstGeom>
            <a:noFill/>
            <a:ln w="12700">
              <a:solidFill>
                <a:srgbClr val="DE4747"/>
              </a:solidFill>
              <a:round/>
            </a:ln>
            <a:extLst>
              <a:ext uri="{909E8E84-426E-40DD-AFC4-6F175D3DCCD1}">
                <a14:hiddenFill xmlns:a14="http://schemas.microsoft.com/office/drawing/2010/main">
                  <a:noFill/>
                </a14:hiddenFill>
              </a:ext>
            </a:extLst>
          </p:spPr>
        </p:cxnSp>
      </p:grpSp>
      <p:sp>
        <p:nvSpPr>
          <p:cNvPr id="3" name="文本框 2"/>
          <p:cNvSpPr txBox="1"/>
          <p:nvPr/>
        </p:nvSpPr>
        <p:spPr>
          <a:xfrm>
            <a:off x="738698" y="5318343"/>
            <a:ext cx="9565888" cy="738664"/>
          </a:xfrm>
          <a:prstGeom prst="rect">
            <a:avLst/>
          </a:prstGeom>
          <a:noFill/>
        </p:spPr>
        <p:txBody>
          <a:bodyPr wrap="square" rtlCol="0">
            <a:spAutoFit/>
          </a:bodyPr>
          <a:lstStyle/>
          <a:p>
            <a:r>
              <a:rPr lang="zh-CN" altLang="zh-CN" sz="2400" dirty="0">
                <a:solidFill>
                  <a:prstClr val="black"/>
                </a:solidFill>
                <a:latin typeface="楷体" panose="02010609060101010101" pitchFamily="49" charset="-122"/>
                <a:ea typeface="楷体" panose="02010609060101010101" pitchFamily="49" charset="-122"/>
              </a:rPr>
              <a:t>达到本学科培养方案要求的博士生，经导师同意后，</a:t>
            </a:r>
            <a:r>
              <a:rPr lang="zh-CN" altLang="en-US" sz="2400" dirty="0">
                <a:solidFill>
                  <a:prstClr val="black"/>
                </a:solidFill>
                <a:latin typeface="楷体" panose="02010609060101010101" pitchFamily="49" charset="-122"/>
                <a:ea typeface="楷体" panose="02010609060101010101" pitchFamily="49" charset="-122"/>
              </a:rPr>
              <a:t>可</a:t>
            </a:r>
            <a:r>
              <a:rPr lang="zh-CN" altLang="zh-CN" sz="2400" dirty="0">
                <a:solidFill>
                  <a:prstClr val="black"/>
                </a:solidFill>
                <a:latin typeface="楷体" panose="02010609060101010101" pitchFamily="49" charset="-122"/>
                <a:ea typeface="楷体" panose="02010609060101010101" pitchFamily="49" charset="-122"/>
              </a:rPr>
              <a:t>申请提前毕业。</a:t>
            </a:r>
            <a:endParaRPr lang="zh-CN" altLang="zh-CN" sz="2400" dirty="0">
              <a:solidFill>
                <a:prstClr val="black"/>
              </a:solidFill>
              <a:latin typeface="楷体" panose="02010609060101010101" pitchFamily="49" charset="-122"/>
              <a:ea typeface="楷体" panose="02010609060101010101" pitchFamily="49" charset="-122"/>
            </a:endParaRPr>
          </a:p>
          <a:p>
            <a:endParaRPr lang="zh-CN" altLang="en-US" dirty="0">
              <a:solidFill>
                <a:prstClr val="black"/>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 1"/>
          <p:cNvGrpSpPr/>
          <p:nvPr/>
        </p:nvGrpSpPr>
        <p:grpSpPr>
          <a:xfrm>
            <a:off x="0" y="377"/>
            <a:ext cx="12191331" cy="6857623"/>
            <a:chOff x="335" y="189"/>
            <a:chExt cx="12191331" cy="6857623"/>
          </a:xfrm>
        </p:grpSpPr>
        <p:sp>
          <p:nvSpPr>
            <p:cNvPr id="17" name="Freeform 6"/>
            <p:cNvSpPr/>
            <p:nvPr/>
          </p:nvSpPr>
          <p:spPr bwMode="auto">
            <a:xfrm>
              <a:off x="335" y="5435822"/>
              <a:ext cx="12191331" cy="1242370"/>
            </a:xfrm>
            <a:custGeom>
              <a:avLst/>
              <a:gdLst>
                <a:gd name="T0" fmla="*/ 5699 w 5699"/>
                <a:gd name="T1" fmla="*/ 0 h 581"/>
                <a:gd name="T2" fmla="*/ 5699 w 5699"/>
                <a:gd name="T3" fmla="*/ 141 h 581"/>
                <a:gd name="T4" fmla="*/ 5473 w 5699"/>
                <a:gd name="T5" fmla="*/ 202 h 581"/>
                <a:gd name="T6" fmla="*/ 5238 w 5699"/>
                <a:gd name="T7" fmla="*/ 258 h 581"/>
                <a:gd name="T8" fmla="*/ 4996 w 5699"/>
                <a:gd name="T9" fmla="*/ 310 h 581"/>
                <a:gd name="T10" fmla="*/ 4745 w 5699"/>
                <a:gd name="T11" fmla="*/ 357 h 581"/>
                <a:gd name="T12" fmla="*/ 4485 w 5699"/>
                <a:gd name="T13" fmla="*/ 399 h 581"/>
                <a:gd name="T14" fmla="*/ 4217 w 5699"/>
                <a:gd name="T15" fmla="*/ 437 h 581"/>
                <a:gd name="T16" fmla="*/ 3942 w 5699"/>
                <a:gd name="T17" fmla="*/ 470 h 581"/>
                <a:gd name="T18" fmla="*/ 3658 w 5699"/>
                <a:gd name="T19" fmla="*/ 500 h 581"/>
                <a:gd name="T20" fmla="*/ 3368 w 5699"/>
                <a:gd name="T21" fmla="*/ 524 h 581"/>
                <a:gd name="T22" fmla="*/ 3068 w 5699"/>
                <a:gd name="T23" fmla="*/ 545 h 581"/>
                <a:gd name="T24" fmla="*/ 2760 w 5699"/>
                <a:gd name="T25" fmla="*/ 561 h 581"/>
                <a:gd name="T26" fmla="*/ 2443 w 5699"/>
                <a:gd name="T27" fmla="*/ 571 h 581"/>
                <a:gd name="T28" fmla="*/ 2119 w 5699"/>
                <a:gd name="T29" fmla="*/ 578 h 581"/>
                <a:gd name="T30" fmla="*/ 1787 w 5699"/>
                <a:gd name="T31" fmla="*/ 581 h 581"/>
                <a:gd name="T32" fmla="*/ 1445 w 5699"/>
                <a:gd name="T33" fmla="*/ 580 h 581"/>
                <a:gd name="T34" fmla="*/ 1095 w 5699"/>
                <a:gd name="T35" fmla="*/ 573 h 581"/>
                <a:gd name="T36" fmla="*/ 738 w 5699"/>
                <a:gd name="T37" fmla="*/ 561 h 581"/>
                <a:gd name="T38" fmla="*/ 375 w 5699"/>
                <a:gd name="T39" fmla="*/ 547 h 581"/>
                <a:gd name="T40" fmla="*/ 0 w 5699"/>
                <a:gd name="T41" fmla="*/ 526 h 581"/>
                <a:gd name="T42" fmla="*/ 0 w 5699"/>
                <a:gd name="T43" fmla="*/ 503 h 581"/>
                <a:gd name="T44" fmla="*/ 394 w 5699"/>
                <a:gd name="T45" fmla="*/ 515 h 581"/>
                <a:gd name="T46" fmla="*/ 779 w 5699"/>
                <a:gd name="T47" fmla="*/ 524 h 581"/>
                <a:gd name="T48" fmla="*/ 1155 w 5699"/>
                <a:gd name="T49" fmla="*/ 527 h 581"/>
                <a:gd name="T50" fmla="*/ 1522 w 5699"/>
                <a:gd name="T51" fmla="*/ 526 h 581"/>
                <a:gd name="T52" fmla="*/ 1879 w 5699"/>
                <a:gd name="T53" fmla="*/ 519 h 581"/>
                <a:gd name="T54" fmla="*/ 2227 w 5699"/>
                <a:gd name="T55" fmla="*/ 507 h 581"/>
                <a:gd name="T56" fmla="*/ 2567 w 5699"/>
                <a:gd name="T57" fmla="*/ 491 h 581"/>
                <a:gd name="T58" fmla="*/ 2898 w 5699"/>
                <a:gd name="T59" fmla="*/ 470 h 581"/>
                <a:gd name="T60" fmla="*/ 3218 w 5699"/>
                <a:gd name="T61" fmla="*/ 446 h 581"/>
                <a:gd name="T62" fmla="*/ 3530 w 5699"/>
                <a:gd name="T63" fmla="*/ 414 h 581"/>
                <a:gd name="T64" fmla="*/ 3832 w 5699"/>
                <a:gd name="T65" fmla="*/ 380 h 581"/>
                <a:gd name="T66" fmla="*/ 4127 w 5699"/>
                <a:gd name="T67" fmla="*/ 339 h 581"/>
                <a:gd name="T68" fmla="*/ 4412 w 5699"/>
                <a:gd name="T69" fmla="*/ 294 h 581"/>
                <a:gd name="T70" fmla="*/ 4687 w 5699"/>
                <a:gd name="T71" fmla="*/ 245 h 581"/>
                <a:gd name="T72" fmla="*/ 4954 w 5699"/>
                <a:gd name="T73" fmla="*/ 192 h 581"/>
                <a:gd name="T74" fmla="*/ 5211 w 5699"/>
                <a:gd name="T75" fmla="*/ 132 h 581"/>
                <a:gd name="T76" fmla="*/ 5459 w 5699"/>
                <a:gd name="T77" fmla="*/ 68 h 581"/>
                <a:gd name="T78" fmla="*/ 5699 w 5699"/>
                <a:gd name="T79" fmla="*/ 0 h 5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699" h="581">
                  <a:moveTo>
                    <a:pt x="5699" y="0"/>
                  </a:moveTo>
                  <a:lnTo>
                    <a:pt x="5699" y="141"/>
                  </a:lnTo>
                  <a:lnTo>
                    <a:pt x="5473" y="202"/>
                  </a:lnTo>
                  <a:lnTo>
                    <a:pt x="5238" y="258"/>
                  </a:lnTo>
                  <a:lnTo>
                    <a:pt x="4996" y="310"/>
                  </a:lnTo>
                  <a:lnTo>
                    <a:pt x="4745" y="357"/>
                  </a:lnTo>
                  <a:lnTo>
                    <a:pt x="4485" y="399"/>
                  </a:lnTo>
                  <a:lnTo>
                    <a:pt x="4217" y="437"/>
                  </a:lnTo>
                  <a:lnTo>
                    <a:pt x="3942" y="470"/>
                  </a:lnTo>
                  <a:lnTo>
                    <a:pt x="3658" y="500"/>
                  </a:lnTo>
                  <a:lnTo>
                    <a:pt x="3368" y="524"/>
                  </a:lnTo>
                  <a:lnTo>
                    <a:pt x="3068" y="545"/>
                  </a:lnTo>
                  <a:lnTo>
                    <a:pt x="2760" y="561"/>
                  </a:lnTo>
                  <a:lnTo>
                    <a:pt x="2443" y="571"/>
                  </a:lnTo>
                  <a:lnTo>
                    <a:pt x="2119" y="578"/>
                  </a:lnTo>
                  <a:lnTo>
                    <a:pt x="1787" y="581"/>
                  </a:lnTo>
                  <a:lnTo>
                    <a:pt x="1445" y="580"/>
                  </a:lnTo>
                  <a:lnTo>
                    <a:pt x="1095" y="573"/>
                  </a:lnTo>
                  <a:lnTo>
                    <a:pt x="738" y="561"/>
                  </a:lnTo>
                  <a:lnTo>
                    <a:pt x="375" y="547"/>
                  </a:lnTo>
                  <a:lnTo>
                    <a:pt x="0" y="526"/>
                  </a:lnTo>
                  <a:lnTo>
                    <a:pt x="0" y="503"/>
                  </a:lnTo>
                  <a:lnTo>
                    <a:pt x="394" y="515"/>
                  </a:lnTo>
                  <a:lnTo>
                    <a:pt x="779" y="524"/>
                  </a:lnTo>
                  <a:lnTo>
                    <a:pt x="1155" y="527"/>
                  </a:lnTo>
                  <a:lnTo>
                    <a:pt x="1522" y="526"/>
                  </a:lnTo>
                  <a:lnTo>
                    <a:pt x="1879" y="519"/>
                  </a:lnTo>
                  <a:lnTo>
                    <a:pt x="2227" y="507"/>
                  </a:lnTo>
                  <a:lnTo>
                    <a:pt x="2567" y="491"/>
                  </a:lnTo>
                  <a:lnTo>
                    <a:pt x="2898" y="470"/>
                  </a:lnTo>
                  <a:lnTo>
                    <a:pt x="3218" y="446"/>
                  </a:lnTo>
                  <a:lnTo>
                    <a:pt x="3530" y="414"/>
                  </a:lnTo>
                  <a:lnTo>
                    <a:pt x="3832" y="380"/>
                  </a:lnTo>
                  <a:lnTo>
                    <a:pt x="4127" y="339"/>
                  </a:lnTo>
                  <a:lnTo>
                    <a:pt x="4412" y="294"/>
                  </a:lnTo>
                  <a:lnTo>
                    <a:pt x="4687" y="245"/>
                  </a:lnTo>
                  <a:lnTo>
                    <a:pt x="4954" y="192"/>
                  </a:lnTo>
                  <a:lnTo>
                    <a:pt x="5211" y="132"/>
                  </a:lnTo>
                  <a:lnTo>
                    <a:pt x="5459" y="68"/>
                  </a:lnTo>
                  <a:lnTo>
                    <a:pt x="5699"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8" name="Freeform 8"/>
            <p:cNvSpPr/>
            <p:nvPr/>
          </p:nvSpPr>
          <p:spPr bwMode="auto">
            <a:xfrm>
              <a:off x="335" y="5816445"/>
              <a:ext cx="12191331" cy="1041367"/>
            </a:xfrm>
            <a:custGeom>
              <a:avLst/>
              <a:gdLst>
                <a:gd name="T0" fmla="*/ 5699 w 5699"/>
                <a:gd name="T1" fmla="*/ 0 h 487"/>
                <a:gd name="T2" fmla="*/ 5699 w 5699"/>
                <a:gd name="T3" fmla="*/ 487 h 487"/>
                <a:gd name="T4" fmla="*/ 0 w 5699"/>
                <a:gd name="T5" fmla="*/ 487 h 487"/>
                <a:gd name="T6" fmla="*/ 0 w 5699"/>
                <a:gd name="T7" fmla="*/ 360 h 487"/>
                <a:gd name="T8" fmla="*/ 375 w 5699"/>
                <a:gd name="T9" fmla="*/ 381 h 487"/>
                <a:gd name="T10" fmla="*/ 738 w 5699"/>
                <a:gd name="T11" fmla="*/ 398 h 487"/>
                <a:gd name="T12" fmla="*/ 1095 w 5699"/>
                <a:gd name="T13" fmla="*/ 410 h 487"/>
                <a:gd name="T14" fmla="*/ 1445 w 5699"/>
                <a:gd name="T15" fmla="*/ 419 h 487"/>
                <a:gd name="T16" fmla="*/ 1787 w 5699"/>
                <a:gd name="T17" fmla="*/ 423 h 487"/>
                <a:gd name="T18" fmla="*/ 2119 w 5699"/>
                <a:gd name="T19" fmla="*/ 421 h 487"/>
                <a:gd name="T20" fmla="*/ 2443 w 5699"/>
                <a:gd name="T21" fmla="*/ 416 h 487"/>
                <a:gd name="T22" fmla="*/ 2760 w 5699"/>
                <a:gd name="T23" fmla="*/ 405 h 487"/>
                <a:gd name="T24" fmla="*/ 3068 w 5699"/>
                <a:gd name="T25" fmla="*/ 391 h 487"/>
                <a:gd name="T26" fmla="*/ 3368 w 5699"/>
                <a:gd name="T27" fmla="*/ 372 h 487"/>
                <a:gd name="T28" fmla="*/ 3658 w 5699"/>
                <a:gd name="T29" fmla="*/ 348 h 487"/>
                <a:gd name="T30" fmla="*/ 3942 w 5699"/>
                <a:gd name="T31" fmla="*/ 320 h 487"/>
                <a:gd name="T32" fmla="*/ 4217 w 5699"/>
                <a:gd name="T33" fmla="*/ 289 h 487"/>
                <a:gd name="T34" fmla="*/ 4485 w 5699"/>
                <a:gd name="T35" fmla="*/ 250 h 487"/>
                <a:gd name="T36" fmla="*/ 4745 w 5699"/>
                <a:gd name="T37" fmla="*/ 210 h 487"/>
                <a:gd name="T38" fmla="*/ 4996 w 5699"/>
                <a:gd name="T39" fmla="*/ 163 h 487"/>
                <a:gd name="T40" fmla="*/ 5238 w 5699"/>
                <a:gd name="T41" fmla="*/ 113 h 487"/>
                <a:gd name="T42" fmla="*/ 5473 w 5699"/>
                <a:gd name="T43" fmla="*/ 59 h 487"/>
                <a:gd name="T44" fmla="*/ 5699 w 5699"/>
                <a:gd name="T45" fmla="*/ 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99" h="487">
                  <a:moveTo>
                    <a:pt x="5699" y="0"/>
                  </a:moveTo>
                  <a:lnTo>
                    <a:pt x="5699" y="487"/>
                  </a:lnTo>
                  <a:lnTo>
                    <a:pt x="0" y="487"/>
                  </a:lnTo>
                  <a:lnTo>
                    <a:pt x="0" y="360"/>
                  </a:lnTo>
                  <a:lnTo>
                    <a:pt x="375" y="381"/>
                  </a:lnTo>
                  <a:lnTo>
                    <a:pt x="738" y="398"/>
                  </a:lnTo>
                  <a:lnTo>
                    <a:pt x="1095" y="410"/>
                  </a:lnTo>
                  <a:lnTo>
                    <a:pt x="1445" y="419"/>
                  </a:lnTo>
                  <a:lnTo>
                    <a:pt x="1787" y="423"/>
                  </a:lnTo>
                  <a:lnTo>
                    <a:pt x="2119" y="421"/>
                  </a:lnTo>
                  <a:lnTo>
                    <a:pt x="2443" y="416"/>
                  </a:lnTo>
                  <a:lnTo>
                    <a:pt x="2760" y="405"/>
                  </a:lnTo>
                  <a:lnTo>
                    <a:pt x="3068" y="391"/>
                  </a:lnTo>
                  <a:lnTo>
                    <a:pt x="3368" y="372"/>
                  </a:lnTo>
                  <a:lnTo>
                    <a:pt x="3658" y="348"/>
                  </a:lnTo>
                  <a:lnTo>
                    <a:pt x="3942" y="320"/>
                  </a:lnTo>
                  <a:lnTo>
                    <a:pt x="4217" y="289"/>
                  </a:lnTo>
                  <a:lnTo>
                    <a:pt x="4485" y="250"/>
                  </a:lnTo>
                  <a:lnTo>
                    <a:pt x="4745" y="210"/>
                  </a:lnTo>
                  <a:lnTo>
                    <a:pt x="4996" y="163"/>
                  </a:lnTo>
                  <a:lnTo>
                    <a:pt x="5238" y="113"/>
                  </a:lnTo>
                  <a:lnTo>
                    <a:pt x="5473" y="59"/>
                  </a:lnTo>
                  <a:lnTo>
                    <a:pt x="5699"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19" name="Freeform 9"/>
            <p:cNvSpPr/>
            <p:nvPr/>
          </p:nvSpPr>
          <p:spPr bwMode="auto">
            <a:xfrm>
              <a:off x="335" y="189"/>
              <a:ext cx="12191331" cy="2561719"/>
            </a:xfrm>
            <a:custGeom>
              <a:avLst/>
              <a:gdLst>
                <a:gd name="T0" fmla="*/ 0 w 5699"/>
                <a:gd name="T1" fmla="*/ 0 h 1198"/>
                <a:gd name="T2" fmla="*/ 5699 w 5699"/>
                <a:gd name="T3" fmla="*/ 0 h 1198"/>
                <a:gd name="T4" fmla="*/ 5699 w 5699"/>
                <a:gd name="T5" fmla="*/ 410 h 1198"/>
                <a:gd name="T6" fmla="*/ 5344 w 5699"/>
                <a:gd name="T7" fmla="*/ 399 h 1198"/>
                <a:gd name="T8" fmla="*/ 4995 w 5699"/>
                <a:gd name="T9" fmla="*/ 394 h 1198"/>
                <a:gd name="T10" fmla="*/ 4656 w 5699"/>
                <a:gd name="T11" fmla="*/ 394 h 1198"/>
                <a:gd name="T12" fmla="*/ 4323 w 5699"/>
                <a:gd name="T13" fmla="*/ 399 h 1198"/>
                <a:gd name="T14" fmla="*/ 3998 w 5699"/>
                <a:gd name="T15" fmla="*/ 410 h 1198"/>
                <a:gd name="T16" fmla="*/ 3679 w 5699"/>
                <a:gd name="T17" fmla="*/ 425 h 1198"/>
                <a:gd name="T18" fmla="*/ 3367 w 5699"/>
                <a:gd name="T19" fmla="*/ 446 h 1198"/>
                <a:gd name="T20" fmla="*/ 3064 w 5699"/>
                <a:gd name="T21" fmla="*/ 474 h 1198"/>
                <a:gd name="T22" fmla="*/ 2768 w 5699"/>
                <a:gd name="T23" fmla="*/ 505 h 1198"/>
                <a:gd name="T24" fmla="*/ 2481 w 5699"/>
                <a:gd name="T25" fmla="*/ 542 h 1198"/>
                <a:gd name="T26" fmla="*/ 2199 w 5699"/>
                <a:gd name="T27" fmla="*/ 584 h 1198"/>
                <a:gd name="T28" fmla="*/ 1926 w 5699"/>
                <a:gd name="T29" fmla="*/ 631 h 1198"/>
                <a:gd name="T30" fmla="*/ 1659 w 5699"/>
                <a:gd name="T31" fmla="*/ 683 h 1198"/>
                <a:gd name="T32" fmla="*/ 1400 w 5699"/>
                <a:gd name="T33" fmla="*/ 742 h 1198"/>
                <a:gd name="T34" fmla="*/ 1147 w 5699"/>
                <a:gd name="T35" fmla="*/ 805 h 1198"/>
                <a:gd name="T36" fmla="*/ 904 w 5699"/>
                <a:gd name="T37" fmla="*/ 873 h 1198"/>
                <a:gd name="T38" fmla="*/ 667 w 5699"/>
                <a:gd name="T39" fmla="*/ 946 h 1198"/>
                <a:gd name="T40" fmla="*/ 437 w 5699"/>
                <a:gd name="T41" fmla="*/ 1024 h 1198"/>
                <a:gd name="T42" fmla="*/ 214 w 5699"/>
                <a:gd name="T43" fmla="*/ 1109 h 1198"/>
                <a:gd name="T44" fmla="*/ 0 w 5699"/>
                <a:gd name="T45" fmla="*/ 1198 h 1198"/>
                <a:gd name="T46" fmla="*/ 0 w 5699"/>
                <a:gd name="T47" fmla="*/ 0 h 1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699" h="1198">
                  <a:moveTo>
                    <a:pt x="0" y="0"/>
                  </a:moveTo>
                  <a:lnTo>
                    <a:pt x="5699" y="0"/>
                  </a:lnTo>
                  <a:lnTo>
                    <a:pt x="5699" y="410"/>
                  </a:lnTo>
                  <a:lnTo>
                    <a:pt x="5344" y="399"/>
                  </a:lnTo>
                  <a:lnTo>
                    <a:pt x="4995" y="394"/>
                  </a:lnTo>
                  <a:lnTo>
                    <a:pt x="4656" y="394"/>
                  </a:lnTo>
                  <a:lnTo>
                    <a:pt x="4323" y="399"/>
                  </a:lnTo>
                  <a:lnTo>
                    <a:pt x="3998" y="410"/>
                  </a:lnTo>
                  <a:lnTo>
                    <a:pt x="3679" y="425"/>
                  </a:lnTo>
                  <a:lnTo>
                    <a:pt x="3367" y="446"/>
                  </a:lnTo>
                  <a:lnTo>
                    <a:pt x="3064" y="474"/>
                  </a:lnTo>
                  <a:lnTo>
                    <a:pt x="2768" y="505"/>
                  </a:lnTo>
                  <a:lnTo>
                    <a:pt x="2481" y="542"/>
                  </a:lnTo>
                  <a:lnTo>
                    <a:pt x="2199" y="584"/>
                  </a:lnTo>
                  <a:lnTo>
                    <a:pt x="1926" y="631"/>
                  </a:lnTo>
                  <a:lnTo>
                    <a:pt x="1659" y="683"/>
                  </a:lnTo>
                  <a:lnTo>
                    <a:pt x="1400" y="742"/>
                  </a:lnTo>
                  <a:lnTo>
                    <a:pt x="1147" y="805"/>
                  </a:lnTo>
                  <a:lnTo>
                    <a:pt x="904" y="873"/>
                  </a:lnTo>
                  <a:lnTo>
                    <a:pt x="667" y="946"/>
                  </a:lnTo>
                  <a:lnTo>
                    <a:pt x="437" y="1024"/>
                  </a:lnTo>
                  <a:lnTo>
                    <a:pt x="214" y="1109"/>
                  </a:lnTo>
                  <a:lnTo>
                    <a:pt x="0" y="1198"/>
                  </a:lnTo>
                  <a:lnTo>
                    <a:pt x="0" y="0"/>
                  </a:lnTo>
                  <a:close/>
                </a:path>
              </a:pathLst>
            </a:custGeom>
            <a:solidFill>
              <a:schemeClr val="accent1"/>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sp>
          <p:nvSpPr>
            <p:cNvPr id="20" name="Freeform 11"/>
            <p:cNvSpPr/>
            <p:nvPr/>
          </p:nvSpPr>
          <p:spPr bwMode="auto">
            <a:xfrm>
              <a:off x="335" y="887595"/>
              <a:ext cx="12191331" cy="2200342"/>
            </a:xfrm>
            <a:custGeom>
              <a:avLst/>
              <a:gdLst>
                <a:gd name="T0" fmla="*/ 4995 w 5699"/>
                <a:gd name="T1" fmla="*/ 0 h 1029"/>
                <a:gd name="T2" fmla="*/ 5344 w 5699"/>
                <a:gd name="T3" fmla="*/ 3 h 1029"/>
                <a:gd name="T4" fmla="*/ 5699 w 5699"/>
                <a:gd name="T5" fmla="*/ 12 h 1029"/>
                <a:gd name="T6" fmla="*/ 5699 w 5699"/>
                <a:gd name="T7" fmla="*/ 43 h 1029"/>
                <a:gd name="T8" fmla="*/ 5324 w 5699"/>
                <a:gd name="T9" fmla="*/ 45 h 1029"/>
                <a:gd name="T10" fmla="*/ 4959 w 5699"/>
                <a:gd name="T11" fmla="*/ 52 h 1029"/>
                <a:gd name="T12" fmla="*/ 4602 w 5699"/>
                <a:gd name="T13" fmla="*/ 66 h 1029"/>
                <a:gd name="T14" fmla="*/ 4254 w 5699"/>
                <a:gd name="T15" fmla="*/ 85 h 1029"/>
                <a:gd name="T16" fmla="*/ 3912 w 5699"/>
                <a:gd name="T17" fmla="*/ 109 h 1029"/>
                <a:gd name="T18" fmla="*/ 3580 w 5699"/>
                <a:gd name="T19" fmla="*/ 139 h 1029"/>
                <a:gd name="T20" fmla="*/ 3256 w 5699"/>
                <a:gd name="T21" fmla="*/ 174 h 1029"/>
                <a:gd name="T22" fmla="*/ 2939 w 5699"/>
                <a:gd name="T23" fmla="*/ 214 h 1029"/>
                <a:gd name="T24" fmla="*/ 2631 w 5699"/>
                <a:gd name="T25" fmla="*/ 261 h 1029"/>
                <a:gd name="T26" fmla="*/ 2331 w 5699"/>
                <a:gd name="T27" fmla="*/ 313 h 1029"/>
                <a:gd name="T28" fmla="*/ 2039 w 5699"/>
                <a:gd name="T29" fmla="*/ 371 h 1029"/>
                <a:gd name="T30" fmla="*/ 1757 w 5699"/>
                <a:gd name="T31" fmla="*/ 433 h 1029"/>
                <a:gd name="T32" fmla="*/ 1480 w 5699"/>
                <a:gd name="T33" fmla="*/ 501 h 1029"/>
                <a:gd name="T34" fmla="*/ 1214 w 5699"/>
                <a:gd name="T35" fmla="*/ 576 h 1029"/>
                <a:gd name="T36" fmla="*/ 954 w 5699"/>
                <a:gd name="T37" fmla="*/ 654 h 1029"/>
                <a:gd name="T38" fmla="*/ 703 w 5699"/>
                <a:gd name="T39" fmla="*/ 740 h 1029"/>
                <a:gd name="T40" fmla="*/ 461 w 5699"/>
                <a:gd name="T41" fmla="*/ 830 h 1029"/>
                <a:gd name="T42" fmla="*/ 226 w 5699"/>
                <a:gd name="T43" fmla="*/ 926 h 1029"/>
                <a:gd name="T44" fmla="*/ 0 w 5699"/>
                <a:gd name="T45" fmla="*/ 1029 h 1029"/>
                <a:gd name="T46" fmla="*/ 0 w 5699"/>
                <a:gd name="T47" fmla="*/ 832 h 1029"/>
                <a:gd name="T48" fmla="*/ 214 w 5699"/>
                <a:gd name="T49" fmla="*/ 741 h 1029"/>
                <a:gd name="T50" fmla="*/ 437 w 5699"/>
                <a:gd name="T51" fmla="*/ 656 h 1029"/>
                <a:gd name="T52" fmla="*/ 667 w 5699"/>
                <a:gd name="T53" fmla="*/ 576 h 1029"/>
                <a:gd name="T54" fmla="*/ 904 w 5699"/>
                <a:gd name="T55" fmla="*/ 501 h 1029"/>
                <a:gd name="T56" fmla="*/ 1147 w 5699"/>
                <a:gd name="T57" fmla="*/ 432 h 1029"/>
                <a:gd name="T58" fmla="*/ 1400 w 5699"/>
                <a:gd name="T59" fmla="*/ 367 h 1029"/>
                <a:gd name="T60" fmla="*/ 1659 w 5699"/>
                <a:gd name="T61" fmla="*/ 308 h 1029"/>
                <a:gd name="T62" fmla="*/ 1926 w 5699"/>
                <a:gd name="T63" fmla="*/ 254 h 1029"/>
                <a:gd name="T64" fmla="*/ 2199 w 5699"/>
                <a:gd name="T65" fmla="*/ 205 h 1029"/>
                <a:gd name="T66" fmla="*/ 2481 w 5699"/>
                <a:gd name="T67" fmla="*/ 162 h 1029"/>
                <a:gd name="T68" fmla="*/ 2768 w 5699"/>
                <a:gd name="T69" fmla="*/ 123 h 1029"/>
                <a:gd name="T70" fmla="*/ 3064 w 5699"/>
                <a:gd name="T71" fmla="*/ 90 h 1029"/>
                <a:gd name="T72" fmla="*/ 3367 w 5699"/>
                <a:gd name="T73" fmla="*/ 62 h 1029"/>
                <a:gd name="T74" fmla="*/ 3679 w 5699"/>
                <a:gd name="T75" fmla="*/ 40 h 1029"/>
                <a:gd name="T76" fmla="*/ 3998 w 5699"/>
                <a:gd name="T77" fmla="*/ 21 h 1029"/>
                <a:gd name="T78" fmla="*/ 4323 w 5699"/>
                <a:gd name="T79" fmla="*/ 8 h 1029"/>
                <a:gd name="T80" fmla="*/ 4656 w 5699"/>
                <a:gd name="T81" fmla="*/ 2 h 1029"/>
                <a:gd name="T82" fmla="*/ 4995 w 5699"/>
                <a:gd name="T83" fmla="*/ 0 h 1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699" h="1029">
                  <a:moveTo>
                    <a:pt x="4995" y="0"/>
                  </a:moveTo>
                  <a:lnTo>
                    <a:pt x="5344" y="3"/>
                  </a:lnTo>
                  <a:lnTo>
                    <a:pt x="5699" y="12"/>
                  </a:lnTo>
                  <a:lnTo>
                    <a:pt x="5699" y="43"/>
                  </a:lnTo>
                  <a:lnTo>
                    <a:pt x="5324" y="45"/>
                  </a:lnTo>
                  <a:lnTo>
                    <a:pt x="4959" y="52"/>
                  </a:lnTo>
                  <a:lnTo>
                    <a:pt x="4602" y="66"/>
                  </a:lnTo>
                  <a:lnTo>
                    <a:pt x="4254" y="85"/>
                  </a:lnTo>
                  <a:lnTo>
                    <a:pt x="3912" y="109"/>
                  </a:lnTo>
                  <a:lnTo>
                    <a:pt x="3580" y="139"/>
                  </a:lnTo>
                  <a:lnTo>
                    <a:pt x="3256" y="174"/>
                  </a:lnTo>
                  <a:lnTo>
                    <a:pt x="2939" y="214"/>
                  </a:lnTo>
                  <a:lnTo>
                    <a:pt x="2631" y="261"/>
                  </a:lnTo>
                  <a:lnTo>
                    <a:pt x="2331" y="313"/>
                  </a:lnTo>
                  <a:lnTo>
                    <a:pt x="2039" y="371"/>
                  </a:lnTo>
                  <a:lnTo>
                    <a:pt x="1757" y="433"/>
                  </a:lnTo>
                  <a:lnTo>
                    <a:pt x="1480" y="501"/>
                  </a:lnTo>
                  <a:lnTo>
                    <a:pt x="1214" y="576"/>
                  </a:lnTo>
                  <a:lnTo>
                    <a:pt x="954" y="654"/>
                  </a:lnTo>
                  <a:lnTo>
                    <a:pt x="703" y="740"/>
                  </a:lnTo>
                  <a:lnTo>
                    <a:pt x="461" y="830"/>
                  </a:lnTo>
                  <a:lnTo>
                    <a:pt x="226" y="926"/>
                  </a:lnTo>
                  <a:lnTo>
                    <a:pt x="0" y="1029"/>
                  </a:lnTo>
                  <a:lnTo>
                    <a:pt x="0" y="832"/>
                  </a:lnTo>
                  <a:lnTo>
                    <a:pt x="214" y="741"/>
                  </a:lnTo>
                  <a:lnTo>
                    <a:pt x="437" y="656"/>
                  </a:lnTo>
                  <a:lnTo>
                    <a:pt x="667" y="576"/>
                  </a:lnTo>
                  <a:lnTo>
                    <a:pt x="904" y="501"/>
                  </a:lnTo>
                  <a:lnTo>
                    <a:pt x="1147" y="432"/>
                  </a:lnTo>
                  <a:lnTo>
                    <a:pt x="1400" y="367"/>
                  </a:lnTo>
                  <a:lnTo>
                    <a:pt x="1659" y="308"/>
                  </a:lnTo>
                  <a:lnTo>
                    <a:pt x="1926" y="254"/>
                  </a:lnTo>
                  <a:lnTo>
                    <a:pt x="2199" y="205"/>
                  </a:lnTo>
                  <a:lnTo>
                    <a:pt x="2481" y="162"/>
                  </a:lnTo>
                  <a:lnTo>
                    <a:pt x="2768" y="123"/>
                  </a:lnTo>
                  <a:lnTo>
                    <a:pt x="3064" y="90"/>
                  </a:lnTo>
                  <a:lnTo>
                    <a:pt x="3367" y="62"/>
                  </a:lnTo>
                  <a:lnTo>
                    <a:pt x="3679" y="40"/>
                  </a:lnTo>
                  <a:lnTo>
                    <a:pt x="3998" y="21"/>
                  </a:lnTo>
                  <a:lnTo>
                    <a:pt x="4323" y="8"/>
                  </a:lnTo>
                  <a:lnTo>
                    <a:pt x="4656" y="2"/>
                  </a:lnTo>
                  <a:lnTo>
                    <a:pt x="4995" y="0"/>
                  </a:lnTo>
                  <a:close/>
                </a:path>
              </a:pathLst>
            </a:custGeom>
            <a:solidFill>
              <a:schemeClr val="accent2"/>
            </a:solidFill>
            <a:ln w="0">
              <a:noFill/>
              <a:prstDash val="solid"/>
              <a:round/>
            </a:ln>
          </p:spPr>
          <p:txBody>
            <a:bodyPr vert="horz" wrap="square" lIns="121913" tIns="60956" rIns="121913" bIns="60956" numCol="1" anchor="t" anchorCtr="0" compatLnSpc="1"/>
            <a:lstStyle/>
            <a:p>
              <a:pPr fontAlgn="base">
                <a:spcBef>
                  <a:spcPct val="0"/>
                </a:spcBef>
                <a:spcAft>
                  <a:spcPct val="0"/>
                </a:spcAft>
              </a:pPr>
              <a:endParaRPr lang="zh-CN" altLang="en-US" sz="1705">
                <a:solidFill>
                  <a:prstClr val="black"/>
                </a:solidFill>
                <a:latin typeface="Calibri" panose="020F0502020204030204" pitchFamily="34" charset="0"/>
                <a:ea typeface="宋体" panose="02010600030101010101" pitchFamily="2" charset="-122"/>
              </a:endParaRPr>
            </a:p>
          </p:txBody>
        </p:sp>
        <p:pic>
          <p:nvPicPr>
            <p:cNvPr id="5" name="图片 4"/>
            <p:cNvPicPr>
              <a:picLocks noChangeAspect="1"/>
            </p:cNvPicPr>
            <p:nvPr/>
          </p:nvPicPr>
          <p:blipFill rotWithShape="1">
            <a:blip r:embed="rId1" cstate="print">
              <a:extLst>
                <a:ext uri="{28A0092B-C50C-407E-A947-70E740481C1C}">
                  <a14:useLocalDpi xmlns:a14="http://schemas.microsoft.com/office/drawing/2010/main" val="0"/>
                </a:ext>
              </a:extLst>
            </a:blip>
            <a:srcRect/>
            <a:stretch>
              <a:fillRect/>
            </a:stretch>
          </p:blipFill>
          <p:spPr>
            <a:xfrm>
              <a:off x="130550" y="206205"/>
              <a:ext cx="1505025" cy="1505025"/>
            </a:xfrm>
            <a:prstGeom prst="ellipse">
              <a:avLst/>
            </a:prstGeom>
            <a:solidFill>
              <a:schemeClr val="bg1"/>
            </a:solidFill>
          </p:spPr>
        </p:pic>
      </p:grpSp>
      <p:sp>
        <p:nvSpPr>
          <p:cNvPr id="9" name="矩形 8"/>
          <p:cNvSpPr/>
          <p:nvPr/>
        </p:nvSpPr>
        <p:spPr>
          <a:xfrm>
            <a:off x="4458947" y="2716704"/>
            <a:ext cx="3369366" cy="400110"/>
          </a:xfrm>
          <a:prstGeom prst="rect">
            <a:avLst/>
          </a:prstGeom>
        </p:spPr>
        <p:txBody>
          <a:bodyPr wrap="square">
            <a:spAutoFit/>
          </a:bodyPr>
          <a:lstStyle/>
          <a:p>
            <a:r>
              <a:rPr lang="zh-CN" altLang="en-US" sz="2000" dirty="0">
                <a:solidFill>
                  <a:prstClr val="black"/>
                </a:solidFill>
                <a:latin typeface="楷体" panose="02010609060101010101" pitchFamily="49" charset="-122"/>
                <a:ea typeface="楷体" panose="02010609060101010101" pitchFamily="49" charset="-122"/>
              </a:rPr>
              <a:t>    </a:t>
            </a:r>
            <a:endParaRPr lang="en-US" altLang="zh-CN" sz="2400" dirty="0">
              <a:solidFill>
                <a:prstClr val="black"/>
              </a:solidFill>
              <a:latin typeface="楷体" panose="02010609060101010101" pitchFamily="49" charset="-122"/>
              <a:ea typeface="楷体" panose="02010609060101010101" pitchFamily="49" charset="-122"/>
            </a:endParaRPr>
          </a:p>
        </p:txBody>
      </p:sp>
      <p:sp>
        <p:nvSpPr>
          <p:cNvPr id="10" name="Rectangle 2"/>
          <p:cNvSpPr txBox="1"/>
          <p:nvPr/>
        </p:nvSpPr>
        <p:spPr>
          <a:xfrm>
            <a:off x="1452985" y="359272"/>
            <a:ext cx="6544803" cy="725451"/>
          </a:xfrm>
          <a:prstGeom prst="rect">
            <a:avLst/>
          </a:prstGeom>
          <a:noFill/>
          <a:ln>
            <a:noFill/>
          </a:ln>
        </p:spPr>
        <p:txBody>
          <a:bodyPr/>
          <a:lstStyle>
            <a:lvl1pPr algn="l" defTabSz="866775" rtl="0" eaLnBrk="1" latinLnBrk="0" hangingPunct="1">
              <a:lnSpc>
                <a:spcPct val="90000"/>
              </a:lnSpc>
              <a:spcBef>
                <a:spcPct val="0"/>
              </a:spcBef>
              <a:buNone/>
              <a:defRPr sz="4170" kern="1200">
                <a:solidFill>
                  <a:schemeClr val="tx1"/>
                </a:solidFill>
                <a:latin typeface="+mj-lt"/>
                <a:ea typeface="+mj-ea"/>
                <a:cs typeface="+mj-cs"/>
              </a:defRPr>
            </a:lvl1pPr>
          </a:lstStyle>
          <a:p>
            <a:r>
              <a:rPr lang="zh-CN" altLang="en-US" sz="4000" b="1" dirty="0">
                <a:solidFill>
                  <a:srgbClr val="FFFF00"/>
                </a:solidFill>
              </a:rPr>
              <a:t> </a:t>
            </a:r>
            <a:r>
              <a:rPr lang="zh-CN" altLang="en-US" sz="4000" b="1" dirty="0">
                <a:solidFill>
                  <a:srgbClr val="FFFF00"/>
                </a:solidFill>
                <a:latin typeface="华文新魏" panose="02010800040101010101" pitchFamily="2" charset="-122"/>
                <a:ea typeface="华文新魏" panose="02010800040101010101" pitchFamily="2" charset="-122"/>
              </a:rPr>
              <a:t>三、</a:t>
            </a:r>
            <a:r>
              <a:rPr lang="zh-CN" altLang="en-US" sz="4400" b="1" dirty="0">
                <a:solidFill>
                  <a:srgbClr val="FFFF00"/>
                </a:solidFill>
                <a:latin typeface="华文新魏" panose="02010800040101010101" pitchFamily="2" charset="-122"/>
                <a:ea typeface="华文新魏" panose="02010800040101010101" pitchFamily="2" charset="-122"/>
              </a:rPr>
              <a:t>学习年限与培养方式</a:t>
            </a:r>
            <a:endParaRPr lang="zh-CN" altLang="zh-CN" sz="4000" dirty="0">
              <a:solidFill>
                <a:srgbClr val="FFFF00"/>
              </a:solidFill>
              <a:latin typeface="华文新魏" panose="02010800040101010101" pitchFamily="2" charset="-122"/>
              <a:ea typeface="华文新魏" panose="02010800040101010101" pitchFamily="2" charset="-122"/>
            </a:endParaRPr>
          </a:p>
        </p:txBody>
      </p:sp>
      <p:pic>
        <p:nvPicPr>
          <p:cNvPr id="30" name="图片 29"/>
          <p:cNvPicPr>
            <a:picLocks noChangeAspect="1"/>
          </p:cNvPicPr>
          <p:nvPr/>
        </p:nvPicPr>
        <p:blipFill>
          <a:blip r:embed="rId2"/>
          <a:stretch>
            <a:fillRect/>
          </a:stretch>
        </p:blipFill>
        <p:spPr>
          <a:xfrm>
            <a:off x="1409878" y="2992811"/>
            <a:ext cx="3715785" cy="1965439"/>
          </a:xfrm>
          <a:prstGeom prst="rect">
            <a:avLst/>
          </a:prstGeom>
        </p:spPr>
      </p:pic>
      <p:sp>
        <p:nvSpPr>
          <p:cNvPr id="4" name="文本框 3"/>
          <p:cNvSpPr txBox="1"/>
          <p:nvPr/>
        </p:nvSpPr>
        <p:spPr>
          <a:xfrm>
            <a:off x="1635240" y="3224138"/>
            <a:ext cx="10083148" cy="1670329"/>
          </a:xfrm>
          <a:prstGeom prst="rect">
            <a:avLst/>
          </a:prstGeom>
          <a:noFill/>
        </p:spPr>
        <p:txBody>
          <a:bodyPr wrap="square" rtlCol="0">
            <a:spAutoFit/>
          </a:bodyPr>
          <a:lstStyle/>
          <a:p>
            <a:pPr>
              <a:lnSpc>
                <a:spcPct val="150000"/>
              </a:lnSpc>
            </a:pPr>
            <a:r>
              <a:rPr lang="zh-CN" altLang="zh-CN" sz="2400" dirty="0">
                <a:latin typeface="楷体" panose="02010609060101010101" pitchFamily="49" charset="-122"/>
                <a:ea typeface="楷体" panose="02010609060101010101" pitchFamily="49" charset="-122"/>
              </a:rPr>
              <a:t>实行导师负责制，由导师个别指导和导师组共同培养相结合。</a:t>
            </a:r>
            <a:endParaRPr lang="en-US" altLang="zh-CN" sz="2400" dirty="0">
              <a:latin typeface="楷体" panose="02010609060101010101" pitchFamily="49" charset="-122"/>
              <a:ea typeface="楷体" panose="02010609060101010101" pitchFamily="49" charset="-122"/>
            </a:endParaRPr>
          </a:p>
          <a:p>
            <a:pPr>
              <a:lnSpc>
                <a:spcPct val="150000"/>
              </a:lnSpc>
            </a:pPr>
            <a:r>
              <a:rPr lang="zh-CN" altLang="zh-CN" sz="2400" dirty="0">
                <a:latin typeface="楷体" panose="02010609060101010101" pitchFamily="49" charset="-122"/>
                <a:ea typeface="楷体" panose="02010609060101010101" pitchFamily="49" charset="-122"/>
              </a:rPr>
              <a:t>博士生通过课程学习、参与课题研究等方式，</a:t>
            </a:r>
            <a:r>
              <a:rPr lang="zh-CN" altLang="en-US" sz="2400" dirty="0">
                <a:latin typeface="楷体" panose="02010609060101010101" pitchFamily="49" charset="-122"/>
                <a:ea typeface="楷体" panose="02010609060101010101" pitchFamily="49" charset="-122"/>
              </a:rPr>
              <a:t>系统掌握所在学科领域的理论、方法与技术，提高分析问题和解决问题的能力，提高学术创新能力</a:t>
            </a:r>
            <a:r>
              <a:rPr lang="zh-CN" altLang="en-US" dirty="0"/>
              <a:t>。</a:t>
            </a:r>
            <a:endParaRPr lang="zh-CN" altLang="en-US" dirty="0"/>
          </a:p>
        </p:txBody>
      </p:sp>
      <p:sp>
        <p:nvSpPr>
          <p:cNvPr id="3" name="文本框 2"/>
          <p:cNvSpPr txBox="1"/>
          <p:nvPr/>
        </p:nvSpPr>
        <p:spPr>
          <a:xfrm>
            <a:off x="1963839" y="2447569"/>
            <a:ext cx="1786597" cy="523220"/>
          </a:xfrm>
          <a:prstGeom prst="rect">
            <a:avLst/>
          </a:prstGeom>
          <a:noFill/>
        </p:spPr>
        <p:txBody>
          <a:bodyPr wrap="square" rtlCol="0">
            <a:spAutoFit/>
          </a:bodyPr>
          <a:lstStyle/>
          <a:p>
            <a:r>
              <a:rPr lang="zh-CN" altLang="en-US" sz="2800" b="1" dirty="0">
                <a:solidFill>
                  <a:srgbClr val="0070C0"/>
                </a:solidFill>
                <a:latin typeface="楷体" panose="02010609060101010101" pitchFamily="49" charset="-122"/>
                <a:ea typeface="楷体" panose="02010609060101010101" pitchFamily="49" charset="-122"/>
              </a:rPr>
              <a:t>培养方式</a:t>
            </a:r>
            <a:endParaRPr lang="zh-CN" altLang="en-US" sz="2800" b="1" dirty="0">
              <a:solidFill>
                <a:srgbClr val="0070C0"/>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KSO_WM_UNIT_TABLE_BEAUTIFY" val="smartTable{8776950b-c30b-4c6c-b8dc-407d56f1d3eb}"/>
  <p:tag name="TABLE_ENDDRAG_ORIGIN_RECT" val="557*353"/>
  <p:tag name="TABLE_ENDDRAG_RECT" val="388*106*557*353"/>
</p:tagLst>
</file>

<file path=ppt/theme/theme1.xml><?xml version="1.0" encoding="utf-8"?>
<a:theme xmlns:a="http://schemas.openxmlformats.org/drawingml/2006/main" name="自定义设计方案">
  <a:themeElements>
    <a:clrScheme name="自定义 24">
      <a:dk1>
        <a:sysClr val="windowText" lastClr="000000"/>
      </a:dk1>
      <a:lt1>
        <a:sysClr val="window" lastClr="FFFFFF"/>
      </a:lt1>
      <a:dk2>
        <a:srgbClr val="44546A"/>
      </a:dk2>
      <a:lt2>
        <a:srgbClr val="E7E6E6"/>
      </a:lt2>
      <a:accent1>
        <a:srgbClr val="AB0019"/>
      </a:accent1>
      <a:accent2>
        <a:srgbClr val="A5A5A5"/>
      </a:accent2>
      <a:accent3>
        <a:srgbClr val="AB0019"/>
      </a:accent3>
      <a:accent4>
        <a:srgbClr val="A5A5A5"/>
      </a:accent4>
      <a:accent5>
        <a:srgbClr val="AB0019"/>
      </a:accent5>
      <a:accent6>
        <a:srgbClr val="A5A5A5"/>
      </a:accent6>
      <a:hlink>
        <a:srgbClr val="AB0019"/>
      </a:hlink>
      <a:folHlink>
        <a:srgbClr val="A5A5A5"/>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D9D9D9">
            <a:alpha val="50196"/>
          </a:srgb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主题2">
  <a:themeElements>
    <a:clrScheme name="自定义 24">
      <a:dk1>
        <a:sysClr val="windowText" lastClr="000000"/>
      </a:dk1>
      <a:lt1>
        <a:sysClr val="window" lastClr="FFFFFF"/>
      </a:lt1>
      <a:dk2>
        <a:srgbClr val="44546A"/>
      </a:dk2>
      <a:lt2>
        <a:srgbClr val="E7E6E6"/>
      </a:lt2>
      <a:accent1>
        <a:srgbClr val="AB0019"/>
      </a:accent1>
      <a:accent2>
        <a:srgbClr val="A5A5A5"/>
      </a:accent2>
      <a:accent3>
        <a:srgbClr val="AB0019"/>
      </a:accent3>
      <a:accent4>
        <a:srgbClr val="A5A5A5"/>
      </a:accent4>
      <a:accent5>
        <a:srgbClr val="AB0019"/>
      </a:accent5>
      <a:accent6>
        <a:srgbClr val="A5A5A5"/>
      </a:accent6>
      <a:hlink>
        <a:srgbClr val="AB0019"/>
      </a:hlink>
      <a:folHlink>
        <a:srgbClr val="A5A5A5"/>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D9D9D9">
            <a:alpha val="50196"/>
          </a:srgb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主题2">
  <a:themeElements>
    <a:clrScheme name="自定义 24">
      <a:dk1>
        <a:sysClr val="windowText" lastClr="000000"/>
      </a:dk1>
      <a:lt1>
        <a:sysClr val="window" lastClr="FFFFFF"/>
      </a:lt1>
      <a:dk2>
        <a:srgbClr val="44546A"/>
      </a:dk2>
      <a:lt2>
        <a:srgbClr val="E7E6E6"/>
      </a:lt2>
      <a:accent1>
        <a:srgbClr val="AB0019"/>
      </a:accent1>
      <a:accent2>
        <a:srgbClr val="A5A5A5"/>
      </a:accent2>
      <a:accent3>
        <a:srgbClr val="AB0019"/>
      </a:accent3>
      <a:accent4>
        <a:srgbClr val="A5A5A5"/>
      </a:accent4>
      <a:accent5>
        <a:srgbClr val="AB0019"/>
      </a:accent5>
      <a:accent6>
        <a:srgbClr val="A5A5A5"/>
      </a:accent6>
      <a:hlink>
        <a:srgbClr val="AB0019"/>
      </a:hlink>
      <a:folHlink>
        <a:srgbClr val="A5A5A5"/>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D9D9D9">
            <a:alpha val="50196"/>
          </a:srgb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7956</Words>
  <Application>WPS 演示</Application>
  <PresentationFormat>宽屏</PresentationFormat>
  <Paragraphs>663</Paragraphs>
  <Slides>38</Slides>
  <Notes>38</Notes>
  <HiddenSlides>0</HiddenSlides>
  <MMClips>0</MMClips>
  <ScaleCrop>false</ScaleCrop>
  <HeadingPairs>
    <vt:vector size="6" baseType="variant">
      <vt:variant>
        <vt:lpstr>已用的字体</vt:lpstr>
      </vt:variant>
      <vt:variant>
        <vt:i4>16</vt:i4>
      </vt:variant>
      <vt:variant>
        <vt:lpstr>主题</vt:lpstr>
      </vt:variant>
      <vt:variant>
        <vt:i4>3</vt:i4>
      </vt:variant>
      <vt:variant>
        <vt:lpstr>幻灯片标题</vt:lpstr>
      </vt:variant>
      <vt:variant>
        <vt:i4>38</vt:i4>
      </vt:variant>
    </vt:vector>
  </HeadingPairs>
  <TitlesOfParts>
    <vt:vector size="57" baseType="lpstr">
      <vt:lpstr>Arial</vt:lpstr>
      <vt:lpstr>宋体</vt:lpstr>
      <vt:lpstr>Wingdings</vt:lpstr>
      <vt:lpstr>Calibri</vt:lpstr>
      <vt:lpstr>楷体</vt:lpstr>
      <vt:lpstr>Calibri</vt:lpstr>
      <vt:lpstr>华文新魏</vt:lpstr>
      <vt:lpstr>Times New Roman</vt:lpstr>
      <vt:lpstr>微软雅黑</vt:lpstr>
      <vt:lpstr>Arial</vt:lpstr>
      <vt:lpstr>Arial Unicode MS</vt:lpstr>
      <vt:lpstr>仿宋_GB2312</vt:lpstr>
      <vt:lpstr>仿宋</vt:lpstr>
      <vt:lpstr>等线</vt:lpstr>
      <vt:lpstr>华文仿宋</vt:lpstr>
      <vt:lpstr>华文中宋</vt:lpstr>
      <vt:lpstr>自定义设计方案</vt:lpstr>
      <vt:lpstr>主题2</vt:lpstr>
      <vt:lpstr>1_主题2</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DELL</dc:creator>
  <cp:lastModifiedBy>Lenovo</cp:lastModifiedBy>
  <cp:revision>437</cp:revision>
  <dcterms:created xsi:type="dcterms:W3CDTF">2017-05-03T07:19:00Z</dcterms:created>
  <dcterms:modified xsi:type="dcterms:W3CDTF">2021-08-27T11:51:42Z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048815524A044EA3948A0EA8D51360FB</vt:lpwstr>
  </property>
  <property fmtid="{D5CDD505-2E9C-101B-9397-08002B2CF9AE}" pid="3" name="KSOProductBuildVer">
    <vt:lpwstr>2052-11.1.0.10700</vt:lpwstr>
  </property>
</Properties>
</file>